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58"/>
  </p:notesMasterIdLst>
  <p:sldIdLst>
    <p:sldId id="571" r:id="rId2"/>
    <p:sldId id="602" r:id="rId3"/>
    <p:sldId id="572" r:id="rId4"/>
    <p:sldId id="578" r:id="rId5"/>
    <p:sldId id="590" r:id="rId6"/>
    <p:sldId id="604" r:id="rId7"/>
    <p:sldId id="603" r:id="rId8"/>
    <p:sldId id="591" r:id="rId9"/>
    <p:sldId id="580" r:id="rId10"/>
    <p:sldId id="581" r:id="rId11"/>
    <p:sldId id="576" r:id="rId12"/>
    <p:sldId id="584" r:id="rId13"/>
    <p:sldId id="608" r:id="rId14"/>
    <p:sldId id="587" r:id="rId15"/>
    <p:sldId id="609" r:id="rId16"/>
    <p:sldId id="597" r:id="rId17"/>
    <p:sldId id="598" r:id="rId18"/>
    <p:sldId id="607" r:id="rId19"/>
    <p:sldId id="606" r:id="rId20"/>
    <p:sldId id="256" r:id="rId21"/>
    <p:sldId id="535" r:id="rId22"/>
    <p:sldId id="473" r:id="rId23"/>
    <p:sldId id="596" r:id="rId24"/>
    <p:sldId id="543" r:id="rId25"/>
    <p:sldId id="545" r:id="rId26"/>
    <p:sldId id="542" r:id="rId27"/>
    <p:sldId id="494" r:id="rId28"/>
    <p:sldId id="500" r:id="rId29"/>
    <p:sldId id="496" r:id="rId30"/>
    <p:sldId id="497" r:id="rId31"/>
    <p:sldId id="502" r:id="rId32"/>
    <p:sldId id="503" r:id="rId33"/>
    <p:sldId id="504" r:id="rId34"/>
    <p:sldId id="507" r:id="rId35"/>
    <p:sldId id="509" r:id="rId36"/>
    <p:sldId id="510" r:id="rId37"/>
    <p:sldId id="511" r:id="rId38"/>
    <p:sldId id="512" r:id="rId39"/>
    <p:sldId id="514" r:id="rId40"/>
    <p:sldId id="516" r:id="rId41"/>
    <p:sldId id="433" r:id="rId42"/>
    <p:sldId id="455" r:id="rId43"/>
    <p:sldId id="388" r:id="rId44"/>
    <p:sldId id="605" r:id="rId45"/>
    <p:sldId id="546" r:id="rId46"/>
    <p:sldId id="526" r:id="rId47"/>
    <p:sldId id="527" r:id="rId48"/>
    <p:sldId id="552" r:id="rId49"/>
    <p:sldId id="562" r:id="rId50"/>
    <p:sldId id="563" r:id="rId51"/>
    <p:sldId id="558" r:id="rId52"/>
    <p:sldId id="423" r:id="rId53"/>
    <p:sldId id="569" r:id="rId54"/>
    <p:sldId id="592" r:id="rId55"/>
    <p:sldId id="601" r:id="rId56"/>
    <p:sldId id="595" r:id="rId57"/>
  </p:sldIdLst>
  <p:sldSz cx="9144000" cy="5143500" type="screen16x9"/>
  <p:notesSz cx="6858000" cy="9144000"/>
  <p:embeddedFontLst>
    <p:embeddedFont>
      <p:font typeface="Abril Fatface" panose="02000503000000020003" pitchFamily="2" charset="77"/>
      <p:regular r:id="rId59"/>
    </p:embeddedFont>
    <p:embeddedFont>
      <p:font typeface="Cambria Math" panose="02040503050406030204" pitchFamily="18" charset="0"/>
      <p:regular r:id="rId60"/>
    </p:embeddedFont>
    <p:embeddedFont>
      <p:font typeface="Consolas" panose="020B0609020204030204" pitchFamily="49" charset="0"/>
      <p:regular r:id="rId61"/>
      <p:bold r:id="rId62"/>
      <p:italic r:id="rId63"/>
      <p:boldItalic r:id="rId64"/>
    </p:embeddedFont>
    <p:embeddedFont>
      <p:font typeface="Gill Sans" panose="020B0502020104020203" pitchFamily="34" charset="-79"/>
      <p:regular r:id="rId65"/>
      <p:bold r:id="rId66"/>
      <p:italic r:id="rId67"/>
      <p:boldItalic r:id="rId68"/>
    </p:embeddedFont>
    <p:embeddedFont>
      <p:font typeface="GILL SANS LIGHT" panose="020B0302020104020203" pitchFamily="34" charset="-79"/>
      <p:regular r:id="rId69"/>
      <p:italic r:id="rId70"/>
    </p:embeddedFont>
    <p:embeddedFont>
      <p:font typeface="GILL SANS SEMIBOLD" panose="020B0502020104020203" pitchFamily="34" charset="-79"/>
      <p:regular r:id="rId71"/>
      <p:bold r:id="rId72"/>
      <p:italic r:id="rId73"/>
      <p:boldItalic r:id="rId74"/>
    </p:embeddedFont>
    <p:embeddedFont>
      <p:font typeface="Quattrocento Sans" panose="020B0502050000020003" pitchFamily="34"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2" pos="1848" userDrawn="1">
          <p15:clr>
            <a:srgbClr val="A4A3A4"/>
          </p15:clr>
        </p15:guide>
        <p15:guide id="3" pos="264" userDrawn="1">
          <p15:clr>
            <a:srgbClr val="A4A3A4"/>
          </p15:clr>
        </p15:guide>
        <p15:guide id="4" orient="horz" pos="2460" userDrawn="1">
          <p15:clr>
            <a:srgbClr val="A4A3A4"/>
          </p15:clr>
        </p15:guide>
        <p15:guide id="5" pos="5064" userDrawn="1">
          <p15:clr>
            <a:srgbClr val="A4A3A4"/>
          </p15:clr>
        </p15:guide>
        <p15:guide id="7" pos="2880" userDrawn="1">
          <p15:clr>
            <a:srgbClr val="A4A3A4"/>
          </p15:clr>
        </p15:guide>
        <p15:guide id="8" orient="horz" pos="1212" userDrawn="1">
          <p15:clr>
            <a:srgbClr val="A4A3A4"/>
          </p15:clr>
        </p15:guide>
        <p15:guide id="9" pos="39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FFFFFF"/>
    <a:srgbClr val="FF9300"/>
    <a:srgbClr val="00FA00"/>
    <a:srgbClr val="5E5E5E"/>
    <a:srgbClr val="0070C0"/>
    <a:srgbClr val="797979"/>
    <a:srgbClr val="0096FF"/>
    <a:srgbClr val="00FDFF"/>
    <a:srgbClr val="76D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643387-96EF-4E2A-8A35-72FFA5627303}">
  <a:tblStyle styleId="{C6643387-96EF-4E2A-8A35-72FFA562730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51"/>
    <p:restoredTop sz="81510"/>
  </p:normalViewPr>
  <p:slideViewPr>
    <p:cSldViewPr snapToGrid="0">
      <p:cViewPr varScale="1">
        <p:scale>
          <a:sx n="174" d="100"/>
          <a:sy n="174" d="100"/>
        </p:scale>
        <p:origin x="1232" y="168"/>
      </p:cViewPr>
      <p:guideLst>
        <p:guide pos="1848"/>
        <p:guide pos="264"/>
        <p:guide orient="horz" pos="2460"/>
        <p:guide pos="5064"/>
        <p:guide pos="2880"/>
        <p:guide orient="horz" pos="1212"/>
        <p:guide pos="3912"/>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3.fntdata"/><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8.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Model size</c:v>
                </c:pt>
              </c:strCache>
            </c:strRef>
          </c:tx>
          <c:spPr>
            <a:ln w="28575" cap="rnd">
              <a:solidFill>
                <a:srgbClr val="262626"/>
              </a:solidFill>
              <a:round/>
            </a:ln>
            <a:effectLst/>
          </c:spPr>
          <c:marker>
            <c:symbol val="circle"/>
            <c:size val="6"/>
            <c:spPr>
              <a:solidFill>
                <a:srgbClr val="262626"/>
              </a:solidFill>
              <a:ln w="25400">
                <a:solidFill>
                  <a:srgbClr val="0C0C0C"/>
                </a:solidFill>
              </a:ln>
              <a:effectLst/>
            </c:spPr>
          </c:marker>
          <c:cat>
            <c:numRef>
              <c:f>Sheet1!$A$2:$A$8</c:f>
              <c:numCache>
                <c:formatCode>General</c:formatCode>
                <c:ptCount val="7"/>
                <c:pt idx="0">
                  <c:v>2018</c:v>
                </c:pt>
                <c:pt idx="1">
                  <c:v>2019</c:v>
                </c:pt>
                <c:pt idx="2">
                  <c:v>2019</c:v>
                </c:pt>
                <c:pt idx="3">
                  <c:v>2020</c:v>
                </c:pt>
                <c:pt idx="4">
                  <c:v>2021</c:v>
                </c:pt>
                <c:pt idx="5">
                  <c:v>2021</c:v>
                </c:pt>
                <c:pt idx="6">
                  <c:v>2022</c:v>
                </c:pt>
              </c:numCache>
            </c:numRef>
          </c:cat>
          <c:val>
            <c:numRef>
              <c:f>Sheet1!$B$2:$B$8</c:f>
              <c:numCache>
                <c:formatCode>General</c:formatCode>
                <c:ptCount val="7"/>
                <c:pt idx="0">
                  <c:v>0.7</c:v>
                </c:pt>
                <c:pt idx="1">
                  <c:v>3</c:v>
                </c:pt>
                <c:pt idx="2">
                  <c:v>16.600000000000001</c:v>
                </c:pt>
                <c:pt idx="3">
                  <c:v>34</c:v>
                </c:pt>
                <c:pt idx="4">
                  <c:v>350</c:v>
                </c:pt>
                <c:pt idx="5">
                  <c:v>1060</c:v>
                </c:pt>
                <c:pt idx="6">
                  <c:v>3120</c:v>
                </c:pt>
              </c:numCache>
            </c:numRef>
          </c:val>
          <c:smooth val="1"/>
          <c:extLst>
            <c:ext xmlns:c16="http://schemas.microsoft.com/office/drawing/2014/chart" uri="{C3380CC4-5D6E-409C-BE32-E72D297353CC}">
              <c16:uniqueId val="{00000000-9DEE-4946-8B95-DB0C9FF142F6}"/>
            </c:ext>
          </c:extLst>
        </c:ser>
        <c:dLbls>
          <c:showLegendKey val="0"/>
          <c:showVal val="0"/>
          <c:showCatName val="0"/>
          <c:showSerName val="0"/>
          <c:showPercent val="0"/>
          <c:showBubbleSize val="0"/>
        </c:dLbls>
        <c:marker val="1"/>
        <c:smooth val="0"/>
        <c:axId val="1357854399"/>
        <c:axId val="1560378224"/>
      </c:lineChart>
      <c:catAx>
        <c:axId val="1357854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Gill Sans" panose="020B0502020104020203" pitchFamily="34" charset="-79"/>
                <a:ea typeface="+mn-ea"/>
                <a:cs typeface="Gill Sans" panose="020B0502020104020203" pitchFamily="34" charset="-79"/>
              </a:defRPr>
            </a:pPr>
            <a:endParaRPr lang="en-US"/>
          </a:p>
        </c:txPr>
        <c:crossAx val="1560378224"/>
        <c:crosses val="autoZero"/>
        <c:auto val="1"/>
        <c:lblAlgn val="ctr"/>
        <c:lblOffset val="100"/>
        <c:noMultiLvlLbl val="0"/>
      </c:catAx>
      <c:valAx>
        <c:axId val="1560378224"/>
        <c:scaling>
          <c:orientation val="minMax"/>
          <c:max val="32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Gill Sans" panose="020B0502020104020203" pitchFamily="34" charset="-79"/>
                    <a:ea typeface="+mn-ea"/>
                    <a:cs typeface="Gill Sans" panose="020B0502020104020203" pitchFamily="34" charset="-79"/>
                  </a:defRPr>
                </a:pPr>
                <a:r>
                  <a:rPr lang="en-US" sz="1400" dirty="0"/>
                  <a:t>Memory for model params</a:t>
                </a:r>
                <a:r>
                  <a:rPr lang="en-US" sz="1400" baseline="0" dirty="0"/>
                  <a:t> </a:t>
                </a:r>
                <a:r>
                  <a:rPr lang="en-US" sz="1400" dirty="0"/>
                  <a:t>(GB)</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Gill Sans" panose="020B0502020104020203" pitchFamily="34" charset="-79"/>
                  <a:ea typeface="+mn-ea"/>
                  <a:cs typeface="Gill Sans" panose="020B0502020104020203" pitchFamily="34" charset="-79"/>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Gill Sans" panose="020B0502020104020203" pitchFamily="34" charset="-79"/>
                <a:ea typeface="+mn-ea"/>
                <a:cs typeface="Gill Sans" panose="020B0502020104020203" pitchFamily="34" charset="-79"/>
              </a:defRPr>
            </a:pPr>
            <a:endParaRPr lang="en-US"/>
          </a:p>
        </c:txPr>
        <c:crossAx val="1357854399"/>
        <c:crosses val="autoZero"/>
        <c:crossBetween val="between"/>
        <c:majorUnit val="8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0" i="0">
          <a:solidFill>
            <a:schemeClr val="tx1"/>
          </a:solidFill>
          <a:latin typeface="Gill Sans" panose="020B0502020104020203" pitchFamily="34" charset="-79"/>
          <a:cs typeface="Gill Sans" panose="020B0502020104020203" pitchFamily="34" charset="-79"/>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dk2" tx2="lt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Model size</c:v>
                </c:pt>
              </c:strCache>
            </c:strRef>
          </c:tx>
          <c:spPr>
            <a:ln w="28575" cap="rnd">
              <a:solidFill>
                <a:srgbClr val="262626"/>
              </a:solidFill>
              <a:round/>
            </a:ln>
            <a:effectLst/>
          </c:spPr>
          <c:marker>
            <c:symbol val="circle"/>
            <c:size val="6"/>
            <c:spPr>
              <a:solidFill>
                <a:srgbClr val="262626"/>
              </a:solidFill>
              <a:ln w="25400">
                <a:solidFill>
                  <a:srgbClr val="0C0C0C"/>
                </a:solidFill>
              </a:ln>
              <a:effectLst/>
            </c:spPr>
          </c:marker>
          <c:cat>
            <c:numRef>
              <c:f>Sheet1!$A$2:$A$8</c:f>
              <c:numCache>
                <c:formatCode>General</c:formatCode>
                <c:ptCount val="7"/>
                <c:pt idx="0">
                  <c:v>2018</c:v>
                </c:pt>
                <c:pt idx="1">
                  <c:v>2019</c:v>
                </c:pt>
                <c:pt idx="2">
                  <c:v>2019</c:v>
                </c:pt>
                <c:pt idx="3">
                  <c:v>2020</c:v>
                </c:pt>
                <c:pt idx="4">
                  <c:v>2021</c:v>
                </c:pt>
                <c:pt idx="5">
                  <c:v>2021</c:v>
                </c:pt>
                <c:pt idx="6">
                  <c:v>2022</c:v>
                </c:pt>
              </c:numCache>
            </c:numRef>
          </c:cat>
          <c:val>
            <c:numRef>
              <c:f>Sheet1!$B$2:$B$8</c:f>
              <c:numCache>
                <c:formatCode>General</c:formatCode>
                <c:ptCount val="7"/>
                <c:pt idx="0">
                  <c:v>0.7</c:v>
                </c:pt>
                <c:pt idx="1">
                  <c:v>3</c:v>
                </c:pt>
                <c:pt idx="2">
                  <c:v>16.600000000000001</c:v>
                </c:pt>
                <c:pt idx="3">
                  <c:v>34</c:v>
                </c:pt>
                <c:pt idx="4">
                  <c:v>350</c:v>
                </c:pt>
                <c:pt idx="5">
                  <c:v>1060</c:v>
                </c:pt>
                <c:pt idx="6">
                  <c:v>3120</c:v>
                </c:pt>
              </c:numCache>
            </c:numRef>
          </c:val>
          <c:smooth val="1"/>
          <c:extLst>
            <c:ext xmlns:c16="http://schemas.microsoft.com/office/drawing/2014/chart" uri="{C3380CC4-5D6E-409C-BE32-E72D297353CC}">
              <c16:uniqueId val="{00000000-8E84-E94C-96B5-29A489B64477}"/>
            </c:ext>
          </c:extLst>
        </c:ser>
        <c:dLbls>
          <c:showLegendKey val="0"/>
          <c:showVal val="0"/>
          <c:showCatName val="0"/>
          <c:showSerName val="0"/>
          <c:showPercent val="0"/>
          <c:showBubbleSize val="0"/>
        </c:dLbls>
        <c:marker val="1"/>
        <c:smooth val="0"/>
        <c:axId val="1357854399"/>
        <c:axId val="1560378224"/>
      </c:lineChart>
      <c:catAx>
        <c:axId val="13578543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Gill Sans" panose="020B0502020104020203" pitchFamily="34" charset="-79"/>
                <a:ea typeface="+mn-ea"/>
                <a:cs typeface="Gill Sans" panose="020B0502020104020203" pitchFamily="34" charset="-79"/>
              </a:defRPr>
            </a:pPr>
            <a:endParaRPr lang="en-US"/>
          </a:p>
        </c:txPr>
        <c:crossAx val="1560378224"/>
        <c:crosses val="autoZero"/>
        <c:auto val="1"/>
        <c:lblAlgn val="ctr"/>
        <c:lblOffset val="100"/>
        <c:noMultiLvlLbl val="0"/>
      </c:catAx>
      <c:valAx>
        <c:axId val="1560378224"/>
        <c:scaling>
          <c:orientation val="minMax"/>
          <c:max val="32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Gill Sans" panose="020B0502020104020203" pitchFamily="34" charset="-79"/>
                    <a:ea typeface="+mn-ea"/>
                    <a:cs typeface="Gill Sans" panose="020B0502020104020203" pitchFamily="34" charset="-79"/>
                  </a:defRPr>
                </a:pPr>
                <a:r>
                  <a:rPr lang="en-US" sz="1400" dirty="0"/>
                  <a:t>Memory for model params</a:t>
                </a:r>
                <a:r>
                  <a:rPr lang="en-US" sz="1400" baseline="0" dirty="0"/>
                  <a:t> </a:t>
                </a:r>
                <a:r>
                  <a:rPr lang="en-US" sz="1400" dirty="0"/>
                  <a:t>(GB)</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Gill Sans" panose="020B0502020104020203" pitchFamily="34" charset="-79"/>
                  <a:ea typeface="+mn-ea"/>
                  <a:cs typeface="Gill Sans" panose="020B0502020104020203" pitchFamily="34" charset="-79"/>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Gill Sans" panose="020B0502020104020203" pitchFamily="34" charset="-79"/>
                <a:ea typeface="+mn-ea"/>
                <a:cs typeface="Gill Sans" panose="020B0502020104020203" pitchFamily="34" charset="-79"/>
              </a:defRPr>
            </a:pPr>
            <a:endParaRPr lang="en-US"/>
          </a:p>
        </c:txPr>
        <c:crossAx val="1357854399"/>
        <c:crosses val="autoZero"/>
        <c:crossBetween val="between"/>
        <c:majorUnit val="8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b="0" i="0">
          <a:solidFill>
            <a:schemeClr val="tx1"/>
          </a:solidFill>
          <a:latin typeface="Gill Sans" panose="020B0502020104020203" pitchFamily="34" charset="-79"/>
          <a:cs typeface="Gill Sans" panose="020B0502020104020203" pitchFamily="34" charset="-79"/>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model is getting larger and larger for higher accuracy, and now single GPU cannot even just hold model parameters in its memory.</a:t>
            </a:r>
          </a:p>
          <a:p>
            <a:r>
              <a:rPr lang="en-US" dirty="0"/>
              <a:t>This leads to partitioning the model and distributing parameters to multiple GPUs.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19670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g10f8ac108f4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 name="Google Shape;47;g10f8ac108f4_0_1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0:15</a:t>
            </a:r>
            <a:endParaRPr dirty="0"/>
          </a:p>
        </p:txBody>
      </p:sp>
      <p:sp>
        <p:nvSpPr>
          <p:cNvPr id="48" name="Google Shape;48;g10f8ac108f4_0_1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Today’s models are getting larger and larger, so even a single latest GPU cannot store all model parameters in its memory.</a:t>
            </a:r>
          </a:p>
          <a:p>
            <a:endParaRPr lang="en-US"/>
          </a:p>
          <a:p>
            <a:r>
              <a:rPr lang="en-US"/>
              <a:t>0:30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26350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Gemini introduced why fault tolerance is important very well, but I would like to retierate it.</a:t>
            </a:r>
          </a:p>
          <a:p>
            <a:endParaRPr lang="en-US"/>
          </a:p>
          <a:p>
            <a:r>
              <a:rPr lang="en-US"/>
              <a:t>Hybrid parallelism enables to use hundreds or thousands of GPUs for a single job, this raises a traditional problem of distributed execution back to surface, fault tolerance.</a:t>
            </a:r>
          </a:p>
          <a:p>
            <a:r>
              <a:rPr lang="en-US"/>
              <a:t>The More GPUs are used, the higher probability of failures and cost of each failures are at the same time, thus overheads from failures are getting noticable.</a:t>
            </a:r>
          </a:p>
          <a:p>
            <a:r>
              <a:rPr lang="en-US"/>
              <a:t>This is even worse in distributed training, because all devices must be synchronized for every iteration, meaning just one failure could make the entire job stuck.</a:t>
            </a:r>
          </a:p>
          <a:p>
            <a:r>
              <a:rPr lang="en-US"/>
              <a:t>(CLICK) some reports from industry like Meta or LAION, complained that the impact of failures were not ignorable.</a:t>
            </a:r>
          </a:p>
          <a:p>
            <a:endParaRPr lang="en-US"/>
          </a:p>
          <a:p>
            <a:r>
              <a:rPr lang="en-US"/>
              <a:t>1:40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1554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handle failures, checkpointing has long been used as a naive solution. It periodically stores intermediate progress into persistent storage.</a:t>
            </a:r>
          </a:p>
          <a:p>
            <a:r>
              <a:rPr lang="en-US"/>
              <a:t>When a failure happen, we can simply restart from the last checkpoint by reconfiguration. But all progresses made after the checkpoint will be lost.</a:t>
            </a:r>
          </a:p>
          <a:p>
            <a:endParaRPr lang="en-US"/>
          </a:p>
          <a:p>
            <a:r>
              <a:rPr lang="en-US"/>
              <a:t>But checkpointing is not actually a fault tolerance work.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1981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support fault tolerance, some works have been proposed recently.</a:t>
            </a:r>
          </a:p>
          <a:p>
            <a:r>
              <a:rPr lang="en-US"/>
              <a:t>(CLICK) Bamboo provides redundancy by redundantly computing same iteration twice but in different GPUs. It successfully avoids full restart when a failure happens, but redundant computation slows down its throughput drastically. Worse, there is no fault tolerance guarantee and whether it can recover from failures depends on the location of failures.</a:t>
            </a:r>
          </a:p>
          <a:p>
            <a:r>
              <a:rPr lang="en-US"/>
              <a:t>(CLICK) Varuna proposes pre-generating all viable execution plans so that when failures happen it can quickly switch to a new plan. As there is no computational overheads, it is generally fast.</a:t>
            </a:r>
          </a:p>
          <a:p>
            <a:r>
              <a:rPr lang="en-US"/>
              <a:t>Still, it needs to fully restart by terminating and relaunching all processes, loading the last checkpoint, thus its recovery is slow.</a:t>
            </a:r>
          </a:p>
          <a:p>
            <a:r>
              <a:rPr lang="en-US"/>
              <a:t>This slow recovery actually affects throughput. (CLICK) Varuna is getting slower when failure happens more frequently, or loading checkpoint takes longer becuase of the model size, and so on.</a:t>
            </a:r>
          </a:p>
          <a:p>
            <a:r>
              <a:rPr lang="en-US"/>
              <a:t>(CLICK) Oobleck is designed to satisfy all three requirements!</a:t>
            </a:r>
          </a:p>
          <a:p>
            <a:endParaRPr lang="en-US"/>
          </a:p>
          <a:p>
            <a:r>
              <a:rPr lang="en-US"/>
              <a:t>Although Oobleck can be backup by using checkpointing together, if you can assure that failures happen within the guaranteed range, Oobleck doesn’t even need checkpointing at all.</a:t>
            </a:r>
          </a:p>
          <a:p>
            <a:endParaRPr lang="en-US"/>
          </a:p>
          <a:p>
            <a:r>
              <a:rPr lang="en-US"/>
              <a:t>3:00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6284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Oobleck is inpspired by the fact that hybrid parallel training already has inherent redundancy so weuse it for guaranteed fault tolerance.</a:t>
            </a:r>
          </a:p>
          <a:p>
            <a:endParaRPr lang="en-US"/>
          </a:p>
          <a:p>
            <a:r>
              <a:rPr lang="en-US"/>
              <a:t>To achieve high throughput and fast recovery, we introduce pipeline template.</a:t>
            </a:r>
          </a:p>
          <a:p>
            <a:endParaRPr lang="en-US"/>
          </a:p>
          <a:p>
            <a:r>
              <a:rPr lang="en-US"/>
              <a:t>3:20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2644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the previous example of hybrid parallel execution, there are three pipeline replicas, which means we can tolerate (CLICK) up to 2 pipeline failures even in the worst case. </a:t>
            </a:r>
          </a:p>
          <a:p>
            <a:r>
              <a:rPr lang="en-US"/>
              <a:t>(CLICK) We still have the model states across the node, (CLICK) we can copy them to restore the lost model states.</a:t>
            </a:r>
          </a:p>
          <a:p>
            <a:endParaRPr lang="en-US"/>
          </a:p>
          <a:p>
            <a:r>
              <a:rPr lang="en-US"/>
              <a:t>Oobleck provides configurability here, so that if users need guarantee to tolerate more failures, Oobleck increases the number of replicas so that it can tolerate more simultanoues failures.</a:t>
            </a:r>
          </a:p>
          <a:p>
            <a:endParaRPr lang="en-US"/>
          </a:p>
          <a:p>
            <a:r>
              <a:rPr lang="en-US"/>
              <a:t>Theoratically if you can specify the hard upper bound of the number of simultanoues failures in your cluster, Oobleck doesn’t even need a single checkpoint during training.</a:t>
            </a:r>
          </a:p>
          <a:p>
            <a:endParaRPr lang="en-US"/>
          </a:p>
          <a:p>
            <a:r>
              <a:rPr lang="en-US"/>
              <a:t>I saw some question here, </a:t>
            </a:r>
          </a:p>
          <a:p>
            <a:endParaRPr lang="en-US"/>
          </a:p>
          <a:p>
            <a:r>
              <a:rPr lang="en-US"/>
              <a:t>4:00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9330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 am going to introduce the core concept of Oobleck, pipeline template.</a:t>
            </a:r>
          </a:p>
          <a:p>
            <a:r>
              <a:rPr lang="en-US"/>
              <a:t>Oobleck introduces the concept of template for distributed training for the first time.</a:t>
            </a:r>
          </a:p>
          <a:p>
            <a:r>
              <a:rPr lang="en-US"/>
              <a:t>A single pipeline template is a specification of a single pipeline execution of a model given specific number of nodes.</a:t>
            </a:r>
          </a:p>
          <a:p>
            <a:r>
              <a:rPr lang="en-US"/>
              <a:t>(CLICK) we analyze which way of partitioning GPUs and model layers would provide the best throughput (CLICK)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4783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And map each pair to create pipeline stages to form a pipeline.</a:t>
            </a:r>
          </a:p>
          <a:p>
            <a:endParaRPr lang="en-US"/>
          </a:p>
          <a:p>
            <a:r>
              <a:rPr lang="en-US"/>
              <a:t>After generating the specification, it is used again and again to instantiate pipelines for training.</a:t>
            </a:r>
          </a:p>
          <a:p>
            <a:endParaRPr lang="en-US"/>
          </a:p>
          <a:p>
            <a:r>
              <a:rPr lang="en-US"/>
              <a:t>4:40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5252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Oobleck creates multiple heterogeneous pipeline templates, each of which has different number of nodes specified.</a:t>
            </a:r>
          </a:p>
          <a:p>
            <a:r>
              <a:rPr lang="en-US"/>
              <a:t>Parallel execution plan is made as a linear combination of pipeline templates.</a:t>
            </a:r>
          </a:p>
          <a:p>
            <a:endParaRPr lang="en-US"/>
          </a:p>
          <a:p>
            <a:r>
              <a:rPr lang="en-US"/>
              <a:t>(CLICK) As an example, parallel execution with 13 nodes can be configured as a linear combination of 3 different pipeline templates</a:t>
            </a:r>
          </a:p>
          <a:p>
            <a:endParaRPr lang="en-US"/>
          </a:p>
          <a:p>
            <a:r>
              <a:rPr lang="en-US"/>
              <a:t>This way of configuration has two advantages. (CLICK)</a:t>
            </a:r>
          </a:p>
          <a:p>
            <a:r>
              <a:rPr lang="en-US"/>
              <a:t>First, it is available to use all available nodes even if the number of nodes does not form a grid. 13 nodes is a prime number but linearly combining different pipeline templates can cover all 13 nodes.</a:t>
            </a:r>
          </a:p>
          <a:p>
            <a:r>
              <a:rPr lang="en-US"/>
              <a:t>More importantly, it drastically reduces search space to find the best parallel execution plan. Considering such heterogeneous pipeline configuration, search space is enormously large, while linear combination of predefined pipeline templates is countable.</a:t>
            </a:r>
          </a:p>
          <a:p>
            <a:endParaRPr lang="en-US"/>
          </a:p>
          <a:p>
            <a:r>
              <a:rPr lang="en-US"/>
              <a:t>5:50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40107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believe you studied parallelism when discuss Megatron-LM last week.</a:t>
            </a:r>
          </a:p>
          <a:p>
            <a:r>
              <a:rPr lang="en-US"/>
              <a:t>Megatron-LM introduces 3D parallelism, a combination of data parallelism, tensor model parallelism, and pipeline parallelism.</a:t>
            </a:r>
          </a:p>
          <a:p>
            <a:r>
              <a:rPr lang="en-US"/>
              <a:t>Data parallelism distributes input dataset into multiple minibatch and distribute them with replicated model, while model parallelism partitions model parameters and distribute them to multiple GPUs.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905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failures happen, Oobleck can provide fast recovery by simply reinstantiating another pipeline template.</a:t>
            </a:r>
          </a:p>
          <a:p>
            <a:r>
              <a:rPr lang="en-US"/>
              <a:t>Here we have a pipeline instantiated from the pipeline template for 4 nodes.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9574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a node fails, we now have 3 nodes.</a:t>
            </a:r>
          </a:p>
          <a:p>
            <a:endParaRPr lang="en-US"/>
          </a:p>
          <a:p>
            <a:r>
              <a:rPr lang="en-US"/>
              <a:t>(CLICK) As we have a pipeline template for 3 nodes, (CLICK)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599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simply reinstantiate a new pipeline from the pipeline template for 3 nodes.</a:t>
            </a:r>
          </a:p>
          <a:p>
            <a:r>
              <a:rPr lang="en-US"/>
              <a:t>Of course, after reinstantiation, some nodes still do not have some model layers, indicated as red boxes in the screen.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35685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other replicas, thus copy missing layers from them.</a:t>
            </a:r>
          </a:p>
          <a:p>
            <a:r>
              <a:rPr lang="en-US"/>
              <a:t>Now this pipeline can resume training.</a:t>
            </a:r>
          </a:p>
          <a:p>
            <a:r>
              <a:rPr lang="en-US"/>
              <a:t>Thanks to the pipeline templates which are pre-generated before, changing pipeline configuration can be done instantly.</a:t>
            </a:r>
          </a:p>
          <a:p>
            <a:endParaRPr lang="en-US"/>
          </a:p>
          <a:p>
            <a:endParaRPr lang="en-US"/>
          </a:p>
          <a:p>
            <a:r>
              <a:rPr lang="en-US"/>
              <a:t>6:45</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36499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using pipeline templates is not enough for high throughput and fast fault tolerance.</a:t>
            </a:r>
          </a:p>
          <a:p>
            <a:r>
              <a:rPr lang="en-US"/>
              <a:t>Let’s see what more should be addressed.</a:t>
            </a:r>
          </a:p>
          <a:p>
            <a:endParaRPr lang="en-US"/>
          </a:p>
          <a:p>
            <a:r>
              <a:rPr lang="en-US"/>
              <a:t>(CLICK) first, we need to determine the number of pipeline templates and their number of nodes specification.</a:t>
            </a:r>
          </a:p>
          <a:p>
            <a:r>
              <a:rPr lang="en-US"/>
              <a:t>This is crucial for using all available nodes.</a:t>
            </a:r>
          </a:p>
          <a:p>
            <a:endParaRPr lang="en-US"/>
          </a:p>
          <a:p>
            <a:r>
              <a:rPr lang="en-US"/>
              <a:t>(CLICK) second, we need to determine how many actual pipelines should be instantiated from each pipeline template.</a:t>
            </a:r>
          </a:p>
          <a:p>
            <a:endParaRPr lang="en-US"/>
          </a:p>
          <a:p>
            <a:r>
              <a:rPr lang="en-US"/>
              <a:t>(CLICK) third, we briefly introduced pipeline reinstantiation in a failure case, but there might not be feasbile pipeline template to be instantiated. We provide pipeline merge as a solution for such case.</a:t>
            </a:r>
          </a:p>
          <a:p>
            <a:endParaRPr lang="en-US"/>
          </a:p>
          <a:p>
            <a:r>
              <a:rPr lang="en-US"/>
              <a:t>8:20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20098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how many pipeline templates are actually needed?</a:t>
            </a:r>
          </a:p>
          <a:p>
            <a:r>
              <a:rPr lang="en-US"/>
              <a:t>It is of course possible to have pipeline templates for every possible number of nodes, (CLICK) for example if we train a model with 13 nodes, we can simply have pipeline templates for up to 13 nodes.</a:t>
            </a:r>
          </a:p>
          <a:p>
            <a:r>
              <a:rPr lang="en-US"/>
              <a:t>But it is very inefficient, considering we might want to use up to hundreds of nodes (CLICK)  In fact, in this example of 13 nodes, only these three pipeline templates are enough</a:t>
            </a:r>
          </a:p>
          <a:p>
            <a:endParaRPr lang="en-US"/>
          </a:p>
          <a:p>
            <a:r>
              <a:rPr lang="en-US"/>
              <a:t>9:00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5357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Oobleck finds the number of pipeline templates and the number of nodes per pipeline template?</a:t>
            </a:r>
          </a:p>
          <a:p>
            <a:r>
              <a:rPr lang="en-US"/>
              <a:t>They are formulated as a Frobenius problem. Based on the formulation, it is provably guaranteed that a linear combination of the generated set of pipeline templates use all nodes.</a:t>
            </a:r>
          </a:p>
          <a:p>
            <a:r>
              <a:rPr lang="en-US"/>
              <a:t>The beauty of this formulation is that, they can cover not only the number of nodes at the beginning, (CLICK) which is 13 in our example,( CLICK) but also covers any number of nodes that is less than 13.</a:t>
            </a:r>
          </a:p>
          <a:p>
            <a:r>
              <a:rPr lang="en-US"/>
              <a:t>This guarantee enables that a pre-generated set of pipeline templates covers any failure situation no matter how many failures happen, without adding additional templates during runtime.</a:t>
            </a:r>
          </a:p>
          <a:p>
            <a:endParaRPr lang="en-US"/>
          </a:p>
          <a:p>
            <a:r>
              <a:rPr lang="en-US"/>
              <a:t>Details about formulation can be found in the paper.</a:t>
            </a:r>
          </a:p>
          <a:p>
            <a:endParaRPr lang="en-US"/>
          </a:p>
          <a:p>
            <a:r>
              <a:rPr lang="en-US"/>
              <a:t>9:50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7333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generating pipeline templates, pipelines are instantiated from them.</a:t>
            </a:r>
          </a:p>
          <a:p>
            <a:r>
              <a:rPr lang="en-US"/>
              <a:t>From the same example we used, the 13 nodes can be used (CLICK) to create 4 pipelines as in the right side of the screen.</a:t>
            </a:r>
          </a:p>
          <a:p>
            <a:r>
              <a:rPr lang="en-US"/>
              <a:t>(CLICK) However, this execution plan is not a unique example, and there might be more plans with the same set of pipeline templates and same number of nodes.</a:t>
            </a:r>
          </a:p>
          <a:p>
            <a:endParaRPr lang="en-US"/>
          </a:p>
          <a:p>
            <a:r>
              <a:rPr lang="en-US"/>
              <a:t>10:20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5459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use dynamic programming to enumerate all possible plans.</a:t>
            </a:r>
          </a:p>
          <a:p>
            <a:r>
              <a:rPr lang="en-US"/>
              <a:t>For every possible plans, we estimate iteration time and pick the fastest one.</a:t>
            </a:r>
          </a:p>
          <a:p>
            <a:endParaRPr lang="en-US"/>
          </a:p>
          <a:p>
            <a:r>
              <a:rPr lang="en-US"/>
              <a:t>(CLICK) But here, estimating iteration time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0296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requires  to know batch size per pipeline.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At this moment we only know the global batch size, but do not know how it should be distributed to the pipelines.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(CLICK) We formulate it as an integer optimization problem. (CLICK) The solver finds minibatch for each pipeline, where the sum of batch matches the given global batch, while minimizing overall iteration time of this plan.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11:00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8572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Although Megatron-LM call those parallelisms as tensor parallelism and pipeline parallelism, we can also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82987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calculating minibatch for pipelines and for every plans, (CLICK) we can estimate iteration time  (CLICK) and can pick the fastest one.</a:t>
            </a:r>
          </a:p>
          <a:p>
            <a:endParaRPr lang="en-US"/>
          </a:p>
          <a:p>
            <a:r>
              <a:rPr lang="en-US"/>
              <a:t>11:15</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8809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recap how pipeline template is used when failures happen.</a:t>
            </a:r>
          </a:p>
          <a:p>
            <a:endParaRPr lang="en-US"/>
          </a:p>
          <a:p>
            <a:r>
              <a:rPr lang="en-US"/>
              <a:t>Assume we lost two nodes here. The first pipeline now has only two nodes. (CLICK) As we have a pipeline template for 2 nodes, (CLICK) we simply reinstantiate it and replace the old one.</a:t>
            </a:r>
          </a:p>
          <a:p>
            <a:r>
              <a:rPr lang="en-US"/>
              <a:t>(CLICK) Same reinstantiation happens in parallel to the second pipeline using pipeline template for 3 nodes.</a:t>
            </a:r>
          </a:p>
          <a:p>
            <a:endParaRPr lang="en-US"/>
          </a:p>
          <a:p>
            <a:r>
              <a:rPr lang="en-US"/>
              <a:t>11:45</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74089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training goes on, there might not be feasible pipeline templates to be instantiated.</a:t>
            </a:r>
          </a:p>
          <a:p>
            <a:endParaRPr lang="en-US"/>
          </a:p>
          <a:p>
            <a:r>
              <a:rPr lang="en-US"/>
              <a:t>In this example, there is no pipeline template for just one node.</a:t>
            </a:r>
          </a:p>
          <a:p>
            <a:r>
              <a:rPr lang="en-US"/>
              <a:t>Instead of leaving it unused, (CLICK) we merge it with another pipeline, (CLICK) then we have 3 nodes so that pipeline template for 3 nodes can be instantiated.</a:t>
            </a:r>
          </a:p>
          <a:p>
            <a:endParaRPr lang="en-US"/>
          </a:p>
          <a:p>
            <a:r>
              <a:rPr lang="en-US"/>
              <a:t>(CLICK) Oobleck provably guarantees that there is always a feasible template when you merge pipelines.</a:t>
            </a:r>
          </a:p>
          <a:p>
            <a:endParaRPr lang="en-US"/>
          </a:p>
          <a:p>
            <a:r>
              <a:rPr lang="en-US"/>
              <a:t>12:20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9600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overall architecture, we first generate a set of pipeline templates,.</a:t>
            </a:r>
          </a:p>
          <a:p>
            <a:r>
              <a:rPr lang="en-US"/>
              <a:t>(CLICK) Given the generated pipeline templates, distributed execution engine instantiates actual pipelines from the pipeline template (CLICK) and deploy them to the node cluster.</a:t>
            </a:r>
          </a:p>
          <a:p>
            <a:r>
              <a:rPr lang="en-US"/>
              <a:t>Note that once a set of pipeline template is generated, the set is never changed, and used for the entire training.</a:t>
            </a:r>
          </a:p>
          <a:p>
            <a:r>
              <a:rPr lang="en-US"/>
              <a:t>(CLICK) When failures happen, the engine reinstantiates the affected pipelines without full restart. (CLICK) After pipeline reinstantiation, the cluster can continue training.</a:t>
            </a:r>
          </a:p>
          <a:p>
            <a:endParaRPr lang="en-US"/>
          </a:p>
          <a:p>
            <a:r>
              <a:rPr lang="en-US"/>
              <a:t>13:00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58690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evaluated and compared Bamboo, Varuna, and Oobleck using 30 NVIDIA A40 GPUs and Infiniband.</a:t>
            </a:r>
          </a:p>
          <a:p>
            <a:r>
              <a:rPr lang="en-US"/>
              <a:t>We used various size of models. In this talk, we will show you BERT-large as a small model, and GPT-3 6.7b as a large model.</a:t>
            </a:r>
          </a:p>
          <a:p>
            <a:r>
              <a:rPr lang="en-US"/>
              <a:t>More details about training setup are in the paper.</a:t>
            </a:r>
          </a:p>
          <a:p>
            <a:endParaRPr lang="en-US"/>
          </a:p>
          <a:p>
            <a:r>
              <a:rPr lang="en-US"/>
              <a:t>(CLICK) We first present overall training throughput in those frameworks to see how much Oobleck is better, and then why it is better through breakdown analysis.</a:t>
            </a:r>
          </a:p>
          <a:p>
            <a:endParaRPr lang="en-US"/>
          </a:p>
          <a:p>
            <a:r>
              <a:rPr lang="en-US"/>
              <a:t>13:30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68506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from small model throughput changes over time.</a:t>
            </a:r>
          </a:p>
          <a:p>
            <a:r>
              <a:rPr lang="en-US"/>
              <a:t>We used Bamboo’s spot instance traces and simulator to simulate throughput change for all three frameworks.</a:t>
            </a:r>
          </a:p>
          <a:p>
            <a:r>
              <a:rPr lang="en-US"/>
              <a:t>x-axis is time. After initially getting 30 spot GPUs, it may be preempted or readded over time. We have the graph of GPU availability over time in the paper. Horizontal dotted line is an average for the entire time.</a:t>
            </a:r>
          </a:p>
          <a:p>
            <a:endParaRPr lang="en-US"/>
          </a:p>
          <a:p>
            <a:r>
              <a:rPr lang="en-US"/>
              <a:t>(CLICK) Varuna matches Oobleck for small models. It is expected as checkppointing and reconfiguration overheads for small models are not that big.</a:t>
            </a:r>
          </a:p>
          <a:p>
            <a:endParaRPr lang="en-US"/>
          </a:p>
          <a:p>
            <a:r>
              <a:rPr lang="en-US"/>
              <a:t>(CLICK), For Bamboo, it is overall slow compared to both Varuna and Oobleck.</a:t>
            </a:r>
          </a:p>
          <a:p>
            <a:endParaRPr lang="en-US"/>
          </a:p>
          <a:p>
            <a:r>
              <a:rPr lang="en-US"/>
              <a:t>14:20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5111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model is larger, however, Oobleck outperforms both of the works.</a:t>
            </a:r>
          </a:p>
          <a:p>
            <a:r>
              <a:rPr lang="en-US"/>
              <a:t>For GPT-3 6.7b model, both Varuna and Bamboo can’t train the model.</a:t>
            </a:r>
          </a:p>
          <a:p>
            <a:endParaRPr lang="en-US"/>
          </a:p>
          <a:p>
            <a:r>
              <a:rPr lang="en-US"/>
              <a:t>(CLICK) Bamboo needs so much amount of memory for redundant computation, raising out of memory error even with the smallest microbatch.</a:t>
            </a:r>
          </a:p>
          <a:p>
            <a:r>
              <a:rPr lang="en-US"/>
              <a:t>(CLICK) For Varuna, it uses all of its time for reconfiguration, fully restarting the entire cluster and loading the checkpoint from the remote storage.</a:t>
            </a:r>
          </a:p>
          <a:p>
            <a:endParaRPr lang="en-US"/>
          </a:p>
          <a:p>
            <a:r>
              <a:rPr lang="en-US"/>
              <a:t>14:50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8962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see why performance is that different, comparing Oobleck with each of the work.</a:t>
            </a:r>
          </a:p>
          <a:p>
            <a:endParaRPr lang="en-US"/>
          </a:p>
          <a:p>
            <a:r>
              <a:rPr lang="en-US"/>
              <a:t>Effective time here is the portion of time that is used for actual training.</a:t>
            </a:r>
          </a:p>
          <a:p>
            <a:r>
              <a:rPr lang="en-US"/>
              <a:t>This breakdown analysis is done under controlled environment where failures are manually injected periodically.</a:t>
            </a:r>
          </a:p>
          <a:p>
            <a:r>
              <a:rPr lang="en-US"/>
              <a:t>(CLICK) As expected, most of Bamboo’s time is wasted due to redundant computation.</a:t>
            </a:r>
          </a:p>
          <a:p>
            <a:r>
              <a:rPr lang="en-US"/>
              <a:t>The overheads dominates even in low failure frequency, since they speculatively execute redundant computation even there is no failure.</a:t>
            </a:r>
          </a:p>
          <a:p>
            <a:endParaRPr lang="en-US"/>
          </a:p>
          <a:p>
            <a:r>
              <a:rPr lang="en-US"/>
              <a:t>15:30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8896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compare with Varuna.</a:t>
            </a:r>
          </a:p>
          <a:p>
            <a:r>
              <a:rPr lang="en-US"/>
              <a:t>Varuna is optimized for low failure frequency without computation overheads in runtime.</a:t>
            </a:r>
          </a:p>
          <a:p>
            <a:r>
              <a:rPr lang="en-US"/>
              <a:t>They are comparable to Oobleck, but throughput is slightly less due to various overheads including checkpointing.</a:t>
            </a:r>
          </a:p>
          <a:p>
            <a:endParaRPr lang="en-US"/>
          </a:p>
          <a:p>
            <a:r>
              <a:rPr lang="en-US"/>
              <a:t>15:50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4944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failures happen more frequently, however, its throughput suddenly drops as we saw in the end to end throughput graph.</a:t>
            </a:r>
          </a:p>
          <a:p>
            <a:r>
              <a:rPr lang="en-US"/>
              <a:t>(CLICK) this throughput drop is worse when model is larger. While for small model throughput drop is about 30%, Varuna lost 90% of its effective time of large model due to higher failure frequency.</a:t>
            </a:r>
          </a:p>
          <a:p>
            <a:r>
              <a:rPr lang="en-US"/>
              <a:t>(CLICK) When we zoom in GPT-3 high failure frequency graph, (CLICK)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209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Megatron-LM did well to partition GPT models, but now we have tons of models out there. To utilize Megatron-LM’s parallel execution, a model needs to be carefully partitioned and parallelized manually, which is very hard to achieve.</a:t>
            </a:r>
          </a:p>
          <a:p>
            <a:r>
              <a:rPr lang="en-US"/>
              <a:t>How we can automatically parallelize any model?</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30094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(CLICK) We found reconfiguration is dominating, occupying nearly 70% of the entire time of Varuna, used just for restarting the cluster and loading checkpoint.</a:t>
            </a:r>
          </a:p>
          <a:p>
            <a:r>
              <a:rPr lang="en-US"/>
              <a:t>21% is further wasted by fallbacks, the iteration time that Varuna successfully finished but lost as they are not checkpointed.</a:t>
            </a:r>
          </a:p>
          <a:p>
            <a:r>
              <a:rPr lang="en-US"/>
              <a:t>(CLICK) Because the reconfiguration overheads will be much higher when either model is larger or failure happens more frequently, Varuna might not be able to train larger model in larger cluster.</a:t>
            </a:r>
          </a:p>
          <a:p>
            <a:endParaRPr lang="en-US"/>
          </a:p>
          <a:p>
            <a:r>
              <a:rPr lang="en-US"/>
              <a:t>16:50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67566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conclusion, Oobleck is the first resilient distributed training framework that provides rigorous fault tolerance guarantee,  high throughput, and fast recovery simultanouesly.</a:t>
            </a:r>
          </a:p>
          <a:p>
            <a:endParaRPr lang="en-US"/>
          </a:p>
          <a:p>
            <a:r>
              <a:rPr lang="en-US"/>
              <a:t>Thank you for the attention.</a:t>
            </a:r>
          </a:p>
          <a:p>
            <a:endParaRPr lang="en-US"/>
          </a:p>
          <a:p>
            <a:r>
              <a:rPr lang="en-US"/>
              <a:t>17:00</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5752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FAB53-973C-59BA-7C4E-E3357C6F9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48A1E6-219E-B618-890F-4DFBE4AFAA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B1898F-4C5E-5ADA-CBC4-BCE2F772099D}"/>
              </a:ext>
            </a:extLst>
          </p:cNvPr>
          <p:cNvSpPr>
            <a:spLocks noGrp="1"/>
          </p:cNvSpPr>
          <p:nvPr>
            <p:ph type="body" idx="1"/>
          </p:nvPr>
        </p:nvSpPr>
        <p:spPr/>
        <p:txBody>
          <a:bodyPr/>
          <a:lstStyle/>
          <a:p>
            <a:r>
              <a:rPr lang="en-US"/>
              <a:t>At the same time, automatic parallelization should not sacrifice the throughput, and needs to find the best partitions after exploring all search space.</a:t>
            </a:r>
          </a:p>
          <a:p>
            <a:r>
              <a:rPr lang="en-US"/>
              <a:t>This is not achievable in manual partitioning system like Megatron-LM. Table 1 is from Megatron-LM paper, which uses static 64 pipeline stages for 1 trillion model parameter with 3000 GPUs. Are they sure that this partitioning is the best? We can’t say.</a:t>
            </a:r>
          </a:p>
        </p:txBody>
      </p:sp>
      <p:sp>
        <p:nvSpPr>
          <p:cNvPr id="4" name="Slide Number Placeholder 3">
            <a:extLst>
              <a:ext uri="{FF2B5EF4-FFF2-40B4-BE49-F238E27FC236}">
                <a16:creationId xmlns:a16="http://schemas.microsoft.com/office/drawing/2014/main" id="{1144615D-C626-39F8-905E-7A8F0E04868D}"/>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02865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70D30-9071-F5B8-A2B7-13EE41D73F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C36E39-8DC2-4EC4-4F04-EFE93972C1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ADA10C-140C-E97F-BF28-EDA2E529BCFE}"/>
              </a:ext>
            </a:extLst>
          </p:cNvPr>
          <p:cNvSpPr>
            <a:spLocks noGrp="1"/>
          </p:cNvSpPr>
          <p:nvPr>
            <p:ph type="body" idx="1"/>
          </p:nvPr>
        </p:nvSpPr>
        <p:spPr/>
        <p:txBody>
          <a:bodyPr/>
          <a:lstStyle/>
          <a:p>
            <a:r>
              <a:rPr lang="en-US" dirty="0"/>
              <a:t>Also, Megatron-LM cannot support heterogeneous GPU assignment to different pipeline stages.</a:t>
            </a:r>
          </a:p>
        </p:txBody>
      </p:sp>
      <p:sp>
        <p:nvSpPr>
          <p:cNvPr id="4" name="Slide Number Placeholder 3">
            <a:extLst>
              <a:ext uri="{FF2B5EF4-FFF2-40B4-BE49-F238E27FC236}">
                <a16:creationId xmlns:a16="http://schemas.microsoft.com/office/drawing/2014/main" id="{34539AAF-B40F-5BA2-0D34-20289A24BC3C}"/>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5313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They found two observations and designed Alpa.</a:t>
            </a:r>
          </a:p>
          <a:p>
            <a:r>
              <a:rPr lang="en-US"/>
              <a:t>First, they found different model parallelism has different network bandwidth requirements. Intra-OP requires substantial communication, while inter-OP only has communication at the boundary of stages, thus has less communication burden.</a:t>
            </a:r>
          </a:p>
          <a:p>
            <a:endParaRPr lang="en-US"/>
          </a:p>
          <a:p>
            <a:r>
              <a:rPr lang="en-US"/>
              <a:t>Second,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8905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they break down finding an optimal configuration into two parts, and hierarchically solve them to get one, to reduce search space and formulate the equation.</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57227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hierarchical plan generation is done in two passes. First, it partitions the model and device cluster at the same time in inter-OP pass, creating pipeline stages.</a:t>
            </a:r>
          </a:p>
          <a:p>
            <a:r>
              <a:rPr lang="en-US"/>
              <a:t>It first goes through inter-OP parallelism pass. Inter-OP pass partitions the model computational graph and device cluster, and map them to create pipeline stages.</a:t>
            </a:r>
          </a:p>
          <a:p>
            <a:r>
              <a:rPr lang="en-US"/>
              <a:t>For each pipeline stage, it invokes intra-OP pass to get execution time, and use this information to estimate overall pipeline execution time.</a:t>
            </a:r>
          </a:p>
          <a:p>
            <a:endParaRPr lang="en-US"/>
          </a:p>
          <a:p>
            <a:r>
              <a:rPr lang="en-US"/>
              <a:t>Because inter-OP pass and intra-OP pass both consider network bandwidth, what they find is a configuration plan that actually minimizes iteration time considering current network topology and performance.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3716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CUSTOM_4">
    <p:bg>
      <p:bgPr>
        <a:solidFill>
          <a:schemeClr val="accent1"/>
        </a:solidFill>
        <a:effectLst/>
      </p:bgPr>
    </p:bg>
    <p:spTree>
      <p:nvGrpSpPr>
        <p:cNvPr id="1" name="Shape 11"/>
        <p:cNvGrpSpPr/>
        <p:nvPr/>
      </p:nvGrpSpPr>
      <p:grpSpPr>
        <a:xfrm>
          <a:off x="0" y="0"/>
          <a:ext cx="0" cy="0"/>
          <a:chOff x="0" y="0"/>
          <a:chExt cx="0" cy="0"/>
        </a:xfrm>
      </p:grpSpPr>
      <p:pic>
        <p:nvPicPr>
          <p:cNvPr id="12" name="Google Shape;12;p2"/>
          <p:cNvPicPr preferRelativeResize="0">
            <a:picLocks noChangeAspect="1"/>
          </p:cNvPicPr>
          <p:nvPr/>
        </p:nvPicPr>
        <p:blipFill>
          <a:blip r:embed="rId2">
            <a:alphaModFix/>
          </a:blip>
          <a:stretch>
            <a:fillRect/>
          </a:stretch>
        </p:blipFill>
        <p:spPr>
          <a:xfrm>
            <a:off x="6953797" y="4597120"/>
            <a:ext cx="1826978" cy="365760"/>
          </a:xfrm>
          <a:prstGeom prst="rect">
            <a:avLst/>
          </a:prstGeom>
          <a:noFill/>
          <a:ln>
            <a:noFill/>
          </a:ln>
        </p:spPr>
      </p:pic>
      <p:sp>
        <p:nvSpPr>
          <p:cNvPr id="13" name="Google Shape;13;p2"/>
          <p:cNvSpPr txBox="1">
            <a:spLocks noGrp="1"/>
          </p:cNvSpPr>
          <p:nvPr>
            <p:ph type="title"/>
          </p:nvPr>
        </p:nvSpPr>
        <p:spPr>
          <a:xfrm>
            <a:off x="363375" y="1161975"/>
            <a:ext cx="8417400" cy="934500"/>
          </a:xfrm>
          <a:prstGeom prst="rect">
            <a:avLst/>
          </a:prstGeom>
          <a:noFill/>
          <a:ln>
            <a:noFill/>
          </a:ln>
        </p:spPr>
        <p:txBody>
          <a:bodyPr spcFirstLastPara="1" wrap="square" lIns="68575" tIns="68575" rIns="68575" bIns="68575" anchor="t" anchorCtr="0">
            <a:spAutoFit/>
          </a:bodyPr>
          <a:lstStyle>
            <a:lvl1pPr lvl="0" rtl="0">
              <a:spcBef>
                <a:spcPts val="0"/>
              </a:spcBef>
              <a:spcAft>
                <a:spcPts val="0"/>
              </a:spcAft>
              <a:buClr>
                <a:schemeClr val="dk1"/>
              </a:buClr>
              <a:buSzPts val="4800"/>
              <a:buFont typeface="Abril Fatface"/>
              <a:buNone/>
              <a:defRPr sz="4800">
                <a:solidFill>
                  <a:schemeClr val="dk1"/>
                </a:solidFill>
                <a:latin typeface="Abril Fatface"/>
                <a:ea typeface="Abril Fatface"/>
                <a:cs typeface="Abril Fatface"/>
                <a:sym typeface="Abril Fatface"/>
              </a:defRPr>
            </a:lvl1pPr>
            <a:lvl2pPr lvl="1" rtl="0">
              <a:spcBef>
                <a:spcPts val="0"/>
              </a:spcBef>
              <a:spcAft>
                <a:spcPts val="0"/>
              </a:spcAft>
              <a:buSzPts val="6300"/>
              <a:buFont typeface="Abril Fatface"/>
              <a:buNone/>
              <a:defRPr sz="6300">
                <a:latin typeface="Abril Fatface"/>
                <a:ea typeface="Abril Fatface"/>
                <a:cs typeface="Abril Fatface"/>
                <a:sym typeface="Abril Fatface"/>
              </a:defRPr>
            </a:lvl2pPr>
            <a:lvl3pPr lvl="2" rtl="0">
              <a:spcBef>
                <a:spcPts val="0"/>
              </a:spcBef>
              <a:spcAft>
                <a:spcPts val="0"/>
              </a:spcAft>
              <a:buSzPts val="6300"/>
              <a:buFont typeface="Abril Fatface"/>
              <a:buNone/>
              <a:defRPr sz="6300">
                <a:latin typeface="Abril Fatface"/>
                <a:ea typeface="Abril Fatface"/>
                <a:cs typeface="Abril Fatface"/>
                <a:sym typeface="Abril Fatface"/>
              </a:defRPr>
            </a:lvl3pPr>
            <a:lvl4pPr lvl="3" rtl="0">
              <a:spcBef>
                <a:spcPts val="0"/>
              </a:spcBef>
              <a:spcAft>
                <a:spcPts val="0"/>
              </a:spcAft>
              <a:buSzPts val="6300"/>
              <a:buFont typeface="Abril Fatface"/>
              <a:buNone/>
              <a:defRPr sz="6300">
                <a:latin typeface="Abril Fatface"/>
                <a:ea typeface="Abril Fatface"/>
                <a:cs typeface="Abril Fatface"/>
                <a:sym typeface="Abril Fatface"/>
              </a:defRPr>
            </a:lvl4pPr>
            <a:lvl5pPr lvl="4" rtl="0">
              <a:spcBef>
                <a:spcPts val="0"/>
              </a:spcBef>
              <a:spcAft>
                <a:spcPts val="0"/>
              </a:spcAft>
              <a:buSzPts val="6300"/>
              <a:buFont typeface="Abril Fatface"/>
              <a:buNone/>
              <a:defRPr sz="6300">
                <a:latin typeface="Abril Fatface"/>
                <a:ea typeface="Abril Fatface"/>
                <a:cs typeface="Abril Fatface"/>
                <a:sym typeface="Abril Fatface"/>
              </a:defRPr>
            </a:lvl5pPr>
            <a:lvl6pPr lvl="5" rtl="0">
              <a:spcBef>
                <a:spcPts val="0"/>
              </a:spcBef>
              <a:spcAft>
                <a:spcPts val="0"/>
              </a:spcAft>
              <a:buSzPts val="6300"/>
              <a:buFont typeface="Abril Fatface"/>
              <a:buNone/>
              <a:defRPr sz="6300">
                <a:latin typeface="Abril Fatface"/>
                <a:ea typeface="Abril Fatface"/>
                <a:cs typeface="Abril Fatface"/>
                <a:sym typeface="Abril Fatface"/>
              </a:defRPr>
            </a:lvl6pPr>
            <a:lvl7pPr lvl="6" rtl="0">
              <a:spcBef>
                <a:spcPts val="0"/>
              </a:spcBef>
              <a:spcAft>
                <a:spcPts val="0"/>
              </a:spcAft>
              <a:buSzPts val="6300"/>
              <a:buFont typeface="Abril Fatface"/>
              <a:buNone/>
              <a:defRPr sz="6300">
                <a:latin typeface="Abril Fatface"/>
                <a:ea typeface="Abril Fatface"/>
                <a:cs typeface="Abril Fatface"/>
                <a:sym typeface="Abril Fatface"/>
              </a:defRPr>
            </a:lvl7pPr>
            <a:lvl8pPr lvl="7" rtl="0">
              <a:spcBef>
                <a:spcPts val="0"/>
              </a:spcBef>
              <a:spcAft>
                <a:spcPts val="0"/>
              </a:spcAft>
              <a:buSzPts val="6300"/>
              <a:buFont typeface="Abril Fatface"/>
              <a:buNone/>
              <a:defRPr sz="6300">
                <a:latin typeface="Abril Fatface"/>
                <a:ea typeface="Abril Fatface"/>
                <a:cs typeface="Abril Fatface"/>
                <a:sym typeface="Abril Fatface"/>
              </a:defRPr>
            </a:lvl8pPr>
            <a:lvl9pPr lvl="8" rtl="0">
              <a:spcBef>
                <a:spcPts val="0"/>
              </a:spcBef>
              <a:spcAft>
                <a:spcPts val="0"/>
              </a:spcAft>
              <a:buSzPts val="6300"/>
              <a:buFont typeface="Abril Fatface"/>
              <a:buNone/>
              <a:defRPr sz="6300">
                <a:latin typeface="Abril Fatface"/>
                <a:ea typeface="Abril Fatface"/>
                <a:cs typeface="Abril Fatface"/>
                <a:sym typeface="Abril Fatface"/>
              </a:defRPr>
            </a:lvl9pPr>
          </a:lstStyle>
          <a:p>
            <a:endParaRPr/>
          </a:p>
        </p:txBody>
      </p:sp>
      <p:sp>
        <p:nvSpPr>
          <p:cNvPr id="14" name="Google Shape;14;p2"/>
          <p:cNvSpPr txBox="1">
            <a:spLocks noGrp="1"/>
          </p:cNvSpPr>
          <p:nvPr>
            <p:ph type="subTitle" idx="1"/>
          </p:nvPr>
        </p:nvSpPr>
        <p:spPr>
          <a:xfrm>
            <a:off x="363375" y="2179947"/>
            <a:ext cx="8417400" cy="783600"/>
          </a:xfrm>
          <a:prstGeom prst="rect">
            <a:avLst/>
          </a:prstGeom>
          <a:noFill/>
          <a:ln>
            <a:noFill/>
          </a:ln>
        </p:spPr>
        <p:txBody>
          <a:bodyPr spcFirstLastPara="1" wrap="square" lIns="68575" tIns="68575" rIns="68575" bIns="68575" anchor="t" anchorCtr="0">
            <a:noAutofit/>
          </a:bodyPr>
          <a:lstStyle>
            <a:lvl1pPr lvl="0" rtl="0">
              <a:spcBef>
                <a:spcPts val="0"/>
              </a:spcBef>
              <a:spcAft>
                <a:spcPts val="0"/>
              </a:spcAft>
              <a:buClr>
                <a:schemeClr val="dk2"/>
              </a:buClr>
              <a:buSzPts val="3000"/>
              <a:buFont typeface="Gill Sans"/>
              <a:buNone/>
              <a:defRPr sz="3000" i="1">
                <a:solidFill>
                  <a:schemeClr val="dk2"/>
                </a:solidFill>
                <a:latin typeface="Gill Sans"/>
                <a:ea typeface="Gill Sans"/>
                <a:cs typeface="Gill Sans"/>
                <a:sym typeface="Gill Sans"/>
              </a:defRPr>
            </a:lvl1pPr>
            <a:lvl2pPr lvl="1" rtl="0">
              <a:spcBef>
                <a:spcPts val="0"/>
              </a:spcBef>
              <a:spcAft>
                <a:spcPts val="0"/>
              </a:spcAft>
              <a:buSzPts val="3000"/>
              <a:buFont typeface="Gill Sans"/>
              <a:buNone/>
              <a:defRPr sz="3000"/>
            </a:lvl2pPr>
            <a:lvl3pPr lvl="2" rtl="0">
              <a:spcBef>
                <a:spcPts val="0"/>
              </a:spcBef>
              <a:spcAft>
                <a:spcPts val="0"/>
              </a:spcAft>
              <a:buSzPts val="3000"/>
              <a:buFont typeface="Gill Sans"/>
              <a:buNone/>
              <a:defRPr sz="3000"/>
            </a:lvl3pPr>
            <a:lvl4pPr lvl="3" rtl="0">
              <a:spcBef>
                <a:spcPts val="0"/>
              </a:spcBef>
              <a:spcAft>
                <a:spcPts val="0"/>
              </a:spcAft>
              <a:buSzPts val="3000"/>
              <a:buFont typeface="Gill Sans"/>
              <a:buNone/>
              <a:defRPr sz="3000"/>
            </a:lvl4pPr>
            <a:lvl5pPr lvl="4" rtl="0">
              <a:spcBef>
                <a:spcPts val="0"/>
              </a:spcBef>
              <a:spcAft>
                <a:spcPts val="0"/>
              </a:spcAft>
              <a:buSzPts val="3000"/>
              <a:buFont typeface="Gill Sans"/>
              <a:buNone/>
              <a:defRPr sz="3000"/>
            </a:lvl5pPr>
            <a:lvl6pPr lvl="5" rtl="0">
              <a:spcBef>
                <a:spcPts val="0"/>
              </a:spcBef>
              <a:spcAft>
                <a:spcPts val="0"/>
              </a:spcAft>
              <a:buSzPts val="3000"/>
              <a:buFont typeface="Gill Sans"/>
              <a:buNone/>
              <a:defRPr sz="3000">
                <a:latin typeface="Gill Sans"/>
                <a:ea typeface="Gill Sans"/>
                <a:cs typeface="Gill Sans"/>
                <a:sym typeface="Gill Sans"/>
              </a:defRPr>
            </a:lvl6pPr>
            <a:lvl7pPr lvl="6" rtl="0">
              <a:spcBef>
                <a:spcPts val="0"/>
              </a:spcBef>
              <a:spcAft>
                <a:spcPts val="0"/>
              </a:spcAft>
              <a:buSzPts val="3000"/>
              <a:buFont typeface="Gill Sans"/>
              <a:buNone/>
              <a:defRPr sz="3000">
                <a:latin typeface="Gill Sans"/>
                <a:ea typeface="Gill Sans"/>
                <a:cs typeface="Gill Sans"/>
                <a:sym typeface="Gill Sans"/>
              </a:defRPr>
            </a:lvl7pPr>
            <a:lvl8pPr lvl="7" rtl="0">
              <a:spcBef>
                <a:spcPts val="0"/>
              </a:spcBef>
              <a:spcAft>
                <a:spcPts val="0"/>
              </a:spcAft>
              <a:buSzPts val="3000"/>
              <a:buFont typeface="Gill Sans"/>
              <a:buNone/>
              <a:defRPr sz="3000">
                <a:latin typeface="Gill Sans"/>
                <a:ea typeface="Gill Sans"/>
                <a:cs typeface="Gill Sans"/>
                <a:sym typeface="Gill Sans"/>
              </a:defRPr>
            </a:lvl8pPr>
            <a:lvl9pPr lvl="8" rtl="0">
              <a:spcBef>
                <a:spcPts val="0"/>
              </a:spcBef>
              <a:spcAft>
                <a:spcPts val="0"/>
              </a:spcAft>
              <a:buSzPts val="3000"/>
              <a:buFont typeface="Gill Sans"/>
              <a:buNone/>
              <a:defRPr sz="3000">
                <a:latin typeface="Gill Sans"/>
                <a:ea typeface="Gill Sans"/>
                <a:cs typeface="Gill Sans"/>
                <a:sym typeface="Gill Sans"/>
              </a:defRPr>
            </a:lvl9pPr>
          </a:lstStyle>
          <a:p>
            <a:endParaRPr/>
          </a:p>
        </p:txBody>
      </p:sp>
      <p:sp>
        <p:nvSpPr>
          <p:cNvPr id="15" name="Google Shape;15;p2"/>
          <p:cNvSpPr txBox="1">
            <a:spLocks noGrp="1"/>
          </p:cNvSpPr>
          <p:nvPr>
            <p:ph type="subTitle" idx="2"/>
          </p:nvPr>
        </p:nvSpPr>
        <p:spPr>
          <a:xfrm>
            <a:off x="363375" y="3366100"/>
            <a:ext cx="5190900" cy="471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1800"/>
              <a:buFont typeface="Gill Sans"/>
              <a:buNone/>
              <a:defRPr sz="1800">
                <a:solidFill>
                  <a:schemeClr val="dk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subTitle" idx="3"/>
          </p:nvPr>
        </p:nvSpPr>
        <p:spPr>
          <a:xfrm>
            <a:off x="363375" y="3837400"/>
            <a:ext cx="5190900" cy="471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Font typeface="Gill Sans"/>
              <a:buNone/>
              <a:defRPr sz="1800">
                <a:solidFill>
                  <a:schemeClr val="lt2"/>
                </a:solidFill>
                <a:latin typeface="Gill Sans"/>
                <a:ea typeface="Gill Sans"/>
                <a:cs typeface="Gill Sans"/>
                <a:sym typeface="Gill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2" name="Picture 1">
            <a:extLst>
              <a:ext uri="{FF2B5EF4-FFF2-40B4-BE49-F238E27FC236}">
                <a16:creationId xmlns:a16="http://schemas.microsoft.com/office/drawing/2014/main" id="{A6BFC630-AEB8-EFAE-148E-96E6C889217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9873" y="4597120"/>
            <a:ext cx="1376596" cy="365760"/>
          </a:xfrm>
          <a:prstGeom prst="rect">
            <a:avLst/>
          </a:prstGeom>
        </p:spPr>
      </p:pic>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with body">
  <p:cSld name="Custom Layout_1">
    <p:spTree>
      <p:nvGrpSpPr>
        <p:cNvPr id="1" name="Shape 28"/>
        <p:cNvGrpSpPr/>
        <p:nvPr/>
      </p:nvGrpSpPr>
      <p:grpSpPr>
        <a:xfrm>
          <a:off x="0" y="0"/>
          <a:ext cx="0" cy="0"/>
          <a:chOff x="0" y="0"/>
          <a:chExt cx="0" cy="0"/>
        </a:xfrm>
      </p:grpSpPr>
      <p:sp>
        <p:nvSpPr>
          <p:cNvPr id="29" name="Google Shape;29;p6"/>
          <p:cNvSpPr txBox="1">
            <a:spLocks noGrp="1"/>
          </p:cNvSpPr>
          <p:nvPr>
            <p:ph type="sldNum" idx="12"/>
          </p:nvPr>
        </p:nvSpPr>
        <p:spPr>
          <a:xfrm>
            <a:off x="6912734" y="4767263"/>
            <a:ext cx="21336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1pPr>
            <a:lvl2pPr marL="0" lvl="1"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2pPr>
            <a:lvl3pPr marL="0" lvl="2"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3pPr>
            <a:lvl4pPr marL="0" lvl="3"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4pPr>
            <a:lvl5pPr marL="0" lvl="4"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5pPr>
            <a:lvl6pPr marL="0" lvl="5"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6pPr>
            <a:lvl7pPr marL="0" lvl="6"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7pPr>
            <a:lvl8pPr marL="0" lvl="7"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8pPr>
            <a:lvl9pPr marL="0" lvl="8"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r>
              <a:rPr lang="en-US"/>
              <a:t> / 33</a:t>
            </a:r>
            <a:endParaRPr/>
          </a:p>
        </p:txBody>
      </p:sp>
      <p:sp>
        <p:nvSpPr>
          <p:cNvPr id="30" name="Google Shape;30;p6"/>
          <p:cNvSpPr txBox="1">
            <a:spLocks noGrp="1"/>
          </p:cNvSpPr>
          <p:nvPr>
            <p:ph type="body" idx="1" hasCustomPrompt="1"/>
          </p:nvPr>
        </p:nvSpPr>
        <p:spPr>
          <a:xfrm>
            <a:off x="433200" y="1233850"/>
            <a:ext cx="8277600" cy="3466200"/>
          </a:xfrm>
          <a:prstGeom prst="rect">
            <a:avLst/>
          </a:prstGeom>
          <a:noFill/>
          <a:ln>
            <a:noFill/>
          </a:ln>
        </p:spPr>
        <p:txBody>
          <a:bodyPr spcFirstLastPara="1" wrap="square" lIns="68575" tIns="68575" rIns="68575" bIns="68575" anchor="t" anchorCtr="0">
            <a:normAutofit/>
          </a:bodyPr>
          <a:lstStyle>
            <a:lvl1pPr marL="419100" lvl="0" indent="-342900" rtl="0">
              <a:spcBef>
                <a:spcPts val="0"/>
              </a:spcBef>
              <a:spcAft>
                <a:spcPts val="1000"/>
              </a:spcAft>
              <a:buClr>
                <a:schemeClr val="dk1"/>
              </a:buClr>
              <a:buSzPts val="2400"/>
              <a:buFont typeface="Arial" panose="020B0604020202020204" pitchFamily="34" charset="0"/>
              <a:buChar char="•"/>
              <a:defRPr sz="2000" b="0" i="0">
                <a:solidFill>
                  <a:schemeClr val="dk1"/>
                </a:solidFill>
                <a:latin typeface="Gill Sans Light" panose="020B0302020104020203" pitchFamily="34" charset="-79"/>
                <a:ea typeface="Gill Sans Light" panose="020B0302020104020203" pitchFamily="34" charset="-79"/>
                <a:cs typeface="Gill Sans Light" panose="020B0302020104020203" pitchFamily="34" charset="-79"/>
                <a:sym typeface="Gill Sans"/>
              </a:defRPr>
            </a:lvl1pPr>
            <a:lvl2pPr marL="801688" lvl="1" indent="-373063" rtl="0">
              <a:spcBef>
                <a:spcPts val="0"/>
              </a:spcBef>
              <a:spcAft>
                <a:spcPts val="1000"/>
              </a:spcAft>
              <a:buClr>
                <a:schemeClr val="dk1"/>
              </a:buClr>
              <a:buSzPts val="2200"/>
              <a:buFont typeface="Wingdings" pitchFamily="2" charset="2"/>
              <a:buChar char="§"/>
              <a:tabLst/>
              <a:defRPr sz="1600" b="0" i="0">
                <a:solidFill>
                  <a:schemeClr val="dk1"/>
                </a:solidFill>
                <a:latin typeface="Gill Sans Light" panose="020B0302020104020203" pitchFamily="34" charset="-79"/>
                <a:ea typeface="Gill Sans Light" panose="020B0302020104020203" pitchFamily="34" charset="-79"/>
                <a:cs typeface="Gill Sans Light" panose="020B0302020104020203" pitchFamily="34" charset="-79"/>
                <a:sym typeface="Gill Sans"/>
              </a:defRPr>
            </a:lvl2pPr>
            <a:lvl3pPr marL="1150938" lvl="2" indent="-349250" rtl="0">
              <a:spcBef>
                <a:spcPts val="0"/>
              </a:spcBef>
              <a:spcAft>
                <a:spcPts val="1000"/>
              </a:spcAft>
              <a:buClr>
                <a:schemeClr val="dk1"/>
              </a:buClr>
              <a:buSzPts val="2000"/>
              <a:buFont typeface="Courier New" panose="02070309020205020404" pitchFamily="49" charset="0"/>
              <a:buChar char="o"/>
              <a:tabLst/>
              <a:defRPr sz="1400" b="0" i="0">
                <a:solidFill>
                  <a:schemeClr val="dk1"/>
                </a:solidFill>
                <a:latin typeface="Gill Sans Light" panose="020B0302020104020203" pitchFamily="34" charset="-79"/>
                <a:ea typeface="Gill Sans Light" panose="020B0302020104020203" pitchFamily="34" charset="-79"/>
                <a:cs typeface="Gill Sans Light" panose="020B0302020104020203" pitchFamily="34" charset="-79"/>
                <a:sym typeface="Gill Sans"/>
              </a:defRPr>
            </a:lvl3pPr>
            <a:lvl4pPr marL="1492250" lvl="3" indent="-341313" rtl="0">
              <a:spcBef>
                <a:spcPts val="0"/>
              </a:spcBef>
              <a:spcAft>
                <a:spcPts val="1000"/>
              </a:spcAft>
              <a:buClr>
                <a:schemeClr val="dk1"/>
              </a:buClr>
              <a:buSzPts val="1800"/>
              <a:buFont typeface="Gill Sans"/>
              <a:buChar char="•"/>
              <a:tabLst/>
              <a:defRPr sz="1200" b="0" i="0">
                <a:solidFill>
                  <a:schemeClr val="dk1"/>
                </a:solidFill>
                <a:latin typeface="Gill Sans Light" panose="020B0302020104020203" pitchFamily="34" charset="-79"/>
                <a:ea typeface="Gill Sans Light" panose="020B0302020104020203" pitchFamily="34" charset="-79"/>
                <a:cs typeface="Gill Sans Light" panose="020B0302020104020203" pitchFamily="34" charset="-79"/>
                <a:sym typeface="Quattrocento Sans"/>
              </a:defRPr>
            </a:lvl4pPr>
            <a:lvl5pPr marL="2286000" lvl="4" indent="-342900" rtl="0">
              <a:spcBef>
                <a:spcPts val="100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5pPr>
            <a:lvl6pPr marL="2743200" lvl="5" indent="-342900" rtl="0">
              <a:spcBef>
                <a:spcPts val="100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6pPr>
            <a:lvl7pPr marL="3200400" lvl="6" indent="-342900" rtl="0">
              <a:spcBef>
                <a:spcPts val="100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7pPr>
            <a:lvl8pPr marL="3657600" lvl="7" indent="-342900" rtl="0">
              <a:spcBef>
                <a:spcPts val="100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8pPr>
            <a:lvl9pPr marL="4114800" lvl="8" indent="-342900" rtl="0">
              <a:spcBef>
                <a:spcPts val="1000"/>
              </a:spcBef>
              <a:spcAft>
                <a:spcPts val="100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9pPr>
          </a:lstStyle>
          <a:p>
            <a:r>
              <a:rPr lang="en-US" dirty="0" err="1"/>
              <a:t>asd</a:t>
            </a:r>
            <a:endParaRPr lang="en-US" dirty="0"/>
          </a:p>
          <a:p>
            <a:pPr lvl="1"/>
            <a:r>
              <a:rPr lang="en-US" dirty="0" err="1"/>
              <a:t>asd</a:t>
            </a:r>
            <a:endParaRPr lang="en-US" dirty="0"/>
          </a:p>
          <a:p>
            <a:pPr lvl="2"/>
            <a:r>
              <a:rPr lang="en-US" dirty="0" err="1"/>
              <a:t>asd</a:t>
            </a:r>
            <a:endParaRPr lang="en-US" dirty="0"/>
          </a:p>
          <a:p>
            <a:pPr lvl="3"/>
            <a:r>
              <a:rPr lang="en-US" dirty="0" err="1"/>
              <a:t>asd</a:t>
            </a:r>
            <a:endParaRPr lang="en-US" dirty="0"/>
          </a:p>
        </p:txBody>
      </p:sp>
      <p:sp>
        <p:nvSpPr>
          <p:cNvPr id="31" name="Google Shape;31;p6"/>
          <p:cNvSpPr txBox="1">
            <a:spLocks noGrp="1"/>
          </p:cNvSpPr>
          <p:nvPr>
            <p:ph type="title"/>
          </p:nvPr>
        </p:nvSpPr>
        <p:spPr>
          <a:xfrm>
            <a:off x="0" y="0"/>
            <a:ext cx="9144000" cy="997800"/>
          </a:xfrm>
          <a:prstGeom prst="rect">
            <a:avLst/>
          </a:prstGeom>
          <a:solidFill>
            <a:schemeClr val="lt1"/>
          </a:solidFill>
          <a:ln>
            <a:noFill/>
          </a:ln>
        </p:spPr>
        <p:txBody>
          <a:bodyPr spcFirstLastPara="1" wrap="square" lIns="480050" tIns="34275" rIns="68575" bIns="34275" anchor="ctr" anchorCtr="0">
            <a:normAutofit/>
          </a:bodyPr>
          <a:lstStyle>
            <a:lvl1pPr lvl="0" rtl="0">
              <a:spcBef>
                <a:spcPts val="0"/>
              </a:spcBef>
              <a:spcAft>
                <a:spcPts val="0"/>
              </a:spcAft>
              <a:buClr>
                <a:schemeClr val="accent1"/>
              </a:buClr>
              <a:buSzPts val="4100"/>
              <a:buNone/>
              <a:defRPr sz="4100" b="0" i="0">
                <a:solidFill>
                  <a:schemeClr val="accent1"/>
                </a:solidFill>
                <a:latin typeface="Gill Sans Light" panose="020B0302020104020203" pitchFamily="34" charset="-79"/>
                <a:ea typeface="Gill Sans Light" panose="020B0302020104020203" pitchFamily="34" charset="-79"/>
                <a:cs typeface="Gill Sans Light" panose="020B0302020104020203" pitchFamily="34" charset="-79"/>
                <a:sym typeface="Gill Sans"/>
              </a:defRPr>
            </a:lvl1pPr>
            <a:lvl2pPr lvl="1" rtl="0">
              <a:spcBef>
                <a:spcPts val="0"/>
              </a:spcBef>
              <a:spcAft>
                <a:spcPts val="0"/>
              </a:spcAft>
              <a:buSzPts val="1100"/>
              <a:buNone/>
              <a:defRPr sz="1100">
                <a:latin typeface="Gill Sans"/>
                <a:ea typeface="Gill Sans"/>
                <a:cs typeface="Gill Sans"/>
                <a:sym typeface="Gill Sans"/>
              </a:defRPr>
            </a:lvl2pPr>
            <a:lvl3pPr lvl="2" rtl="0">
              <a:spcBef>
                <a:spcPts val="0"/>
              </a:spcBef>
              <a:spcAft>
                <a:spcPts val="0"/>
              </a:spcAft>
              <a:buSzPts val="1100"/>
              <a:buNone/>
              <a:defRPr sz="1100">
                <a:latin typeface="Gill Sans"/>
                <a:ea typeface="Gill Sans"/>
                <a:cs typeface="Gill Sans"/>
                <a:sym typeface="Gill Sans"/>
              </a:defRPr>
            </a:lvl3pPr>
            <a:lvl4pPr lvl="3" rtl="0">
              <a:spcBef>
                <a:spcPts val="0"/>
              </a:spcBef>
              <a:spcAft>
                <a:spcPts val="0"/>
              </a:spcAft>
              <a:buSzPts val="1100"/>
              <a:buNone/>
              <a:defRPr sz="1100">
                <a:latin typeface="Gill Sans"/>
                <a:ea typeface="Gill Sans"/>
                <a:cs typeface="Gill Sans"/>
                <a:sym typeface="Gill Sans"/>
              </a:defRPr>
            </a:lvl4pPr>
            <a:lvl5pPr lvl="4" rtl="0">
              <a:spcBef>
                <a:spcPts val="0"/>
              </a:spcBef>
              <a:spcAft>
                <a:spcPts val="0"/>
              </a:spcAft>
              <a:buSzPts val="1100"/>
              <a:buNone/>
              <a:defRPr sz="1100">
                <a:latin typeface="Gill Sans"/>
                <a:ea typeface="Gill Sans"/>
                <a:cs typeface="Gill Sans"/>
                <a:sym typeface="Gill Sans"/>
              </a:defRPr>
            </a:lvl5pPr>
            <a:lvl6pPr lvl="5" rtl="0">
              <a:spcBef>
                <a:spcPts val="0"/>
              </a:spcBef>
              <a:spcAft>
                <a:spcPts val="0"/>
              </a:spcAft>
              <a:buSzPts val="1100"/>
              <a:buNone/>
              <a:defRPr sz="1100">
                <a:latin typeface="Gill Sans"/>
                <a:ea typeface="Gill Sans"/>
                <a:cs typeface="Gill Sans"/>
                <a:sym typeface="Gill Sans"/>
              </a:defRPr>
            </a:lvl6pPr>
            <a:lvl7pPr lvl="6" rtl="0">
              <a:spcBef>
                <a:spcPts val="0"/>
              </a:spcBef>
              <a:spcAft>
                <a:spcPts val="0"/>
              </a:spcAft>
              <a:buSzPts val="1100"/>
              <a:buNone/>
              <a:defRPr sz="1100">
                <a:latin typeface="Gill Sans"/>
                <a:ea typeface="Gill Sans"/>
                <a:cs typeface="Gill Sans"/>
                <a:sym typeface="Gill Sans"/>
              </a:defRPr>
            </a:lvl7pPr>
            <a:lvl8pPr lvl="7" rtl="0">
              <a:spcBef>
                <a:spcPts val="0"/>
              </a:spcBef>
              <a:spcAft>
                <a:spcPts val="0"/>
              </a:spcAft>
              <a:buSzPts val="1100"/>
              <a:buNone/>
              <a:defRPr sz="1100">
                <a:latin typeface="Gill Sans"/>
                <a:ea typeface="Gill Sans"/>
                <a:cs typeface="Gill Sans"/>
                <a:sym typeface="Gill Sans"/>
              </a:defRPr>
            </a:lvl8pPr>
            <a:lvl9pPr lvl="8" rtl="0">
              <a:spcBef>
                <a:spcPts val="0"/>
              </a:spcBef>
              <a:spcAft>
                <a:spcPts val="0"/>
              </a:spcAft>
              <a:buSzPts val="1100"/>
              <a:buNone/>
              <a:defRPr sz="1100">
                <a:latin typeface="Gill Sans"/>
                <a:ea typeface="Gill Sans"/>
                <a:cs typeface="Gill Sans"/>
                <a:sym typeface="Gill Sans"/>
              </a:defRPr>
            </a:lvl9pPr>
          </a:lstStyle>
          <a:p>
            <a:endParaRPr dirty="0"/>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sldNum" idx="12"/>
          </p:nvPr>
        </p:nvSpPr>
        <p:spPr>
          <a:xfrm>
            <a:off x="6379334"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50.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C9BC3-3FC4-6D98-BD3B-86E177C587C3}"/>
              </a:ext>
            </a:extLst>
          </p:cNvPr>
          <p:cNvSpPr>
            <a:spLocks noGrp="1"/>
          </p:cNvSpPr>
          <p:nvPr>
            <p:ph type="title"/>
          </p:nvPr>
        </p:nvSpPr>
        <p:spPr>
          <a:xfrm>
            <a:off x="363375" y="1161975"/>
            <a:ext cx="8417400" cy="877153"/>
          </a:xfrm>
        </p:spPr>
        <p:txBody>
          <a:bodyPr/>
          <a:lstStyle/>
          <a:p>
            <a:r>
              <a:rPr lang="en-US" b="1" i="1">
                <a:latin typeface="Gill Sans SemiBold" panose="020B0502020104020203" pitchFamily="34" charset="-79"/>
                <a:cs typeface="Gill Sans SemiBold" panose="020B0502020104020203" pitchFamily="34" charset="-79"/>
              </a:rPr>
              <a:t>Alpa</a:t>
            </a:r>
          </a:p>
        </p:txBody>
      </p:sp>
      <p:sp>
        <p:nvSpPr>
          <p:cNvPr id="3" name="Subtitle 2">
            <a:extLst>
              <a:ext uri="{FF2B5EF4-FFF2-40B4-BE49-F238E27FC236}">
                <a16:creationId xmlns:a16="http://schemas.microsoft.com/office/drawing/2014/main" id="{2028737F-AE3B-3D9C-695D-7C3B1056C3C0}"/>
              </a:ext>
            </a:extLst>
          </p:cNvPr>
          <p:cNvSpPr>
            <a:spLocks noGrp="1"/>
          </p:cNvSpPr>
          <p:nvPr>
            <p:ph type="subTitle" idx="1"/>
          </p:nvPr>
        </p:nvSpPr>
        <p:spPr/>
        <p:txBody>
          <a:bodyPr/>
          <a:lstStyle/>
          <a:p>
            <a:r>
              <a:rPr lang="en-US">
                <a:latin typeface="Gill Sans Light" panose="020B0302020104020203" pitchFamily="34" charset="-79"/>
                <a:cs typeface="Gill Sans Light" panose="020B0302020104020203" pitchFamily="34" charset="-79"/>
              </a:rPr>
              <a:t>Automated Inter- and Intra-Operator Parallelism</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for Distributed Deep Learning</a:t>
            </a:r>
          </a:p>
        </p:txBody>
      </p:sp>
      <p:sp>
        <p:nvSpPr>
          <p:cNvPr id="4" name="Subtitle 3">
            <a:extLst>
              <a:ext uri="{FF2B5EF4-FFF2-40B4-BE49-F238E27FC236}">
                <a16:creationId xmlns:a16="http://schemas.microsoft.com/office/drawing/2014/main" id="{315EC15F-EC52-71A9-ABBC-7BD12DC082C2}"/>
              </a:ext>
            </a:extLst>
          </p:cNvPr>
          <p:cNvSpPr>
            <a:spLocks noGrp="1"/>
          </p:cNvSpPr>
          <p:nvPr>
            <p:ph type="subTitle" idx="2"/>
          </p:nvPr>
        </p:nvSpPr>
        <p:spPr>
          <a:xfrm>
            <a:off x="363375" y="3366100"/>
            <a:ext cx="8417250" cy="471300"/>
          </a:xfrm>
        </p:spPr>
        <p:txBody>
          <a:bodyPr/>
          <a:lstStyle/>
          <a:p>
            <a:r>
              <a:rPr lang="en-US">
                <a:latin typeface="Gill Sans Light" panose="020B0302020104020203" pitchFamily="34" charset="-79"/>
                <a:cs typeface="Gill Sans Light" panose="020B0302020104020203" pitchFamily="34" charset="-79"/>
              </a:rPr>
              <a:t>Presenter: Insu Jang</a:t>
            </a:r>
          </a:p>
        </p:txBody>
      </p:sp>
      <p:sp>
        <p:nvSpPr>
          <p:cNvPr id="6" name="TextBox 5">
            <a:extLst>
              <a:ext uri="{FF2B5EF4-FFF2-40B4-BE49-F238E27FC236}">
                <a16:creationId xmlns:a16="http://schemas.microsoft.com/office/drawing/2014/main" id="{8407A2F8-A349-62C4-ECC1-A3CD837E7727}"/>
              </a:ext>
            </a:extLst>
          </p:cNvPr>
          <p:cNvSpPr txBox="1"/>
          <p:nvPr/>
        </p:nvSpPr>
        <p:spPr>
          <a:xfrm>
            <a:off x="399063" y="4713317"/>
            <a:ext cx="4172937" cy="307777"/>
          </a:xfrm>
          <a:prstGeom prst="rect">
            <a:avLst/>
          </a:prstGeom>
          <a:noFill/>
        </p:spPr>
        <p:txBody>
          <a:bodyPr wrap="none" rtlCol="0">
            <a:spAutoFit/>
          </a:bodyPr>
          <a:lstStyle/>
          <a:p>
            <a:r>
              <a:rPr lang="en-US">
                <a:solidFill>
                  <a:schemeClr val="bg2"/>
                </a:solidFill>
                <a:latin typeface="Gill Sans Light" panose="020B0302020104020203" pitchFamily="34" charset="-79"/>
                <a:cs typeface="Gill Sans Light" panose="020B0302020104020203" pitchFamily="34" charset="-79"/>
              </a:rPr>
              <a:t>Slides are borrowed or reconstructed from original ones</a:t>
            </a:r>
          </a:p>
        </p:txBody>
      </p:sp>
      <p:sp>
        <p:nvSpPr>
          <p:cNvPr id="7" name="Rectangle 6">
            <a:extLst>
              <a:ext uri="{FF2B5EF4-FFF2-40B4-BE49-F238E27FC236}">
                <a16:creationId xmlns:a16="http://schemas.microsoft.com/office/drawing/2014/main" id="{A9354F59-0B09-78FE-80D4-A6447B042663}"/>
              </a:ext>
            </a:extLst>
          </p:cNvPr>
          <p:cNvSpPr/>
          <p:nvPr/>
        </p:nvSpPr>
        <p:spPr>
          <a:xfrm>
            <a:off x="5112327" y="4438996"/>
            <a:ext cx="3906982" cy="582098"/>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0762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E7745B-9025-8641-424E-EBC5DC0879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10</a:t>
            </a:fld>
            <a:r>
              <a:rPr lang="en-US"/>
              <a:t> / 33</a:t>
            </a:r>
          </a:p>
        </p:txBody>
      </p:sp>
      <p:sp>
        <p:nvSpPr>
          <p:cNvPr id="4" name="Title 3">
            <a:extLst>
              <a:ext uri="{FF2B5EF4-FFF2-40B4-BE49-F238E27FC236}">
                <a16:creationId xmlns:a16="http://schemas.microsoft.com/office/drawing/2014/main" id="{60F81318-B944-E535-F75F-82DBA4884B2B}"/>
              </a:ext>
            </a:extLst>
          </p:cNvPr>
          <p:cNvSpPr>
            <a:spLocks noGrp="1"/>
          </p:cNvSpPr>
          <p:nvPr>
            <p:ph type="title"/>
          </p:nvPr>
        </p:nvSpPr>
        <p:spPr/>
        <p:txBody>
          <a:bodyPr>
            <a:normAutofit/>
          </a:bodyPr>
          <a:lstStyle/>
          <a:p>
            <a:r>
              <a:rPr lang="en-US" sz="4400"/>
              <a:t>Hierarchical Plan Generation</a:t>
            </a:r>
          </a:p>
        </p:txBody>
      </p:sp>
      <p:grpSp>
        <p:nvGrpSpPr>
          <p:cNvPr id="45" name="Group 44">
            <a:extLst>
              <a:ext uri="{FF2B5EF4-FFF2-40B4-BE49-F238E27FC236}">
                <a16:creationId xmlns:a16="http://schemas.microsoft.com/office/drawing/2014/main" id="{583D3315-65BF-650C-BA10-06F466AA0F67}"/>
              </a:ext>
            </a:extLst>
          </p:cNvPr>
          <p:cNvGrpSpPr/>
          <p:nvPr/>
        </p:nvGrpSpPr>
        <p:grpSpPr>
          <a:xfrm>
            <a:off x="1444752" y="1204562"/>
            <a:ext cx="5956743" cy="1349060"/>
            <a:chOff x="1627632" y="2209131"/>
            <a:chExt cx="5956743" cy="1349060"/>
          </a:xfrm>
        </p:grpSpPr>
        <p:sp>
          <p:nvSpPr>
            <p:cNvPr id="5" name="Rectangle 4">
              <a:extLst>
                <a:ext uri="{FF2B5EF4-FFF2-40B4-BE49-F238E27FC236}">
                  <a16:creationId xmlns:a16="http://schemas.microsoft.com/office/drawing/2014/main" id="{333094D7-969D-CF5B-2F46-53CA5F248325}"/>
                </a:ext>
              </a:extLst>
            </p:cNvPr>
            <p:cNvSpPr/>
            <p:nvPr/>
          </p:nvSpPr>
          <p:spPr>
            <a:xfrm>
              <a:off x="1627632" y="2825496"/>
              <a:ext cx="539496"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FF52608-08BD-D402-45BA-5CDC1E5AE11E}"/>
                </a:ext>
              </a:extLst>
            </p:cNvPr>
            <p:cNvSpPr/>
            <p:nvPr/>
          </p:nvSpPr>
          <p:spPr>
            <a:xfrm>
              <a:off x="2394204" y="2825496"/>
              <a:ext cx="539496"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44A5FEE-6971-2B39-5B71-4F78AB943F92}"/>
                </a:ext>
              </a:extLst>
            </p:cNvPr>
            <p:cNvSpPr/>
            <p:nvPr/>
          </p:nvSpPr>
          <p:spPr>
            <a:xfrm>
              <a:off x="2394204" y="2318004"/>
              <a:ext cx="539496"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F63E669-BC66-251A-6945-EF81804192D8}"/>
                </a:ext>
              </a:extLst>
            </p:cNvPr>
            <p:cNvSpPr/>
            <p:nvPr/>
          </p:nvSpPr>
          <p:spPr>
            <a:xfrm>
              <a:off x="3160776" y="2825496"/>
              <a:ext cx="539496"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D52EC49-8D82-D6D3-3D37-DC82E88F3E06}"/>
                </a:ext>
              </a:extLst>
            </p:cNvPr>
            <p:cNvSpPr/>
            <p:nvPr/>
          </p:nvSpPr>
          <p:spPr>
            <a:xfrm>
              <a:off x="3160776" y="2318004"/>
              <a:ext cx="539496"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7289D7-E873-28EC-55FD-CDD527147AE4}"/>
                </a:ext>
              </a:extLst>
            </p:cNvPr>
            <p:cNvSpPr/>
            <p:nvPr/>
          </p:nvSpPr>
          <p:spPr>
            <a:xfrm>
              <a:off x="3945636" y="2825496"/>
              <a:ext cx="539496"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38D686C-3789-CDEC-BF3B-732732FB5F42}"/>
                </a:ext>
              </a:extLst>
            </p:cNvPr>
            <p:cNvSpPr/>
            <p:nvPr/>
          </p:nvSpPr>
          <p:spPr>
            <a:xfrm>
              <a:off x="4776216" y="2825218"/>
              <a:ext cx="539496" cy="2834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536A1DCE-264A-87FE-4122-7632F5658E6D}"/>
                </a:ext>
              </a:extLst>
            </p:cNvPr>
            <p:cNvCxnSpPr>
              <a:stCxn id="5" idx="3"/>
              <a:endCxn id="6" idx="1"/>
            </p:cNvCxnSpPr>
            <p:nvPr/>
          </p:nvCxnSpPr>
          <p:spPr>
            <a:xfrm>
              <a:off x="2167128" y="2967228"/>
              <a:ext cx="22707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338F5945-22AA-F496-CC15-FF8A98FC2E1B}"/>
                </a:ext>
              </a:extLst>
            </p:cNvPr>
            <p:cNvCxnSpPr>
              <a:cxnSpLocks/>
              <a:stCxn id="7" idx="2"/>
              <a:endCxn id="6" idx="0"/>
            </p:cNvCxnSpPr>
            <p:nvPr/>
          </p:nvCxnSpPr>
          <p:spPr>
            <a:xfrm>
              <a:off x="2663952" y="2601468"/>
              <a:ext cx="0" cy="2240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6B703AB-3ECC-AFD7-4DF8-7BF4F3D1F00A}"/>
                </a:ext>
              </a:extLst>
            </p:cNvPr>
            <p:cNvCxnSpPr>
              <a:cxnSpLocks/>
              <a:endCxn id="8" idx="1"/>
            </p:cNvCxnSpPr>
            <p:nvPr/>
          </p:nvCxnSpPr>
          <p:spPr>
            <a:xfrm>
              <a:off x="2933700" y="2966950"/>
              <a:ext cx="227076" cy="2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5581B39B-01CE-B26B-58CC-F6BD733241C9}"/>
                </a:ext>
              </a:extLst>
            </p:cNvPr>
            <p:cNvCxnSpPr>
              <a:cxnSpLocks/>
              <a:stCxn id="9" idx="2"/>
              <a:endCxn id="8" idx="0"/>
            </p:cNvCxnSpPr>
            <p:nvPr/>
          </p:nvCxnSpPr>
          <p:spPr>
            <a:xfrm>
              <a:off x="3430524" y="2601468"/>
              <a:ext cx="0" cy="2240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0A0E12C7-1E28-718C-051D-50A806455206}"/>
                </a:ext>
              </a:extLst>
            </p:cNvPr>
            <p:cNvCxnSpPr>
              <a:cxnSpLocks/>
              <a:stCxn id="8" idx="3"/>
              <a:endCxn id="10" idx="1"/>
            </p:cNvCxnSpPr>
            <p:nvPr/>
          </p:nvCxnSpPr>
          <p:spPr>
            <a:xfrm>
              <a:off x="3700272" y="2967228"/>
              <a:ext cx="2453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8F7DD5D-3838-1B49-B019-E4F26049F06C}"/>
                </a:ext>
              </a:extLst>
            </p:cNvPr>
            <p:cNvCxnSpPr>
              <a:cxnSpLocks/>
              <a:stCxn id="10" idx="3"/>
              <a:endCxn id="11" idx="1"/>
            </p:cNvCxnSpPr>
            <p:nvPr/>
          </p:nvCxnSpPr>
          <p:spPr>
            <a:xfrm flipV="1">
              <a:off x="4485132" y="2966950"/>
              <a:ext cx="291084" cy="2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Rectangle 29">
              <a:extLst>
                <a:ext uri="{FF2B5EF4-FFF2-40B4-BE49-F238E27FC236}">
                  <a16:creationId xmlns:a16="http://schemas.microsoft.com/office/drawing/2014/main" id="{7C129734-BB75-EA71-E9EF-C3090F193D45}"/>
                </a:ext>
              </a:extLst>
            </p:cNvPr>
            <p:cNvSpPr/>
            <p:nvPr/>
          </p:nvSpPr>
          <p:spPr>
            <a:xfrm>
              <a:off x="6282117" y="2209132"/>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31" name="Rectangle 30">
              <a:extLst>
                <a:ext uri="{FF2B5EF4-FFF2-40B4-BE49-F238E27FC236}">
                  <a16:creationId xmlns:a16="http://schemas.microsoft.com/office/drawing/2014/main" id="{57B0263F-5F9D-4E65-5A8E-EBDCC46A759D}"/>
                </a:ext>
              </a:extLst>
            </p:cNvPr>
            <p:cNvSpPr/>
            <p:nvPr/>
          </p:nvSpPr>
          <p:spPr>
            <a:xfrm>
              <a:off x="6282117" y="2426875"/>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33" name="Rectangle 32">
              <a:extLst>
                <a:ext uri="{FF2B5EF4-FFF2-40B4-BE49-F238E27FC236}">
                  <a16:creationId xmlns:a16="http://schemas.microsoft.com/office/drawing/2014/main" id="{5239E568-92F5-DDE3-C6CD-2124DE23C928}"/>
                </a:ext>
              </a:extLst>
            </p:cNvPr>
            <p:cNvSpPr/>
            <p:nvPr/>
          </p:nvSpPr>
          <p:spPr>
            <a:xfrm>
              <a:off x="6282117" y="2634327"/>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34" name="Rectangle 33">
              <a:extLst>
                <a:ext uri="{FF2B5EF4-FFF2-40B4-BE49-F238E27FC236}">
                  <a16:creationId xmlns:a16="http://schemas.microsoft.com/office/drawing/2014/main" id="{F7FB01CD-F4CD-0B2D-6B4F-7A93E4E522FB}"/>
                </a:ext>
              </a:extLst>
            </p:cNvPr>
            <p:cNvSpPr/>
            <p:nvPr/>
          </p:nvSpPr>
          <p:spPr>
            <a:xfrm>
              <a:off x="6282117" y="2852070"/>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35" name="Rectangle 34">
              <a:extLst>
                <a:ext uri="{FF2B5EF4-FFF2-40B4-BE49-F238E27FC236}">
                  <a16:creationId xmlns:a16="http://schemas.microsoft.com/office/drawing/2014/main" id="{340923E2-A143-756A-E96F-CC132625649D}"/>
                </a:ext>
              </a:extLst>
            </p:cNvPr>
            <p:cNvSpPr/>
            <p:nvPr/>
          </p:nvSpPr>
          <p:spPr>
            <a:xfrm>
              <a:off x="6741603" y="2209132"/>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36" name="Rectangle 35">
              <a:extLst>
                <a:ext uri="{FF2B5EF4-FFF2-40B4-BE49-F238E27FC236}">
                  <a16:creationId xmlns:a16="http://schemas.microsoft.com/office/drawing/2014/main" id="{4DE2D5F6-69B5-FB59-8C17-65AE33D52529}"/>
                </a:ext>
              </a:extLst>
            </p:cNvPr>
            <p:cNvSpPr/>
            <p:nvPr/>
          </p:nvSpPr>
          <p:spPr>
            <a:xfrm>
              <a:off x="6741603" y="2426875"/>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37" name="Rectangle 36">
              <a:extLst>
                <a:ext uri="{FF2B5EF4-FFF2-40B4-BE49-F238E27FC236}">
                  <a16:creationId xmlns:a16="http://schemas.microsoft.com/office/drawing/2014/main" id="{AF21C592-9251-721E-7F9B-8E9FAEBF892E}"/>
                </a:ext>
              </a:extLst>
            </p:cNvPr>
            <p:cNvSpPr/>
            <p:nvPr/>
          </p:nvSpPr>
          <p:spPr>
            <a:xfrm>
              <a:off x="6741603" y="2634327"/>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38" name="Rectangle 37">
              <a:extLst>
                <a:ext uri="{FF2B5EF4-FFF2-40B4-BE49-F238E27FC236}">
                  <a16:creationId xmlns:a16="http://schemas.microsoft.com/office/drawing/2014/main" id="{B418BBB6-6385-1112-CEA5-CEE0E6DBB0FB}"/>
                </a:ext>
              </a:extLst>
            </p:cNvPr>
            <p:cNvSpPr/>
            <p:nvPr/>
          </p:nvSpPr>
          <p:spPr>
            <a:xfrm>
              <a:off x="6741603" y="2852070"/>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39" name="Rectangle 38">
              <a:extLst>
                <a:ext uri="{FF2B5EF4-FFF2-40B4-BE49-F238E27FC236}">
                  <a16:creationId xmlns:a16="http://schemas.microsoft.com/office/drawing/2014/main" id="{34E97270-BA89-11B8-AE9E-308A5EE004AF}"/>
                </a:ext>
              </a:extLst>
            </p:cNvPr>
            <p:cNvSpPr/>
            <p:nvPr/>
          </p:nvSpPr>
          <p:spPr>
            <a:xfrm>
              <a:off x="7201089" y="2209131"/>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40" name="Rectangle 39">
              <a:extLst>
                <a:ext uri="{FF2B5EF4-FFF2-40B4-BE49-F238E27FC236}">
                  <a16:creationId xmlns:a16="http://schemas.microsoft.com/office/drawing/2014/main" id="{A763FC5D-84F8-F220-23FA-647707DE75A3}"/>
                </a:ext>
              </a:extLst>
            </p:cNvPr>
            <p:cNvSpPr/>
            <p:nvPr/>
          </p:nvSpPr>
          <p:spPr>
            <a:xfrm>
              <a:off x="7201089" y="2426874"/>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41" name="Rectangle 40">
              <a:extLst>
                <a:ext uri="{FF2B5EF4-FFF2-40B4-BE49-F238E27FC236}">
                  <a16:creationId xmlns:a16="http://schemas.microsoft.com/office/drawing/2014/main" id="{F9AFFEE8-AB90-B7C7-A276-A2FE0B9DD85A}"/>
                </a:ext>
              </a:extLst>
            </p:cNvPr>
            <p:cNvSpPr/>
            <p:nvPr/>
          </p:nvSpPr>
          <p:spPr>
            <a:xfrm>
              <a:off x="7201089" y="2634326"/>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42" name="Rectangle 41">
              <a:extLst>
                <a:ext uri="{FF2B5EF4-FFF2-40B4-BE49-F238E27FC236}">
                  <a16:creationId xmlns:a16="http://schemas.microsoft.com/office/drawing/2014/main" id="{C0787303-9181-C2AB-B52F-92F38351C525}"/>
                </a:ext>
              </a:extLst>
            </p:cNvPr>
            <p:cNvSpPr/>
            <p:nvPr/>
          </p:nvSpPr>
          <p:spPr>
            <a:xfrm>
              <a:off x="7201089" y="2852069"/>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43" name="TextBox 42">
              <a:extLst>
                <a:ext uri="{FF2B5EF4-FFF2-40B4-BE49-F238E27FC236}">
                  <a16:creationId xmlns:a16="http://schemas.microsoft.com/office/drawing/2014/main" id="{0F54FB5D-A828-0569-4524-F4A9CEFB3413}"/>
                </a:ext>
              </a:extLst>
            </p:cNvPr>
            <p:cNvSpPr txBox="1"/>
            <p:nvPr/>
          </p:nvSpPr>
          <p:spPr>
            <a:xfrm>
              <a:off x="2563940" y="3250414"/>
              <a:ext cx="1733167" cy="307777"/>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Computational Graph</a:t>
              </a:r>
            </a:p>
          </p:txBody>
        </p:sp>
        <p:sp>
          <p:nvSpPr>
            <p:cNvPr id="44" name="TextBox 43">
              <a:extLst>
                <a:ext uri="{FF2B5EF4-FFF2-40B4-BE49-F238E27FC236}">
                  <a16:creationId xmlns:a16="http://schemas.microsoft.com/office/drawing/2014/main" id="{4FE4485A-360F-32AA-E398-B5B3818B1209}"/>
                </a:ext>
              </a:extLst>
            </p:cNvPr>
            <p:cNvSpPr txBox="1"/>
            <p:nvPr/>
          </p:nvSpPr>
          <p:spPr>
            <a:xfrm>
              <a:off x="6295417" y="3246392"/>
              <a:ext cx="1234633"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Device Cluster</a:t>
              </a:r>
            </a:p>
          </p:txBody>
        </p:sp>
      </p:grpSp>
      <p:sp>
        <p:nvSpPr>
          <p:cNvPr id="47" name="Rectangle 46">
            <a:extLst>
              <a:ext uri="{FF2B5EF4-FFF2-40B4-BE49-F238E27FC236}">
                <a16:creationId xmlns:a16="http://schemas.microsoft.com/office/drawing/2014/main" id="{29012DD2-A49F-68CF-2748-8C079647FEFD}"/>
              </a:ext>
            </a:extLst>
          </p:cNvPr>
          <p:cNvSpPr/>
          <p:nvPr/>
        </p:nvSpPr>
        <p:spPr>
          <a:xfrm>
            <a:off x="1757372" y="3081528"/>
            <a:ext cx="1306068" cy="36576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solidFill>
                  <a:schemeClr val="accent1"/>
                </a:solidFill>
                <a:latin typeface="Gill Sans" panose="020B0502020104020203" pitchFamily="34" charset="-79"/>
                <a:cs typeface="Gill Sans" panose="020B0502020104020203" pitchFamily="34" charset="-79"/>
              </a:rPr>
              <a:t>Inter-OP Pass</a:t>
            </a:r>
          </a:p>
        </p:txBody>
      </p:sp>
      <p:sp>
        <p:nvSpPr>
          <p:cNvPr id="48" name="Rectangle 47">
            <a:extLst>
              <a:ext uri="{FF2B5EF4-FFF2-40B4-BE49-F238E27FC236}">
                <a16:creationId xmlns:a16="http://schemas.microsoft.com/office/drawing/2014/main" id="{8F3621C5-AA39-6B1F-F139-F4C383B2FDCA}"/>
              </a:ext>
            </a:extLst>
          </p:cNvPr>
          <p:cNvSpPr/>
          <p:nvPr/>
        </p:nvSpPr>
        <p:spPr>
          <a:xfrm>
            <a:off x="1757372" y="3999990"/>
            <a:ext cx="1306068" cy="36576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a:solidFill>
                  <a:schemeClr val="accent1"/>
                </a:solidFill>
                <a:latin typeface="Gill Sans" panose="020B0502020104020203" pitchFamily="34" charset="-79"/>
                <a:cs typeface="Gill Sans" panose="020B0502020104020203" pitchFamily="34" charset="-79"/>
              </a:rPr>
              <a:t>Intra-OP Pass</a:t>
            </a:r>
          </a:p>
        </p:txBody>
      </p:sp>
      <p:sp>
        <p:nvSpPr>
          <p:cNvPr id="49" name="TextBox 48">
            <a:extLst>
              <a:ext uri="{FF2B5EF4-FFF2-40B4-BE49-F238E27FC236}">
                <a16:creationId xmlns:a16="http://schemas.microsoft.com/office/drawing/2014/main" id="{D8649287-B118-C0F9-49D3-9117020AC571}"/>
              </a:ext>
            </a:extLst>
          </p:cNvPr>
          <p:cNvSpPr txBox="1"/>
          <p:nvPr/>
        </p:nvSpPr>
        <p:spPr>
          <a:xfrm>
            <a:off x="3253841" y="3002798"/>
            <a:ext cx="5344733" cy="523220"/>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Partition computational graph and device cluster and map them to stages</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Search all combination of stages and fine the best configuration</a:t>
            </a:r>
          </a:p>
        </p:txBody>
      </p:sp>
      <p:sp>
        <p:nvSpPr>
          <p:cNvPr id="50" name="TextBox 49">
            <a:extLst>
              <a:ext uri="{FF2B5EF4-FFF2-40B4-BE49-F238E27FC236}">
                <a16:creationId xmlns:a16="http://schemas.microsoft.com/office/drawing/2014/main" id="{D8AA4A1D-2454-27AD-369C-4A4E6316C4E5}"/>
              </a:ext>
            </a:extLst>
          </p:cNvPr>
          <p:cNvSpPr txBox="1"/>
          <p:nvPr/>
        </p:nvSpPr>
        <p:spPr>
          <a:xfrm>
            <a:off x="3253840" y="3921260"/>
            <a:ext cx="4083169" cy="523220"/>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For each pipeline stage given operations and # devices,</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compute best intra-OP parallel configuration</a:t>
            </a:r>
          </a:p>
        </p:txBody>
      </p:sp>
      <p:cxnSp>
        <p:nvCxnSpPr>
          <p:cNvPr id="54" name="Curved Connector 53">
            <a:extLst>
              <a:ext uri="{FF2B5EF4-FFF2-40B4-BE49-F238E27FC236}">
                <a16:creationId xmlns:a16="http://schemas.microsoft.com/office/drawing/2014/main" id="{1E0A9E25-05AA-E7A2-6E0F-9D227F313D2E}"/>
              </a:ext>
            </a:extLst>
          </p:cNvPr>
          <p:cNvCxnSpPr>
            <a:stCxn id="47" idx="1"/>
            <a:endCxn id="48" idx="1"/>
          </p:cNvCxnSpPr>
          <p:nvPr/>
        </p:nvCxnSpPr>
        <p:spPr>
          <a:xfrm rot="10800000" flipV="1">
            <a:off x="1757372" y="3264408"/>
            <a:ext cx="12700" cy="918462"/>
          </a:xfrm>
          <a:prstGeom prst="curvedConnector3">
            <a:avLst>
              <a:gd name="adj1" fmla="val 1800000"/>
            </a:avLst>
          </a:prstGeom>
          <a:ln>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64659712-E25D-32B3-C137-F5F2C982A87F}"/>
              </a:ext>
            </a:extLst>
          </p:cNvPr>
          <p:cNvSpPr txBox="1"/>
          <p:nvPr/>
        </p:nvSpPr>
        <p:spPr>
          <a:xfrm>
            <a:off x="80486" y="3476770"/>
            <a:ext cx="1459054" cy="523220"/>
          </a:xfrm>
          <a:prstGeom prst="rect">
            <a:avLst/>
          </a:prstGeom>
          <a:noFill/>
        </p:spPr>
        <p:txBody>
          <a:bodyPr wrap="none" rtlCol="0">
            <a:spAutoFit/>
          </a:bodyPr>
          <a:lstStyle/>
          <a:p>
            <a:pPr algn="r"/>
            <a:r>
              <a:rPr lang="en-US">
                <a:latin typeface="Gill Sans Light" panose="020B0302020104020203" pitchFamily="34" charset="-79"/>
                <a:cs typeface="Gill Sans Light" panose="020B0302020104020203" pitchFamily="34" charset="-79"/>
              </a:rPr>
              <a:t>Invoke to get cost</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of each stage</a:t>
            </a:r>
          </a:p>
        </p:txBody>
      </p:sp>
      <p:sp>
        <p:nvSpPr>
          <p:cNvPr id="60" name="Right Brace 59">
            <a:extLst>
              <a:ext uri="{FF2B5EF4-FFF2-40B4-BE49-F238E27FC236}">
                <a16:creationId xmlns:a16="http://schemas.microsoft.com/office/drawing/2014/main" id="{0BBF73D5-E4C0-5989-65BF-3D100A9016BA}"/>
              </a:ext>
            </a:extLst>
          </p:cNvPr>
          <p:cNvSpPr/>
          <p:nvPr/>
        </p:nvSpPr>
        <p:spPr>
          <a:xfrm rot="5400000">
            <a:off x="4333341" y="-487625"/>
            <a:ext cx="234103" cy="6278260"/>
          </a:xfrm>
          <a:prstGeom prst="rightBrace">
            <a:avLst>
              <a:gd name="adj1" fmla="val 82547"/>
              <a:gd name="adj2" fmla="val 82101"/>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62" name="Straight Arrow Connector 61">
            <a:extLst>
              <a:ext uri="{FF2B5EF4-FFF2-40B4-BE49-F238E27FC236}">
                <a16:creationId xmlns:a16="http://schemas.microsoft.com/office/drawing/2014/main" id="{0272E25A-025A-CB22-1E4D-AEA545357C98}"/>
              </a:ext>
            </a:extLst>
          </p:cNvPr>
          <p:cNvCxnSpPr/>
          <p:nvPr/>
        </p:nvCxnSpPr>
        <p:spPr>
          <a:xfrm>
            <a:off x="2438972" y="2772300"/>
            <a:ext cx="0" cy="2304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6144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401C77-10B1-4060-C1F9-D71B430B77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11</a:t>
            </a:fld>
            <a:r>
              <a:rPr lang="en-US"/>
              <a:t> / 33</a:t>
            </a:r>
          </a:p>
        </p:txBody>
      </p:sp>
      <p:sp>
        <p:nvSpPr>
          <p:cNvPr id="4" name="Title 3">
            <a:extLst>
              <a:ext uri="{FF2B5EF4-FFF2-40B4-BE49-F238E27FC236}">
                <a16:creationId xmlns:a16="http://schemas.microsoft.com/office/drawing/2014/main" id="{F8FB16C5-5A85-D7CB-5817-5934A9B6E9FC}"/>
              </a:ext>
            </a:extLst>
          </p:cNvPr>
          <p:cNvSpPr>
            <a:spLocks noGrp="1"/>
          </p:cNvSpPr>
          <p:nvPr>
            <p:ph type="title"/>
          </p:nvPr>
        </p:nvSpPr>
        <p:spPr/>
        <p:txBody>
          <a:bodyPr>
            <a:noAutofit/>
          </a:bodyPr>
          <a:lstStyle/>
          <a:p>
            <a:r>
              <a:rPr lang="en-US" sz="4400"/>
              <a:t>Hierarchical Plan Generation</a:t>
            </a:r>
          </a:p>
        </p:txBody>
      </p:sp>
      <p:grpSp>
        <p:nvGrpSpPr>
          <p:cNvPr id="64" name="Group 63">
            <a:extLst>
              <a:ext uri="{FF2B5EF4-FFF2-40B4-BE49-F238E27FC236}">
                <a16:creationId xmlns:a16="http://schemas.microsoft.com/office/drawing/2014/main" id="{B269F435-46D3-5966-12BC-D3FCCFDC051C}"/>
              </a:ext>
            </a:extLst>
          </p:cNvPr>
          <p:cNvGrpSpPr/>
          <p:nvPr/>
        </p:nvGrpSpPr>
        <p:grpSpPr>
          <a:xfrm>
            <a:off x="288516" y="1319167"/>
            <a:ext cx="5906124" cy="608646"/>
            <a:chOff x="777240" y="1127766"/>
            <a:chExt cx="7772964" cy="801031"/>
          </a:xfrm>
        </p:grpSpPr>
        <p:sp>
          <p:nvSpPr>
            <p:cNvPr id="5" name="Rounded Rectangle 4">
              <a:extLst>
                <a:ext uri="{FF2B5EF4-FFF2-40B4-BE49-F238E27FC236}">
                  <a16:creationId xmlns:a16="http://schemas.microsoft.com/office/drawing/2014/main" id="{2DB81BFE-A89E-1DAF-9F89-2DB41208E71D}"/>
                </a:ext>
              </a:extLst>
            </p:cNvPr>
            <p:cNvSpPr/>
            <p:nvPr/>
          </p:nvSpPr>
          <p:spPr>
            <a:xfrm>
              <a:off x="777240" y="1584119"/>
              <a:ext cx="36576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x</a:t>
              </a:r>
            </a:p>
          </p:txBody>
        </p:sp>
        <p:sp>
          <p:nvSpPr>
            <p:cNvPr id="6" name="Rounded Rectangle 5">
              <a:extLst>
                <a:ext uri="{FF2B5EF4-FFF2-40B4-BE49-F238E27FC236}">
                  <a16:creationId xmlns:a16="http://schemas.microsoft.com/office/drawing/2014/main" id="{E849E982-33CD-4DA7-E22B-C23BAB055890}"/>
                </a:ext>
              </a:extLst>
            </p:cNvPr>
            <p:cNvSpPr/>
            <p:nvPr/>
          </p:nvSpPr>
          <p:spPr>
            <a:xfrm>
              <a:off x="1295016"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7" name="Rounded Rectangle 6">
              <a:extLst>
                <a:ext uri="{FF2B5EF4-FFF2-40B4-BE49-F238E27FC236}">
                  <a16:creationId xmlns:a16="http://schemas.microsoft.com/office/drawing/2014/main" id="{8D38F518-C431-DD54-ABC6-EA1611540BF4}"/>
                </a:ext>
              </a:extLst>
            </p:cNvPr>
            <p:cNvSpPr/>
            <p:nvPr/>
          </p:nvSpPr>
          <p:spPr>
            <a:xfrm>
              <a:off x="1377312"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k1</a:t>
              </a:r>
            </a:p>
          </p:txBody>
        </p:sp>
        <p:sp>
          <p:nvSpPr>
            <p:cNvPr id="8" name="Rounded Rectangle 7">
              <a:extLst>
                <a:ext uri="{FF2B5EF4-FFF2-40B4-BE49-F238E27FC236}">
                  <a16:creationId xmlns:a16="http://schemas.microsoft.com/office/drawing/2014/main" id="{331755B2-0148-0FCB-9D32-301A5F1DDCB0}"/>
                </a:ext>
              </a:extLst>
            </p:cNvPr>
            <p:cNvSpPr/>
            <p:nvPr/>
          </p:nvSpPr>
          <p:spPr>
            <a:xfrm>
              <a:off x="2090544" y="1585722"/>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9" name="Rounded Rectangle 8">
              <a:extLst>
                <a:ext uri="{FF2B5EF4-FFF2-40B4-BE49-F238E27FC236}">
                  <a16:creationId xmlns:a16="http://schemas.microsoft.com/office/drawing/2014/main" id="{1C36C13E-41F1-C141-F171-DEE061F3EA24}"/>
                </a:ext>
              </a:extLst>
            </p:cNvPr>
            <p:cNvSpPr/>
            <p:nvPr/>
          </p:nvSpPr>
          <p:spPr>
            <a:xfrm>
              <a:off x="2886072"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10" name="Rounded Rectangle 9">
              <a:extLst>
                <a:ext uri="{FF2B5EF4-FFF2-40B4-BE49-F238E27FC236}">
                  <a16:creationId xmlns:a16="http://schemas.microsoft.com/office/drawing/2014/main" id="{97204FF9-0F4B-078C-566D-3AEA92CAA92E}"/>
                </a:ext>
              </a:extLst>
            </p:cNvPr>
            <p:cNvSpPr/>
            <p:nvPr/>
          </p:nvSpPr>
          <p:spPr>
            <a:xfrm>
              <a:off x="2968368"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k2</a:t>
              </a:r>
            </a:p>
          </p:txBody>
        </p:sp>
        <p:sp>
          <p:nvSpPr>
            <p:cNvPr id="11" name="Rounded Rectangle 10">
              <a:extLst>
                <a:ext uri="{FF2B5EF4-FFF2-40B4-BE49-F238E27FC236}">
                  <a16:creationId xmlns:a16="http://schemas.microsoft.com/office/drawing/2014/main" id="{91D9A056-CB9A-3D63-8F8F-C70814202AFD}"/>
                </a:ext>
              </a:extLst>
            </p:cNvPr>
            <p:cNvSpPr/>
            <p:nvPr/>
          </p:nvSpPr>
          <p:spPr>
            <a:xfrm>
              <a:off x="3681600"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add</a:t>
              </a:r>
            </a:p>
          </p:txBody>
        </p:sp>
        <p:sp>
          <p:nvSpPr>
            <p:cNvPr id="12" name="Rounded Rectangle 11">
              <a:extLst>
                <a:ext uri="{FF2B5EF4-FFF2-40B4-BE49-F238E27FC236}">
                  <a16:creationId xmlns:a16="http://schemas.microsoft.com/office/drawing/2014/main" id="{D4AD8E2E-B178-8AD1-7B18-9B17C2B2329E}"/>
                </a:ext>
              </a:extLst>
            </p:cNvPr>
            <p:cNvSpPr/>
            <p:nvPr/>
          </p:nvSpPr>
          <p:spPr>
            <a:xfrm>
              <a:off x="4477128" y="1584119"/>
              <a:ext cx="75324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avgpool</a:t>
              </a:r>
            </a:p>
          </p:txBody>
        </p:sp>
        <p:sp>
          <p:nvSpPr>
            <p:cNvPr id="13" name="Rounded Rectangle 12">
              <a:extLst>
                <a:ext uri="{FF2B5EF4-FFF2-40B4-BE49-F238E27FC236}">
                  <a16:creationId xmlns:a16="http://schemas.microsoft.com/office/drawing/2014/main" id="{F5BE82DE-012E-FF8C-02FF-F3A41F1E902A}"/>
                </a:ext>
              </a:extLst>
            </p:cNvPr>
            <p:cNvSpPr/>
            <p:nvPr/>
          </p:nvSpPr>
          <p:spPr>
            <a:xfrm>
              <a:off x="5368092"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matmul</a:t>
              </a:r>
            </a:p>
          </p:txBody>
        </p:sp>
        <p:sp>
          <p:nvSpPr>
            <p:cNvPr id="14" name="Rounded Rectangle 13">
              <a:extLst>
                <a:ext uri="{FF2B5EF4-FFF2-40B4-BE49-F238E27FC236}">
                  <a16:creationId xmlns:a16="http://schemas.microsoft.com/office/drawing/2014/main" id="{8C9CE82C-0F64-72CF-9F90-72F97FA79280}"/>
                </a:ext>
              </a:extLst>
            </p:cNvPr>
            <p:cNvSpPr/>
            <p:nvPr/>
          </p:nvSpPr>
          <p:spPr>
            <a:xfrm>
              <a:off x="5450388"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w1</a:t>
              </a:r>
            </a:p>
          </p:txBody>
        </p:sp>
        <p:sp>
          <p:nvSpPr>
            <p:cNvPr id="15" name="Rounded Rectangle 14">
              <a:extLst>
                <a:ext uri="{FF2B5EF4-FFF2-40B4-BE49-F238E27FC236}">
                  <a16:creationId xmlns:a16="http://schemas.microsoft.com/office/drawing/2014/main" id="{2BE63220-E383-DDF7-C15B-E51811F8350F}"/>
                </a:ext>
              </a:extLst>
            </p:cNvPr>
            <p:cNvSpPr/>
            <p:nvPr/>
          </p:nvSpPr>
          <p:spPr>
            <a:xfrm>
              <a:off x="6163620" y="1585722"/>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16" name="Rounded Rectangle 15">
              <a:extLst>
                <a:ext uri="{FF2B5EF4-FFF2-40B4-BE49-F238E27FC236}">
                  <a16:creationId xmlns:a16="http://schemas.microsoft.com/office/drawing/2014/main" id="{C264F526-7AD8-2F85-F3D7-91945109F7C3}"/>
                </a:ext>
              </a:extLst>
            </p:cNvPr>
            <p:cNvSpPr/>
            <p:nvPr/>
          </p:nvSpPr>
          <p:spPr>
            <a:xfrm>
              <a:off x="6959148"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matmul</a:t>
              </a:r>
            </a:p>
          </p:txBody>
        </p:sp>
        <p:sp>
          <p:nvSpPr>
            <p:cNvPr id="17" name="Rounded Rectangle 16">
              <a:extLst>
                <a:ext uri="{FF2B5EF4-FFF2-40B4-BE49-F238E27FC236}">
                  <a16:creationId xmlns:a16="http://schemas.microsoft.com/office/drawing/2014/main" id="{B5AF6F20-C256-5AC8-1751-AAFD2BAE66B9}"/>
                </a:ext>
              </a:extLst>
            </p:cNvPr>
            <p:cNvSpPr/>
            <p:nvPr/>
          </p:nvSpPr>
          <p:spPr>
            <a:xfrm>
              <a:off x="7041444"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w2</a:t>
              </a:r>
            </a:p>
          </p:txBody>
        </p:sp>
        <p:sp>
          <p:nvSpPr>
            <p:cNvPr id="18" name="Rounded Rectangle 17">
              <a:extLst>
                <a:ext uri="{FF2B5EF4-FFF2-40B4-BE49-F238E27FC236}">
                  <a16:creationId xmlns:a16="http://schemas.microsoft.com/office/drawing/2014/main" id="{AC7683A1-5EAC-5AF4-2E05-97B927D3318D}"/>
                </a:ext>
              </a:extLst>
            </p:cNvPr>
            <p:cNvSpPr/>
            <p:nvPr/>
          </p:nvSpPr>
          <p:spPr>
            <a:xfrm>
              <a:off x="7754676" y="1584119"/>
              <a:ext cx="795528"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softmax</a:t>
              </a:r>
            </a:p>
          </p:txBody>
        </p:sp>
        <p:cxnSp>
          <p:nvCxnSpPr>
            <p:cNvPr id="21" name="Straight Arrow Connector 20">
              <a:extLst>
                <a:ext uri="{FF2B5EF4-FFF2-40B4-BE49-F238E27FC236}">
                  <a16:creationId xmlns:a16="http://schemas.microsoft.com/office/drawing/2014/main" id="{E242D92B-A86E-8D94-C9C3-0A0CDACD096C}"/>
                </a:ext>
              </a:extLst>
            </p:cNvPr>
            <p:cNvCxnSpPr>
              <a:stCxn id="5" idx="3"/>
              <a:endCxn id="6" idx="1"/>
            </p:cNvCxnSpPr>
            <p:nvPr/>
          </p:nvCxnSpPr>
          <p:spPr>
            <a:xfrm>
              <a:off x="1143000"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CFD6C63C-C82F-D897-CDEF-3DDF37B187E4}"/>
                </a:ext>
              </a:extLst>
            </p:cNvPr>
            <p:cNvCxnSpPr>
              <a:cxnSpLocks/>
              <a:stCxn id="6" idx="3"/>
              <a:endCxn id="8" idx="1"/>
            </p:cNvCxnSpPr>
            <p:nvPr/>
          </p:nvCxnSpPr>
          <p:spPr>
            <a:xfrm>
              <a:off x="1938528"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B936DE6-6F8E-7C4D-F048-09B2CFE56EC7}"/>
                </a:ext>
              </a:extLst>
            </p:cNvPr>
            <p:cNvCxnSpPr>
              <a:cxnSpLocks/>
              <a:stCxn id="7" idx="2"/>
              <a:endCxn id="6" idx="0"/>
            </p:cNvCxnSpPr>
            <p:nvPr/>
          </p:nvCxnSpPr>
          <p:spPr>
            <a:xfrm>
              <a:off x="1616772"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572F80E2-405F-3548-34A1-9D8FD45C7A3D}"/>
                </a:ext>
              </a:extLst>
            </p:cNvPr>
            <p:cNvCxnSpPr>
              <a:cxnSpLocks/>
              <a:stCxn id="8" idx="3"/>
              <a:endCxn id="9" idx="1"/>
            </p:cNvCxnSpPr>
            <p:nvPr/>
          </p:nvCxnSpPr>
          <p:spPr>
            <a:xfrm flipV="1">
              <a:off x="2734056"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8D507AB0-BD42-DC7A-7B62-D8C3C700AEF7}"/>
                </a:ext>
              </a:extLst>
            </p:cNvPr>
            <p:cNvCxnSpPr>
              <a:cxnSpLocks/>
              <a:stCxn id="10" idx="2"/>
              <a:endCxn id="9" idx="0"/>
            </p:cNvCxnSpPr>
            <p:nvPr/>
          </p:nvCxnSpPr>
          <p:spPr>
            <a:xfrm>
              <a:off x="3207828"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03A55677-9CF7-81B2-388F-53F7496AD1EF}"/>
                </a:ext>
              </a:extLst>
            </p:cNvPr>
            <p:cNvCxnSpPr>
              <a:cxnSpLocks/>
              <a:stCxn id="9" idx="3"/>
              <a:endCxn id="11" idx="1"/>
            </p:cNvCxnSpPr>
            <p:nvPr/>
          </p:nvCxnSpPr>
          <p:spPr>
            <a:xfrm>
              <a:off x="3529584"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Elbow Connector 40">
              <a:extLst>
                <a:ext uri="{FF2B5EF4-FFF2-40B4-BE49-F238E27FC236}">
                  <a16:creationId xmlns:a16="http://schemas.microsoft.com/office/drawing/2014/main" id="{91A995CD-C00D-7039-451B-B9F13DA1C38E}"/>
                </a:ext>
              </a:extLst>
            </p:cNvPr>
            <p:cNvCxnSpPr>
              <a:stCxn id="5" idx="2"/>
              <a:endCxn id="11" idx="2"/>
            </p:cNvCxnSpPr>
            <p:nvPr/>
          </p:nvCxnSpPr>
          <p:spPr>
            <a:xfrm rot="16200000" flipH="1">
              <a:off x="2481738" y="400829"/>
              <a:ext cx="12700" cy="3043236"/>
            </a:xfrm>
            <a:prstGeom prst="bentConnector3">
              <a:avLst>
                <a:gd name="adj1" fmla="val 1080000"/>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ED39183-CFFF-EE80-3C5C-D798BBF69DC9}"/>
                </a:ext>
              </a:extLst>
            </p:cNvPr>
            <p:cNvCxnSpPr>
              <a:stCxn id="11" idx="3"/>
              <a:endCxn id="12" idx="1"/>
            </p:cNvCxnSpPr>
            <p:nvPr/>
          </p:nvCxnSpPr>
          <p:spPr>
            <a:xfrm>
              <a:off x="4325112"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08130EE9-FE40-5C0D-EF1E-09A19810B912}"/>
                </a:ext>
              </a:extLst>
            </p:cNvPr>
            <p:cNvCxnSpPr>
              <a:cxnSpLocks/>
              <a:stCxn id="12" idx="3"/>
              <a:endCxn id="13" idx="1"/>
            </p:cNvCxnSpPr>
            <p:nvPr/>
          </p:nvCxnSpPr>
          <p:spPr>
            <a:xfrm>
              <a:off x="5230368" y="1753283"/>
              <a:ext cx="1377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35EF49E1-4F92-5745-CEE7-523BC33AE3A6}"/>
                </a:ext>
              </a:extLst>
            </p:cNvPr>
            <p:cNvCxnSpPr>
              <a:cxnSpLocks/>
              <a:stCxn id="14" idx="2"/>
              <a:endCxn id="13" idx="0"/>
            </p:cNvCxnSpPr>
            <p:nvPr/>
          </p:nvCxnSpPr>
          <p:spPr>
            <a:xfrm>
              <a:off x="5689848"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EC4F2AE8-60B8-1289-FCF5-274867EBFFBA}"/>
                </a:ext>
              </a:extLst>
            </p:cNvPr>
            <p:cNvCxnSpPr>
              <a:cxnSpLocks/>
              <a:stCxn id="13" idx="3"/>
              <a:endCxn id="15" idx="1"/>
            </p:cNvCxnSpPr>
            <p:nvPr/>
          </p:nvCxnSpPr>
          <p:spPr>
            <a:xfrm>
              <a:off x="6011604"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1CEB18CA-15B8-CA91-9726-43D48FAD8145}"/>
                </a:ext>
              </a:extLst>
            </p:cNvPr>
            <p:cNvCxnSpPr>
              <a:cxnSpLocks/>
              <a:stCxn id="15" idx="3"/>
              <a:endCxn id="16" idx="1"/>
            </p:cNvCxnSpPr>
            <p:nvPr/>
          </p:nvCxnSpPr>
          <p:spPr>
            <a:xfrm flipV="1">
              <a:off x="6807132"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E2F989F1-0EE6-67F8-6081-79FA10C5FB16}"/>
                </a:ext>
              </a:extLst>
            </p:cNvPr>
            <p:cNvCxnSpPr>
              <a:cxnSpLocks/>
              <a:stCxn id="17" idx="2"/>
              <a:endCxn id="16" idx="0"/>
            </p:cNvCxnSpPr>
            <p:nvPr/>
          </p:nvCxnSpPr>
          <p:spPr>
            <a:xfrm>
              <a:off x="7280904"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CC999793-0E18-5C64-23E5-CAC75195761F}"/>
                </a:ext>
              </a:extLst>
            </p:cNvPr>
            <p:cNvCxnSpPr>
              <a:cxnSpLocks/>
              <a:stCxn id="16" idx="3"/>
              <a:endCxn id="18" idx="1"/>
            </p:cNvCxnSpPr>
            <p:nvPr/>
          </p:nvCxnSpPr>
          <p:spPr>
            <a:xfrm>
              <a:off x="7602660"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66" name="Rounded Rectangle 65">
            <a:extLst>
              <a:ext uri="{FF2B5EF4-FFF2-40B4-BE49-F238E27FC236}">
                <a16:creationId xmlns:a16="http://schemas.microsoft.com/office/drawing/2014/main" id="{0CB78904-A99B-BF5E-CF45-5FEAE820E255}"/>
              </a:ext>
            </a:extLst>
          </p:cNvPr>
          <p:cNvSpPr/>
          <p:nvPr/>
        </p:nvSpPr>
        <p:spPr>
          <a:xfrm>
            <a:off x="1193262" y="3056199"/>
            <a:ext cx="303787"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x</a:t>
            </a:r>
          </a:p>
        </p:txBody>
      </p:sp>
      <p:sp>
        <p:nvSpPr>
          <p:cNvPr id="67" name="Rounded Rectangle 66">
            <a:extLst>
              <a:ext uri="{FF2B5EF4-FFF2-40B4-BE49-F238E27FC236}">
                <a16:creationId xmlns:a16="http://schemas.microsoft.com/office/drawing/2014/main" id="{C87A476A-39F0-4345-5667-6D28FCD40772}"/>
              </a:ext>
            </a:extLst>
          </p:cNvPr>
          <p:cNvSpPr/>
          <p:nvPr/>
        </p:nvSpPr>
        <p:spPr>
          <a:xfrm>
            <a:off x="1623308" y="3056199"/>
            <a:ext cx="534478"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68" name="Rounded Rectangle 67">
            <a:extLst>
              <a:ext uri="{FF2B5EF4-FFF2-40B4-BE49-F238E27FC236}">
                <a16:creationId xmlns:a16="http://schemas.microsoft.com/office/drawing/2014/main" id="{E1F25F94-1BB4-60A7-9362-1706DCDD3693}"/>
              </a:ext>
            </a:extLst>
          </p:cNvPr>
          <p:cNvSpPr/>
          <p:nvPr/>
        </p:nvSpPr>
        <p:spPr>
          <a:xfrm>
            <a:off x="1691660" y="2740794"/>
            <a:ext cx="397774"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k1</a:t>
            </a:r>
          </a:p>
        </p:txBody>
      </p:sp>
      <p:sp>
        <p:nvSpPr>
          <p:cNvPr id="69" name="Rounded Rectangle 68">
            <a:extLst>
              <a:ext uri="{FF2B5EF4-FFF2-40B4-BE49-F238E27FC236}">
                <a16:creationId xmlns:a16="http://schemas.microsoft.com/office/drawing/2014/main" id="{12D914B0-4F6F-E503-DEBA-41432342D9D9}"/>
              </a:ext>
            </a:extLst>
          </p:cNvPr>
          <p:cNvSpPr/>
          <p:nvPr/>
        </p:nvSpPr>
        <p:spPr>
          <a:xfrm>
            <a:off x="2284045" y="3057307"/>
            <a:ext cx="534478"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70" name="Rounded Rectangle 69">
            <a:extLst>
              <a:ext uri="{FF2B5EF4-FFF2-40B4-BE49-F238E27FC236}">
                <a16:creationId xmlns:a16="http://schemas.microsoft.com/office/drawing/2014/main" id="{684BDDAC-FB2A-D952-00AF-353B99B9584F}"/>
              </a:ext>
            </a:extLst>
          </p:cNvPr>
          <p:cNvSpPr/>
          <p:nvPr/>
        </p:nvSpPr>
        <p:spPr>
          <a:xfrm>
            <a:off x="2944782" y="3056199"/>
            <a:ext cx="534478"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71" name="Rounded Rectangle 70">
            <a:extLst>
              <a:ext uri="{FF2B5EF4-FFF2-40B4-BE49-F238E27FC236}">
                <a16:creationId xmlns:a16="http://schemas.microsoft.com/office/drawing/2014/main" id="{ED6D1C20-1A5E-5DB9-8806-1AEAD4E7BD3D}"/>
              </a:ext>
            </a:extLst>
          </p:cNvPr>
          <p:cNvSpPr/>
          <p:nvPr/>
        </p:nvSpPr>
        <p:spPr>
          <a:xfrm>
            <a:off x="3013135" y="2740794"/>
            <a:ext cx="397774"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k2</a:t>
            </a:r>
          </a:p>
        </p:txBody>
      </p:sp>
      <p:sp>
        <p:nvSpPr>
          <p:cNvPr id="72" name="Rounded Rectangle 71">
            <a:extLst>
              <a:ext uri="{FF2B5EF4-FFF2-40B4-BE49-F238E27FC236}">
                <a16:creationId xmlns:a16="http://schemas.microsoft.com/office/drawing/2014/main" id="{35FD3A05-FC9D-D025-DD65-E85197E2007B}"/>
              </a:ext>
            </a:extLst>
          </p:cNvPr>
          <p:cNvSpPr/>
          <p:nvPr/>
        </p:nvSpPr>
        <p:spPr>
          <a:xfrm>
            <a:off x="3605520" y="3056199"/>
            <a:ext cx="534478"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add</a:t>
            </a:r>
          </a:p>
        </p:txBody>
      </p:sp>
      <p:sp>
        <p:nvSpPr>
          <p:cNvPr id="73" name="Rounded Rectangle 72">
            <a:extLst>
              <a:ext uri="{FF2B5EF4-FFF2-40B4-BE49-F238E27FC236}">
                <a16:creationId xmlns:a16="http://schemas.microsoft.com/office/drawing/2014/main" id="{6AFC3F38-08DE-B332-3A49-D4E74364E6F4}"/>
              </a:ext>
            </a:extLst>
          </p:cNvPr>
          <p:cNvSpPr/>
          <p:nvPr/>
        </p:nvSpPr>
        <p:spPr>
          <a:xfrm>
            <a:off x="4266257" y="3056199"/>
            <a:ext cx="625614"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avgpool</a:t>
            </a:r>
          </a:p>
        </p:txBody>
      </p:sp>
      <p:sp>
        <p:nvSpPr>
          <p:cNvPr id="74" name="Rounded Rectangle 73">
            <a:extLst>
              <a:ext uri="{FF2B5EF4-FFF2-40B4-BE49-F238E27FC236}">
                <a16:creationId xmlns:a16="http://schemas.microsoft.com/office/drawing/2014/main" id="{1940B2E0-A518-4EB8-1800-9EB5A05FB832}"/>
              </a:ext>
            </a:extLst>
          </p:cNvPr>
          <p:cNvSpPr/>
          <p:nvPr/>
        </p:nvSpPr>
        <p:spPr>
          <a:xfrm>
            <a:off x="5006260" y="3056199"/>
            <a:ext cx="534478"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matmul</a:t>
            </a:r>
          </a:p>
        </p:txBody>
      </p:sp>
      <p:sp>
        <p:nvSpPr>
          <p:cNvPr id="75" name="Rounded Rectangle 74">
            <a:extLst>
              <a:ext uri="{FF2B5EF4-FFF2-40B4-BE49-F238E27FC236}">
                <a16:creationId xmlns:a16="http://schemas.microsoft.com/office/drawing/2014/main" id="{C0F94FD8-61BD-98D8-8498-4AAAF91CD42D}"/>
              </a:ext>
            </a:extLst>
          </p:cNvPr>
          <p:cNvSpPr/>
          <p:nvPr/>
        </p:nvSpPr>
        <p:spPr>
          <a:xfrm>
            <a:off x="5074612" y="2740794"/>
            <a:ext cx="397774"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w1</a:t>
            </a:r>
          </a:p>
        </p:txBody>
      </p:sp>
      <p:sp>
        <p:nvSpPr>
          <p:cNvPr id="76" name="Rounded Rectangle 75">
            <a:extLst>
              <a:ext uri="{FF2B5EF4-FFF2-40B4-BE49-F238E27FC236}">
                <a16:creationId xmlns:a16="http://schemas.microsoft.com/office/drawing/2014/main" id="{206C05EE-63F3-F605-FAD4-7BC0591F4985}"/>
              </a:ext>
            </a:extLst>
          </p:cNvPr>
          <p:cNvSpPr/>
          <p:nvPr/>
        </p:nvSpPr>
        <p:spPr>
          <a:xfrm>
            <a:off x="5666997" y="3057307"/>
            <a:ext cx="534478"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77" name="Rounded Rectangle 76">
            <a:extLst>
              <a:ext uri="{FF2B5EF4-FFF2-40B4-BE49-F238E27FC236}">
                <a16:creationId xmlns:a16="http://schemas.microsoft.com/office/drawing/2014/main" id="{B5AA8842-B181-C9B1-4554-6D5CE1A3FC4D}"/>
              </a:ext>
            </a:extLst>
          </p:cNvPr>
          <p:cNvSpPr/>
          <p:nvPr/>
        </p:nvSpPr>
        <p:spPr>
          <a:xfrm>
            <a:off x="6327734" y="3056199"/>
            <a:ext cx="534478"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matmul</a:t>
            </a:r>
          </a:p>
        </p:txBody>
      </p:sp>
      <p:sp>
        <p:nvSpPr>
          <p:cNvPr id="78" name="Rounded Rectangle 77">
            <a:extLst>
              <a:ext uri="{FF2B5EF4-FFF2-40B4-BE49-F238E27FC236}">
                <a16:creationId xmlns:a16="http://schemas.microsoft.com/office/drawing/2014/main" id="{53205544-4FE0-796A-4682-51FBC1A1A64B}"/>
              </a:ext>
            </a:extLst>
          </p:cNvPr>
          <p:cNvSpPr/>
          <p:nvPr/>
        </p:nvSpPr>
        <p:spPr>
          <a:xfrm>
            <a:off x="6396086" y="2740794"/>
            <a:ext cx="397774"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w2</a:t>
            </a:r>
          </a:p>
        </p:txBody>
      </p:sp>
      <p:sp>
        <p:nvSpPr>
          <p:cNvPr id="79" name="Rounded Rectangle 78">
            <a:extLst>
              <a:ext uri="{FF2B5EF4-FFF2-40B4-BE49-F238E27FC236}">
                <a16:creationId xmlns:a16="http://schemas.microsoft.com/office/drawing/2014/main" id="{8A2BAB9F-B2E4-F8B4-C73E-1849EC509BD3}"/>
              </a:ext>
            </a:extLst>
          </p:cNvPr>
          <p:cNvSpPr/>
          <p:nvPr/>
        </p:nvSpPr>
        <p:spPr>
          <a:xfrm>
            <a:off x="6988471" y="3056199"/>
            <a:ext cx="660737"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softmax</a:t>
            </a:r>
          </a:p>
        </p:txBody>
      </p:sp>
      <p:cxnSp>
        <p:nvCxnSpPr>
          <p:cNvPr id="80" name="Straight Arrow Connector 79">
            <a:extLst>
              <a:ext uri="{FF2B5EF4-FFF2-40B4-BE49-F238E27FC236}">
                <a16:creationId xmlns:a16="http://schemas.microsoft.com/office/drawing/2014/main" id="{A3B04400-42FF-64C8-652E-7FE9B5538C22}"/>
              </a:ext>
            </a:extLst>
          </p:cNvPr>
          <p:cNvCxnSpPr>
            <a:stCxn id="66" idx="3"/>
            <a:endCxn id="67" idx="1"/>
          </p:cNvCxnSpPr>
          <p:nvPr/>
        </p:nvCxnSpPr>
        <p:spPr>
          <a:xfrm>
            <a:off x="1497049" y="3173116"/>
            <a:ext cx="126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953DBCA5-1033-999D-B866-CAB2F7F43073}"/>
              </a:ext>
            </a:extLst>
          </p:cNvPr>
          <p:cNvCxnSpPr>
            <a:cxnSpLocks/>
            <a:stCxn id="67" idx="3"/>
            <a:endCxn id="69" idx="1"/>
          </p:cNvCxnSpPr>
          <p:nvPr/>
        </p:nvCxnSpPr>
        <p:spPr>
          <a:xfrm>
            <a:off x="2157786" y="3173116"/>
            <a:ext cx="126259" cy="1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89D20E72-C444-8319-8668-A2B29E718417}"/>
              </a:ext>
            </a:extLst>
          </p:cNvPr>
          <p:cNvCxnSpPr>
            <a:cxnSpLocks/>
            <a:stCxn id="68" idx="2"/>
            <a:endCxn id="67" idx="0"/>
          </p:cNvCxnSpPr>
          <p:nvPr/>
        </p:nvCxnSpPr>
        <p:spPr>
          <a:xfrm>
            <a:off x="1890547" y="2974627"/>
            <a:ext cx="0" cy="81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92F836DF-C738-8861-6FD4-DDFD25E281B3}"/>
              </a:ext>
            </a:extLst>
          </p:cNvPr>
          <p:cNvCxnSpPr>
            <a:cxnSpLocks/>
            <a:stCxn id="69" idx="3"/>
            <a:endCxn id="70" idx="1"/>
          </p:cNvCxnSpPr>
          <p:nvPr/>
        </p:nvCxnSpPr>
        <p:spPr>
          <a:xfrm flipV="1">
            <a:off x="2818523" y="3173116"/>
            <a:ext cx="126259" cy="1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981AF300-39EB-F318-D6B4-EEA1E221426E}"/>
              </a:ext>
            </a:extLst>
          </p:cNvPr>
          <p:cNvCxnSpPr>
            <a:cxnSpLocks/>
            <a:stCxn id="71" idx="2"/>
            <a:endCxn id="70" idx="0"/>
          </p:cNvCxnSpPr>
          <p:nvPr/>
        </p:nvCxnSpPr>
        <p:spPr>
          <a:xfrm>
            <a:off x="3212021" y="2974627"/>
            <a:ext cx="0" cy="81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A2986671-1766-D564-E9B6-E24E9BACAA12}"/>
              </a:ext>
            </a:extLst>
          </p:cNvPr>
          <p:cNvCxnSpPr>
            <a:cxnSpLocks/>
            <a:stCxn id="70" idx="3"/>
            <a:endCxn id="72" idx="1"/>
          </p:cNvCxnSpPr>
          <p:nvPr/>
        </p:nvCxnSpPr>
        <p:spPr>
          <a:xfrm>
            <a:off x="3479261" y="3173116"/>
            <a:ext cx="126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Elbow Connector 85">
            <a:extLst>
              <a:ext uri="{FF2B5EF4-FFF2-40B4-BE49-F238E27FC236}">
                <a16:creationId xmlns:a16="http://schemas.microsoft.com/office/drawing/2014/main" id="{FC8327B5-A1A6-1A72-E821-F8172DEA65F8}"/>
              </a:ext>
            </a:extLst>
          </p:cNvPr>
          <p:cNvCxnSpPr>
            <a:stCxn id="66" idx="2"/>
            <a:endCxn id="72" idx="2"/>
          </p:cNvCxnSpPr>
          <p:nvPr/>
        </p:nvCxnSpPr>
        <p:spPr>
          <a:xfrm rot="16200000" flipH="1">
            <a:off x="2609842" y="2026231"/>
            <a:ext cx="8778" cy="2527603"/>
          </a:xfrm>
          <a:prstGeom prst="bentConnector3">
            <a:avLst>
              <a:gd name="adj1" fmla="val 1080000"/>
            </a:avLst>
          </a:prstGeom>
          <a:ln>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DA13574D-1C05-4360-4407-69F5649B590B}"/>
              </a:ext>
            </a:extLst>
          </p:cNvPr>
          <p:cNvCxnSpPr>
            <a:cxnSpLocks/>
            <a:stCxn id="72" idx="3"/>
            <a:endCxn id="73" idx="1"/>
          </p:cNvCxnSpPr>
          <p:nvPr/>
        </p:nvCxnSpPr>
        <p:spPr>
          <a:xfrm>
            <a:off x="4139998" y="3173116"/>
            <a:ext cx="126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4C94F87C-7A66-69D5-F6E7-8D74ECA895FE}"/>
              </a:ext>
            </a:extLst>
          </p:cNvPr>
          <p:cNvCxnSpPr>
            <a:cxnSpLocks/>
            <a:stCxn id="73" idx="3"/>
            <a:endCxn id="74" idx="1"/>
          </p:cNvCxnSpPr>
          <p:nvPr/>
        </p:nvCxnSpPr>
        <p:spPr>
          <a:xfrm>
            <a:off x="4891871" y="3173116"/>
            <a:ext cx="114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D7FE46A9-4AFF-3B61-0D5A-4E8839047C23}"/>
              </a:ext>
            </a:extLst>
          </p:cNvPr>
          <p:cNvCxnSpPr>
            <a:cxnSpLocks/>
            <a:stCxn id="75" idx="2"/>
            <a:endCxn id="74" idx="0"/>
          </p:cNvCxnSpPr>
          <p:nvPr/>
        </p:nvCxnSpPr>
        <p:spPr>
          <a:xfrm>
            <a:off x="5273499" y="2974627"/>
            <a:ext cx="0" cy="81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9E22BD03-5742-A358-0EFF-691FC53DB0E9}"/>
              </a:ext>
            </a:extLst>
          </p:cNvPr>
          <p:cNvCxnSpPr>
            <a:cxnSpLocks/>
            <a:stCxn id="74" idx="3"/>
            <a:endCxn id="76" idx="1"/>
          </p:cNvCxnSpPr>
          <p:nvPr/>
        </p:nvCxnSpPr>
        <p:spPr>
          <a:xfrm>
            <a:off x="5540738" y="3173116"/>
            <a:ext cx="126259" cy="1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FDBC84B7-6968-8409-C3C0-5D6F09C02CA5}"/>
              </a:ext>
            </a:extLst>
          </p:cNvPr>
          <p:cNvCxnSpPr>
            <a:cxnSpLocks/>
            <a:stCxn id="76" idx="3"/>
            <a:endCxn id="77" idx="1"/>
          </p:cNvCxnSpPr>
          <p:nvPr/>
        </p:nvCxnSpPr>
        <p:spPr>
          <a:xfrm flipV="1">
            <a:off x="6201475" y="3173116"/>
            <a:ext cx="126259" cy="1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077589C9-A35B-78F4-0094-63EABBC0BCF6}"/>
              </a:ext>
            </a:extLst>
          </p:cNvPr>
          <p:cNvCxnSpPr>
            <a:cxnSpLocks/>
            <a:stCxn id="78" idx="2"/>
            <a:endCxn id="77" idx="0"/>
          </p:cNvCxnSpPr>
          <p:nvPr/>
        </p:nvCxnSpPr>
        <p:spPr>
          <a:xfrm>
            <a:off x="6594973" y="2974627"/>
            <a:ext cx="0" cy="81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3500488F-9E05-436F-9E2D-ABFAC978F167}"/>
              </a:ext>
            </a:extLst>
          </p:cNvPr>
          <p:cNvCxnSpPr>
            <a:cxnSpLocks/>
            <a:stCxn id="77" idx="3"/>
            <a:endCxn id="79" idx="1"/>
          </p:cNvCxnSpPr>
          <p:nvPr/>
        </p:nvCxnSpPr>
        <p:spPr>
          <a:xfrm>
            <a:off x="6862212" y="3173116"/>
            <a:ext cx="126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2" name="Rounded Rectangle 151">
            <a:extLst>
              <a:ext uri="{FF2B5EF4-FFF2-40B4-BE49-F238E27FC236}">
                <a16:creationId xmlns:a16="http://schemas.microsoft.com/office/drawing/2014/main" id="{236BB9B8-5B50-BF5C-B823-26557A976F40}"/>
              </a:ext>
            </a:extLst>
          </p:cNvPr>
          <p:cNvSpPr/>
          <p:nvPr/>
        </p:nvSpPr>
        <p:spPr>
          <a:xfrm>
            <a:off x="1076247" y="2430509"/>
            <a:ext cx="3108959" cy="1018125"/>
          </a:xfrm>
          <a:prstGeom prst="roundRect">
            <a:avLst/>
          </a:prstGeom>
          <a:noFill/>
          <a:ln>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000">
                <a:solidFill>
                  <a:srgbClr val="0070C0"/>
                </a:solidFill>
                <a:latin typeface="Gill Sans Light" panose="020B0302020104020203" pitchFamily="34" charset="-79"/>
                <a:cs typeface="Gill Sans Light" panose="020B0302020104020203" pitchFamily="34" charset="-79"/>
              </a:rPr>
              <a:t>Stage 1</a:t>
            </a:r>
          </a:p>
        </p:txBody>
      </p:sp>
      <p:sp>
        <p:nvSpPr>
          <p:cNvPr id="157" name="Rectangle 156">
            <a:extLst>
              <a:ext uri="{FF2B5EF4-FFF2-40B4-BE49-F238E27FC236}">
                <a16:creationId xmlns:a16="http://schemas.microsoft.com/office/drawing/2014/main" id="{71AC6AF7-A90C-9773-45D1-31B7152E660B}"/>
              </a:ext>
            </a:extLst>
          </p:cNvPr>
          <p:cNvSpPr/>
          <p:nvPr/>
        </p:nvSpPr>
        <p:spPr>
          <a:xfrm>
            <a:off x="7027956" y="1135786"/>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58" name="Rectangle 157">
            <a:extLst>
              <a:ext uri="{FF2B5EF4-FFF2-40B4-BE49-F238E27FC236}">
                <a16:creationId xmlns:a16="http://schemas.microsoft.com/office/drawing/2014/main" id="{AE136025-B7E7-5231-B61D-A893B066B8F0}"/>
              </a:ext>
            </a:extLst>
          </p:cNvPr>
          <p:cNvSpPr/>
          <p:nvPr/>
        </p:nvSpPr>
        <p:spPr>
          <a:xfrm>
            <a:off x="7027956" y="1353529"/>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59" name="Rectangle 158">
            <a:extLst>
              <a:ext uri="{FF2B5EF4-FFF2-40B4-BE49-F238E27FC236}">
                <a16:creationId xmlns:a16="http://schemas.microsoft.com/office/drawing/2014/main" id="{E24EA895-F54D-213B-CE37-948896DBEB44}"/>
              </a:ext>
            </a:extLst>
          </p:cNvPr>
          <p:cNvSpPr/>
          <p:nvPr/>
        </p:nvSpPr>
        <p:spPr>
          <a:xfrm>
            <a:off x="7027956" y="1560981"/>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0" name="Rectangle 159">
            <a:extLst>
              <a:ext uri="{FF2B5EF4-FFF2-40B4-BE49-F238E27FC236}">
                <a16:creationId xmlns:a16="http://schemas.microsoft.com/office/drawing/2014/main" id="{FFFE0C32-1300-E0EB-075F-E9A32FC343A2}"/>
              </a:ext>
            </a:extLst>
          </p:cNvPr>
          <p:cNvSpPr/>
          <p:nvPr/>
        </p:nvSpPr>
        <p:spPr>
          <a:xfrm>
            <a:off x="7027956" y="1778724"/>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1" name="Rectangle 160">
            <a:extLst>
              <a:ext uri="{FF2B5EF4-FFF2-40B4-BE49-F238E27FC236}">
                <a16:creationId xmlns:a16="http://schemas.microsoft.com/office/drawing/2014/main" id="{AE1E50C7-94E7-81E6-0D27-09687609221B}"/>
              </a:ext>
            </a:extLst>
          </p:cNvPr>
          <p:cNvSpPr/>
          <p:nvPr/>
        </p:nvSpPr>
        <p:spPr>
          <a:xfrm>
            <a:off x="7487442" y="1135786"/>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2" name="Rectangle 161">
            <a:extLst>
              <a:ext uri="{FF2B5EF4-FFF2-40B4-BE49-F238E27FC236}">
                <a16:creationId xmlns:a16="http://schemas.microsoft.com/office/drawing/2014/main" id="{951A29B0-F797-AC89-F06F-BC0212B783DA}"/>
              </a:ext>
            </a:extLst>
          </p:cNvPr>
          <p:cNvSpPr/>
          <p:nvPr/>
        </p:nvSpPr>
        <p:spPr>
          <a:xfrm>
            <a:off x="7487442" y="1353529"/>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3" name="Rectangle 162">
            <a:extLst>
              <a:ext uri="{FF2B5EF4-FFF2-40B4-BE49-F238E27FC236}">
                <a16:creationId xmlns:a16="http://schemas.microsoft.com/office/drawing/2014/main" id="{229C7598-EC1F-90FE-8BEF-CB1AB88D3647}"/>
              </a:ext>
            </a:extLst>
          </p:cNvPr>
          <p:cNvSpPr/>
          <p:nvPr/>
        </p:nvSpPr>
        <p:spPr>
          <a:xfrm>
            <a:off x="7487442" y="1560981"/>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4" name="Rectangle 163">
            <a:extLst>
              <a:ext uri="{FF2B5EF4-FFF2-40B4-BE49-F238E27FC236}">
                <a16:creationId xmlns:a16="http://schemas.microsoft.com/office/drawing/2014/main" id="{62DAC963-3125-869D-F3F8-B3D5CD3294F7}"/>
              </a:ext>
            </a:extLst>
          </p:cNvPr>
          <p:cNvSpPr/>
          <p:nvPr/>
        </p:nvSpPr>
        <p:spPr>
          <a:xfrm>
            <a:off x="7487442" y="1778724"/>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5" name="Rectangle 164">
            <a:extLst>
              <a:ext uri="{FF2B5EF4-FFF2-40B4-BE49-F238E27FC236}">
                <a16:creationId xmlns:a16="http://schemas.microsoft.com/office/drawing/2014/main" id="{80D98424-7595-D525-B53A-12BF1BE8A9F7}"/>
              </a:ext>
            </a:extLst>
          </p:cNvPr>
          <p:cNvSpPr/>
          <p:nvPr/>
        </p:nvSpPr>
        <p:spPr>
          <a:xfrm>
            <a:off x="7946928" y="1135785"/>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6" name="Rectangle 165">
            <a:extLst>
              <a:ext uri="{FF2B5EF4-FFF2-40B4-BE49-F238E27FC236}">
                <a16:creationId xmlns:a16="http://schemas.microsoft.com/office/drawing/2014/main" id="{0ED03775-4CDB-055A-E231-FF4E3764E041}"/>
              </a:ext>
            </a:extLst>
          </p:cNvPr>
          <p:cNvSpPr/>
          <p:nvPr/>
        </p:nvSpPr>
        <p:spPr>
          <a:xfrm>
            <a:off x="7946928" y="1353528"/>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7" name="Rectangle 166">
            <a:extLst>
              <a:ext uri="{FF2B5EF4-FFF2-40B4-BE49-F238E27FC236}">
                <a16:creationId xmlns:a16="http://schemas.microsoft.com/office/drawing/2014/main" id="{80EDD46D-29C3-B1D4-E541-9D1ECF75A2D5}"/>
              </a:ext>
            </a:extLst>
          </p:cNvPr>
          <p:cNvSpPr/>
          <p:nvPr/>
        </p:nvSpPr>
        <p:spPr>
          <a:xfrm>
            <a:off x="7946928" y="1560980"/>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8" name="Rectangle 167">
            <a:extLst>
              <a:ext uri="{FF2B5EF4-FFF2-40B4-BE49-F238E27FC236}">
                <a16:creationId xmlns:a16="http://schemas.microsoft.com/office/drawing/2014/main" id="{F83C295D-F71A-1A07-E590-396BFCFDCBF6}"/>
              </a:ext>
            </a:extLst>
          </p:cNvPr>
          <p:cNvSpPr/>
          <p:nvPr/>
        </p:nvSpPr>
        <p:spPr>
          <a:xfrm>
            <a:off x="7946928" y="1778723"/>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89" name="TextBox 188">
            <a:extLst>
              <a:ext uri="{FF2B5EF4-FFF2-40B4-BE49-F238E27FC236}">
                <a16:creationId xmlns:a16="http://schemas.microsoft.com/office/drawing/2014/main" id="{2CA9E4CF-8AC7-625E-3304-099A0B4C9D97}"/>
              </a:ext>
            </a:extLst>
          </p:cNvPr>
          <p:cNvSpPr txBox="1"/>
          <p:nvPr/>
        </p:nvSpPr>
        <p:spPr>
          <a:xfrm>
            <a:off x="6872342" y="2075420"/>
            <a:ext cx="2319866" cy="307777"/>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 One example of partitioning</a:t>
            </a:r>
          </a:p>
        </p:txBody>
      </p:sp>
      <p:sp>
        <p:nvSpPr>
          <p:cNvPr id="190" name="TextBox 189">
            <a:extLst>
              <a:ext uri="{FF2B5EF4-FFF2-40B4-BE49-F238E27FC236}">
                <a16:creationId xmlns:a16="http://schemas.microsoft.com/office/drawing/2014/main" id="{4721048F-CCAE-05E8-0235-CD501E0394CB}"/>
              </a:ext>
            </a:extLst>
          </p:cNvPr>
          <p:cNvSpPr txBox="1"/>
          <p:nvPr/>
        </p:nvSpPr>
        <p:spPr>
          <a:xfrm>
            <a:off x="1693655" y="4682957"/>
            <a:ext cx="5375190"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1. Partition model computation graph and device cluster to create a stage</a:t>
            </a:r>
          </a:p>
        </p:txBody>
      </p:sp>
      <p:sp>
        <p:nvSpPr>
          <p:cNvPr id="191" name="Rectangle 190">
            <a:extLst>
              <a:ext uri="{FF2B5EF4-FFF2-40B4-BE49-F238E27FC236}">
                <a16:creationId xmlns:a16="http://schemas.microsoft.com/office/drawing/2014/main" id="{F33E0998-D516-6CEA-AFAA-05659862AB4D}"/>
              </a:ext>
            </a:extLst>
          </p:cNvPr>
          <p:cNvSpPr/>
          <p:nvPr/>
        </p:nvSpPr>
        <p:spPr>
          <a:xfrm>
            <a:off x="3653028" y="3717462"/>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92" name="Rectangle 191">
            <a:extLst>
              <a:ext uri="{FF2B5EF4-FFF2-40B4-BE49-F238E27FC236}">
                <a16:creationId xmlns:a16="http://schemas.microsoft.com/office/drawing/2014/main" id="{4198841B-B1B0-6C34-AD7E-24FABD8F1206}"/>
              </a:ext>
            </a:extLst>
          </p:cNvPr>
          <p:cNvSpPr/>
          <p:nvPr/>
        </p:nvSpPr>
        <p:spPr>
          <a:xfrm>
            <a:off x="3653028" y="3935205"/>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93" name="Rectangle 192">
            <a:extLst>
              <a:ext uri="{FF2B5EF4-FFF2-40B4-BE49-F238E27FC236}">
                <a16:creationId xmlns:a16="http://schemas.microsoft.com/office/drawing/2014/main" id="{06228A4D-BE17-6294-B89A-AE3DD1E32682}"/>
              </a:ext>
            </a:extLst>
          </p:cNvPr>
          <p:cNvSpPr/>
          <p:nvPr/>
        </p:nvSpPr>
        <p:spPr>
          <a:xfrm>
            <a:off x="3653028" y="4142657"/>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94" name="Rectangle 193">
            <a:extLst>
              <a:ext uri="{FF2B5EF4-FFF2-40B4-BE49-F238E27FC236}">
                <a16:creationId xmlns:a16="http://schemas.microsoft.com/office/drawing/2014/main" id="{F2A70DA6-25AA-5F88-7410-1E33BAC1F2E6}"/>
              </a:ext>
            </a:extLst>
          </p:cNvPr>
          <p:cNvSpPr/>
          <p:nvPr/>
        </p:nvSpPr>
        <p:spPr>
          <a:xfrm>
            <a:off x="3653028" y="4360400"/>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95" name="Rectangle 194">
            <a:extLst>
              <a:ext uri="{FF2B5EF4-FFF2-40B4-BE49-F238E27FC236}">
                <a16:creationId xmlns:a16="http://schemas.microsoft.com/office/drawing/2014/main" id="{C249D8F7-858A-DE82-77E1-1CCC2FEDF999}"/>
              </a:ext>
            </a:extLst>
          </p:cNvPr>
          <p:cNvSpPr/>
          <p:nvPr/>
        </p:nvSpPr>
        <p:spPr>
          <a:xfrm>
            <a:off x="4112514" y="3717462"/>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96" name="Rectangle 195">
            <a:extLst>
              <a:ext uri="{FF2B5EF4-FFF2-40B4-BE49-F238E27FC236}">
                <a16:creationId xmlns:a16="http://schemas.microsoft.com/office/drawing/2014/main" id="{25305AC7-2D03-2C64-85B4-8A77DBF17370}"/>
              </a:ext>
            </a:extLst>
          </p:cNvPr>
          <p:cNvSpPr/>
          <p:nvPr/>
        </p:nvSpPr>
        <p:spPr>
          <a:xfrm>
            <a:off x="4112514" y="3935205"/>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97" name="Rectangle 196">
            <a:extLst>
              <a:ext uri="{FF2B5EF4-FFF2-40B4-BE49-F238E27FC236}">
                <a16:creationId xmlns:a16="http://schemas.microsoft.com/office/drawing/2014/main" id="{F4714768-6561-4B03-94DC-2CD45CDC1080}"/>
              </a:ext>
            </a:extLst>
          </p:cNvPr>
          <p:cNvSpPr/>
          <p:nvPr/>
        </p:nvSpPr>
        <p:spPr>
          <a:xfrm>
            <a:off x="4112514" y="4142657"/>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98" name="Rectangle 197">
            <a:extLst>
              <a:ext uri="{FF2B5EF4-FFF2-40B4-BE49-F238E27FC236}">
                <a16:creationId xmlns:a16="http://schemas.microsoft.com/office/drawing/2014/main" id="{C328E9DA-FC70-0440-CA7F-C4BC2B498DE9}"/>
              </a:ext>
            </a:extLst>
          </p:cNvPr>
          <p:cNvSpPr/>
          <p:nvPr/>
        </p:nvSpPr>
        <p:spPr>
          <a:xfrm>
            <a:off x="4112514" y="4360400"/>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99" name="Rectangle 198">
            <a:extLst>
              <a:ext uri="{FF2B5EF4-FFF2-40B4-BE49-F238E27FC236}">
                <a16:creationId xmlns:a16="http://schemas.microsoft.com/office/drawing/2014/main" id="{5BBA559C-1D37-07C4-117C-B547C885EDF6}"/>
              </a:ext>
            </a:extLst>
          </p:cNvPr>
          <p:cNvSpPr/>
          <p:nvPr/>
        </p:nvSpPr>
        <p:spPr>
          <a:xfrm>
            <a:off x="4572000" y="3717461"/>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200" name="Rectangle 199">
            <a:extLst>
              <a:ext uri="{FF2B5EF4-FFF2-40B4-BE49-F238E27FC236}">
                <a16:creationId xmlns:a16="http://schemas.microsoft.com/office/drawing/2014/main" id="{964588C1-9744-55FF-4C16-4DDD55D532E1}"/>
              </a:ext>
            </a:extLst>
          </p:cNvPr>
          <p:cNvSpPr/>
          <p:nvPr/>
        </p:nvSpPr>
        <p:spPr>
          <a:xfrm>
            <a:off x="4572000" y="3935204"/>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201" name="Rectangle 200">
            <a:extLst>
              <a:ext uri="{FF2B5EF4-FFF2-40B4-BE49-F238E27FC236}">
                <a16:creationId xmlns:a16="http://schemas.microsoft.com/office/drawing/2014/main" id="{5797F724-003A-21ED-318E-5FA71087679A}"/>
              </a:ext>
            </a:extLst>
          </p:cNvPr>
          <p:cNvSpPr/>
          <p:nvPr/>
        </p:nvSpPr>
        <p:spPr>
          <a:xfrm>
            <a:off x="4572000" y="4142656"/>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202" name="Rectangle 201">
            <a:extLst>
              <a:ext uri="{FF2B5EF4-FFF2-40B4-BE49-F238E27FC236}">
                <a16:creationId xmlns:a16="http://schemas.microsoft.com/office/drawing/2014/main" id="{C970202D-FBC9-149E-1D08-7259F72CB61B}"/>
              </a:ext>
            </a:extLst>
          </p:cNvPr>
          <p:cNvSpPr/>
          <p:nvPr/>
        </p:nvSpPr>
        <p:spPr>
          <a:xfrm>
            <a:off x="4572000" y="4360399"/>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203" name="Rounded Rectangle 202">
            <a:extLst>
              <a:ext uri="{FF2B5EF4-FFF2-40B4-BE49-F238E27FC236}">
                <a16:creationId xmlns:a16="http://schemas.microsoft.com/office/drawing/2014/main" id="{3D240263-2777-D4AE-71BB-6D76A9B228F5}"/>
              </a:ext>
            </a:extLst>
          </p:cNvPr>
          <p:cNvSpPr/>
          <p:nvPr/>
        </p:nvSpPr>
        <p:spPr>
          <a:xfrm>
            <a:off x="3551055" y="3640493"/>
            <a:ext cx="561460" cy="1018125"/>
          </a:xfrm>
          <a:prstGeom prst="roundRect">
            <a:avLst>
              <a:gd name="adj" fmla="val 11250"/>
            </a:avLst>
          </a:prstGeom>
          <a:noFill/>
          <a:ln>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000">
              <a:solidFill>
                <a:srgbClr val="0070C0"/>
              </a:solidFill>
              <a:latin typeface="Gill Sans Light" panose="020B0302020104020203" pitchFamily="34" charset="-79"/>
              <a:cs typeface="Gill Sans Light" panose="020B0302020104020203" pitchFamily="34" charset="-79"/>
            </a:endParaRPr>
          </a:p>
        </p:txBody>
      </p:sp>
      <p:cxnSp>
        <p:nvCxnSpPr>
          <p:cNvPr id="207" name="Straight Connector 206">
            <a:extLst>
              <a:ext uri="{FF2B5EF4-FFF2-40B4-BE49-F238E27FC236}">
                <a16:creationId xmlns:a16="http://schemas.microsoft.com/office/drawing/2014/main" id="{A5A26A35-7E32-7FB4-72C7-C2D8A565BB34}"/>
              </a:ext>
            </a:extLst>
          </p:cNvPr>
          <p:cNvCxnSpPr>
            <a:cxnSpLocks/>
            <a:stCxn id="152" idx="2"/>
            <a:endCxn id="203" idx="1"/>
          </p:cNvCxnSpPr>
          <p:nvPr/>
        </p:nvCxnSpPr>
        <p:spPr>
          <a:xfrm>
            <a:off x="2630727" y="3448634"/>
            <a:ext cx="920328" cy="70092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96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9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9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9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9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9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9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9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0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0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0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0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152" grpId="0" animBg="1"/>
      <p:bldP spid="190" grpId="0"/>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D7653-FF00-8CC5-BF51-E152DD81E36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1AAF09-EA68-6421-73D4-0C3B9D2367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12</a:t>
            </a:fld>
            <a:r>
              <a:rPr lang="en-US"/>
              <a:t> / 33</a:t>
            </a:r>
          </a:p>
        </p:txBody>
      </p:sp>
      <p:sp>
        <p:nvSpPr>
          <p:cNvPr id="4" name="Title 3">
            <a:extLst>
              <a:ext uri="{FF2B5EF4-FFF2-40B4-BE49-F238E27FC236}">
                <a16:creationId xmlns:a16="http://schemas.microsoft.com/office/drawing/2014/main" id="{487EF1AB-00BA-DC7B-9F76-63A28BC760E0}"/>
              </a:ext>
            </a:extLst>
          </p:cNvPr>
          <p:cNvSpPr>
            <a:spLocks noGrp="1"/>
          </p:cNvSpPr>
          <p:nvPr>
            <p:ph type="title"/>
          </p:nvPr>
        </p:nvSpPr>
        <p:spPr/>
        <p:txBody>
          <a:bodyPr>
            <a:noAutofit/>
          </a:bodyPr>
          <a:lstStyle/>
          <a:p>
            <a:r>
              <a:rPr lang="en-US" sz="4400"/>
              <a:t>Hierarchical Plan Generation</a:t>
            </a:r>
          </a:p>
        </p:txBody>
      </p:sp>
      <p:grpSp>
        <p:nvGrpSpPr>
          <p:cNvPr id="64" name="Group 63">
            <a:extLst>
              <a:ext uri="{FF2B5EF4-FFF2-40B4-BE49-F238E27FC236}">
                <a16:creationId xmlns:a16="http://schemas.microsoft.com/office/drawing/2014/main" id="{5D21CFA7-E246-FEFF-7927-20144E82D5D0}"/>
              </a:ext>
            </a:extLst>
          </p:cNvPr>
          <p:cNvGrpSpPr/>
          <p:nvPr/>
        </p:nvGrpSpPr>
        <p:grpSpPr>
          <a:xfrm>
            <a:off x="288516" y="1319167"/>
            <a:ext cx="5906124" cy="608646"/>
            <a:chOff x="777240" y="1127766"/>
            <a:chExt cx="7772964" cy="801031"/>
          </a:xfrm>
        </p:grpSpPr>
        <p:sp>
          <p:nvSpPr>
            <p:cNvPr id="5" name="Rounded Rectangle 4">
              <a:extLst>
                <a:ext uri="{FF2B5EF4-FFF2-40B4-BE49-F238E27FC236}">
                  <a16:creationId xmlns:a16="http://schemas.microsoft.com/office/drawing/2014/main" id="{23A009CA-94B9-F8EB-557B-7FB39C34448B}"/>
                </a:ext>
              </a:extLst>
            </p:cNvPr>
            <p:cNvSpPr/>
            <p:nvPr/>
          </p:nvSpPr>
          <p:spPr>
            <a:xfrm>
              <a:off x="777240" y="1584119"/>
              <a:ext cx="36576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x</a:t>
              </a:r>
            </a:p>
          </p:txBody>
        </p:sp>
        <p:sp>
          <p:nvSpPr>
            <p:cNvPr id="6" name="Rounded Rectangle 5">
              <a:extLst>
                <a:ext uri="{FF2B5EF4-FFF2-40B4-BE49-F238E27FC236}">
                  <a16:creationId xmlns:a16="http://schemas.microsoft.com/office/drawing/2014/main" id="{ADCEEF37-0608-015E-CFA5-9BA7BC378796}"/>
                </a:ext>
              </a:extLst>
            </p:cNvPr>
            <p:cNvSpPr/>
            <p:nvPr/>
          </p:nvSpPr>
          <p:spPr>
            <a:xfrm>
              <a:off x="1295016"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7" name="Rounded Rectangle 6">
              <a:extLst>
                <a:ext uri="{FF2B5EF4-FFF2-40B4-BE49-F238E27FC236}">
                  <a16:creationId xmlns:a16="http://schemas.microsoft.com/office/drawing/2014/main" id="{95D93269-7600-2BF7-EFE0-04352B215DDD}"/>
                </a:ext>
              </a:extLst>
            </p:cNvPr>
            <p:cNvSpPr/>
            <p:nvPr/>
          </p:nvSpPr>
          <p:spPr>
            <a:xfrm>
              <a:off x="1377312"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k1</a:t>
              </a:r>
            </a:p>
          </p:txBody>
        </p:sp>
        <p:sp>
          <p:nvSpPr>
            <p:cNvPr id="8" name="Rounded Rectangle 7">
              <a:extLst>
                <a:ext uri="{FF2B5EF4-FFF2-40B4-BE49-F238E27FC236}">
                  <a16:creationId xmlns:a16="http://schemas.microsoft.com/office/drawing/2014/main" id="{50DF7F17-128D-A22C-5CBC-86DADC3E9BD1}"/>
                </a:ext>
              </a:extLst>
            </p:cNvPr>
            <p:cNvSpPr/>
            <p:nvPr/>
          </p:nvSpPr>
          <p:spPr>
            <a:xfrm>
              <a:off x="2090544" y="1585722"/>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9" name="Rounded Rectangle 8">
              <a:extLst>
                <a:ext uri="{FF2B5EF4-FFF2-40B4-BE49-F238E27FC236}">
                  <a16:creationId xmlns:a16="http://schemas.microsoft.com/office/drawing/2014/main" id="{030631BE-22F5-62BB-C55E-0D772875B554}"/>
                </a:ext>
              </a:extLst>
            </p:cNvPr>
            <p:cNvSpPr/>
            <p:nvPr/>
          </p:nvSpPr>
          <p:spPr>
            <a:xfrm>
              <a:off x="2886072"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10" name="Rounded Rectangle 9">
              <a:extLst>
                <a:ext uri="{FF2B5EF4-FFF2-40B4-BE49-F238E27FC236}">
                  <a16:creationId xmlns:a16="http://schemas.microsoft.com/office/drawing/2014/main" id="{E1A3B74B-BF47-DCBE-C04D-816EBDF8583E}"/>
                </a:ext>
              </a:extLst>
            </p:cNvPr>
            <p:cNvSpPr/>
            <p:nvPr/>
          </p:nvSpPr>
          <p:spPr>
            <a:xfrm>
              <a:off x="2968368"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k2</a:t>
              </a:r>
            </a:p>
          </p:txBody>
        </p:sp>
        <p:sp>
          <p:nvSpPr>
            <p:cNvPr id="11" name="Rounded Rectangle 10">
              <a:extLst>
                <a:ext uri="{FF2B5EF4-FFF2-40B4-BE49-F238E27FC236}">
                  <a16:creationId xmlns:a16="http://schemas.microsoft.com/office/drawing/2014/main" id="{38AE7716-A012-5818-9B5F-7621F69CEDA8}"/>
                </a:ext>
              </a:extLst>
            </p:cNvPr>
            <p:cNvSpPr/>
            <p:nvPr/>
          </p:nvSpPr>
          <p:spPr>
            <a:xfrm>
              <a:off x="3681600"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add</a:t>
              </a:r>
            </a:p>
          </p:txBody>
        </p:sp>
        <p:sp>
          <p:nvSpPr>
            <p:cNvPr id="12" name="Rounded Rectangle 11">
              <a:extLst>
                <a:ext uri="{FF2B5EF4-FFF2-40B4-BE49-F238E27FC236}">
                  <a16:creationId xmlns:a16="http://schemas.microsoft.com/office/drawing/2014/main" id="{CCB8C82B-AFAF-7657-9946-3C8598F64CB1}"/>
                </a:ext>
              </a:extLst>
            </p:cNvPr>
            <p:cNvSpPr/>
            <p:nvPr/>
          </p:nvSpPr>
          <p:spPr>
            <a:xfrm>
              <a:off x="4477128" y="1584119"/>
              <a:ext cx="75324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avgpool</a:t>
              </a:r>
            </a:p>
          </p:txBody>
        </p:sp>
        <p:sp>
          <p:nvSpPr>
            <p:cNvPr id="13" name="Rounded Rectangle 12">
              <a:extLst>
                <a:ext uri="{FF2B5EF4-FFF2-40B4-BE49-F238E27FC236}">
                  <a16:creationId xmlns:a16="http://schemas.microsoft.com/office/drawing/2014/main" id="{A7F91F10-DD57-23A1-968B-753CC2475519}"/>
                </a:ext>
              </a:extLst>
            </p:cNvPr>
            <p:cNvSpPr/>
            <p:nvPr/>
          </p:nvSpPr>
          <p:spPr>
            <a:xfrm>
              <a:off x="5368092"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matmul</a:t>
              </a:r>
            </a:p>
          </p:txBody>
        </p:sp>
        <p:sp>
          <p:nvSpPr>
            <p:cNvPr id="14" name="Rounded Rectangle 13">
              <a:extLst>
                <a:ext uri="{FF2B5EF4-FFF2-40B4-BE49-F238E27FC236}">
                  <a16:creationId xmlns:a16="http://schemas.microsoft.com/office/drawing/2014/main" id="{0945F86A-F20E-820F-441A-0BF76F490AFE}"/>
                </a:ext>
              </a:extLst>
            </p:cNvPr>
            <p:cNvSpPr/>
            <p:nvPr/>
          </p:nvSpPr>
          <p:spPr>
            <a:xfrm>
              <a:off x="5450388"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w1</a:t>
              </a:r>
            </a:p>
          </p:txBody>
        </p:sp>
        <p:sp>
          <p:nvSpPr>
            <p:cNvPr id="15" name="Rounded Rectangle 14">
              <a:extLst>
                <a:ext uri="{FF2B5EF4-FFF2-40B4-BE49-F238E27FC236}">
                  <a16:creationId xmlns:a16="http://schemas.microsoft.com/office/drawing/2014/main" id="{4FEAA41C-738B-E7F3-84E9-17729221E5C0}"/>
                </a:ext>
              </a:extLst>
            </p:cNvPr>
            <p:cNvSpPr/>
            <p:nvPr/>
          </p:nvSpPr>
          <p:spPr>
            <a:xfrm>
              <a:off x="6163620" y="1585722"/>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16" name="Rounded Rectangle 15">
              <a:extLst>
                <a:ext uri="{FF2B5EF4-FFF2-40B4-BE49-F238E27FC236}">
                  <a16:creationId xmlns:a16="http://schemas.microsoft.com/office/drawing/2014/main" id="{639FF906-2A47-5B9E-506D-39EB457C48E4}"/>
                </a:ext>
              </a:extLst>
            </p:cNvPr>
            <p:cNvSpPr/>
            <p:nvPr/>
          </p:nvSpPr>
          <p:spPr>
            <a:xfrm>
              <a:off x="6959148"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matmul</a:t>
              </a:r>
            </a:p>
          </p:txBody>
        </p:sp>
        <p:sp>
          <p:nvSpPr>
            <p:cNvPr id="17" name="Rounded Rectangle 16">
              <a:extLst>
                <a:ext uri="{FF2B5EF4-FFF2-40B4-BE49-F238E27FC236}">
                  <a16:creationId xmlns:a16="http://schemas.microsoft.com/office/drawing/2014/main" id="{A426557D-F10F-42DC-3D88-FEAC68B7AE67}"/>
                </a:ext>
              </a:extLst>
            </p:cNvPr>
            <p:cNvSpPr/>
            <p:nvPr/>
          </p:nvSpPr>
          <p:spPr>
            <a:xfrm>
              <a:off x="7041444"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w2</a:t>
              </a:r>
            </a:p>
          </p:txBody>
        </p:sp>
        <p:sp>
          <p:nvSpPr>
            <p:cNvPr id="18" name="Rounded Rectangle 17">
              <a:extLst>
                <a:ext uri="{FF2B5EF4-FFF2-40B4-BE49-F238E27FC236}">
                  <a16:creationId xmlns:a16="http://schemas.microsoft.com/office/drawing/2014/main" id="{25F37615-1048-631E-49F3-0BC5DD8FB8E2}"/>
                </a:ext>
              </a:extLst>
            </p:cNvPr>
            <p:cNvSpPr/>
            <p:nvPr/>
          </p:nvSpPr>
          <p:spPr>
            <a:xfrm>
              <a:off x="7754676" y="1584119"/>
              <a:ext cx="795528"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softmax</a:t>
              </a:r>
            </a:p>
          </p:txBody>
        </p:sp>
        <p:cxnSp>
          <p:nvCxnSpPr>
            <p:cNvPr id="21" name="Straight Arrow Connector 20">
              <a:extLst>
                <a:ext uri="{FF2B5EF4-FFF2-40B4-BE49-F238E27FC236}">
                  <a16:creationId xmlns:a16="http://schemas.microsoft.com/office/drawing/2014/main" id="{04BA2922-705A-D793-0C3A-C088ECD4A7B9}"/>
                </a:ext>
              </a:extLst>
            </p:cNvPr>
            <p:cNvCxnSpPr>
              <a:stCxn id="5" idx="3"/>
              <a:endCxn id="6" idx="1"/>
            </p:cNvCxnSpPr>
            <p:nvPr/>
          </p:nvCxnSpPr>
          <p:spPr>
            <a:xfrm>
              <a:off x="1143000"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AD6F256-2D83-B22B-EA68-41FC17D9BC28}"/>
                </a:ext>
              </a:extLst>
            </p:cNvPr>
            <p:cNvCxnSpPr>
              <a:cxnSpLocks/>
              <a:stCxn id="6" idx="3"/>
              <a:endCxn id="8" idx="1"/>
            </p:cNvCxnSpPr>
            <p:nvPr/>
          </p:nvCxnSpPr>
          <p:spPr>
            <a:xfrm>
              <a:off x="1938528"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DB6100D2-2C74-B34E-C742-D27204E9E7B3}"/>
                </a:ext>
              </a:extLst>
            </p:cNvPr>
            <p:cNvCxnSpPr>
              <a:cxnSpLocks/>
              <a:stCxn id="7" idx="2"/>
              <a:endCxn id="6" idx="0"/>
            </p:cNvCxnSpPr>
            <p:nvPr/>
          </p:nvCxnSpPr>
          <p:spPr>
            <a:xfrm>
              <a:off x="1616772"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FA27D12-9466-FE1F-7667-4A9EA9CF5591}"/>
                </a:ext>
              </a:extLst>
            </p:cNvPr>
            <p:cNvCxnSpPr>
              <a:cxnSpLocks/>
              <a:stCxn id="8" idx="3"/>
              <a:endCxn id="9" idx="1"/>
            </p:cNvCxnSpPr>
            <p:nvPr/>
          </p:nvCxnSpPr>
          <p:spPr>
            <a:xfrm flipV="1">
              <a:off x="2734056"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A2C0111B-A1FA-58F2-3CCF-859DDDFE2A32}"/>
                </a:ext>
              </a:extLst>
            </p:cNvPr>
            <p:cNvCxnSpPr>
              <a:cxnSpLocks/>
              <a:stCxn id="10" idx="2"/>
              <a:endCxn id="9" idx="0"/>
            </p:cNvCxnSpPr>
            <p:nvPr/>
          </p:nvCxnSpPr>
          <p:spPr>
            <a:xfrm>
              <a:off x="3207828"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25C4A512-05C9-D051-77DC-21EA4EDFE2F0}"/>
                </a:ext>
              </a:extLst>
            </p:cNvPr>
            <p:cNvCxnSpPr>
              <a:cxnSpLocks/>
              <a:stCxn id="9" idx="3"/>
              <a:endCxn id="11" idx="1"/>
            </p:cNvCxnSpPr>
            <p:nvPr/>
          </p:nvCxnSpPr>
          <p:spPr>
            <a:xfrm>
              <a:off x="3529584"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Elbow Connector 40">
              <a:extLst>
                <a:ext uri="{FF2B5EF4-FFF2-40B4-BE49-F238E27FC236}">
                  <a16:creationId xmlns:a16="http://schemas.microsoft.com/office/drawing/2014/main" id="{121B4AF1-8A0E-2540-6644-77325A6E8846}"/>
                </a:ext>
              </a:extLst>
            </p:cNvPr>
            <p:cNvCxnSpPr>
              <a:stCxn id="5" idx="2"/>
              <a:endCxn id="11" idx="2"/>
            </p:cNvCxnSpPr>
            <p:nvPr/>
          </p:nvCxnSpPr>
          <p:spPr>
            <a:xfrm rot="16200000" flipH="1">
              <a:off x="2481738" y="400829"/>
              <a:ext cx="12700" cy="3043236"/>
            </a:xfrm>
            <a:prstGeom prst="bentConnector3">
              <a:avLst>
                <a:gd name="adj1" fmla="val 1080000"/>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0F19B469-2360-94BB-C600-F71BEB4E17AE}"/>
                </a:ext>
              </a:extLst>
            </p:cNvPr>
            <p:cNvCxnSpPr>
              <a:stCxn id="11" idx="3"/>
              <a:endCxn id="12" idx="1"/>
            </p:cNvCxnSpPr>
            <p:nvPr/>
          </p:nvCxnSpPr>
          <p:spPr>
            <a:xfrm>
              <a:off x="4325112"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19085620-3FBE-3BCC-3A46-DDA38CFDFF98}"/>
                </a:ext>
              </a:extLst>
            </p:cNvPr>
            <p:cNvCxnSpPr>
              <a:cxnSpLocks/>
              <a:stCxn id="12" idx="3"/>
              <a:endCxn id="13" idx="1"/>
            </p:cNvCxnSpPr>
            <p:nvPr/>
          </p:nvCxnSpPr>
          <p:spPr>
            <a:xfrm>
              <a:off x="5230368" y="1753283"/>
              <a:ext cx="1377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FCF6CA25-872E-985F-83F7-A69A28FCB0D3}"/>
                </a:ext>
              </a:extLst>
            </p:cNvPr>
            <p:cNvCxnSpPr>
              <a:cxnSpLocks/>
              <a:stCxn id="14" idx="2"/>
              <a:endCxn id="13" idx="0"/>
            </p:cNvCxnSpPr>
            <p:nvPr/>
          </p:nvCxnSpPr>
          <p:spPr>
            <a:xfrm>
              <a:off x="5689848"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F1532F81-170C-3CFA-507A-FD71BBD41872}"/>
                </a:ext>
              </a:extLst>
            </p:cNvPr>
            <p:cNvCxnSpPr>
              <a:cxnSpLocks/>
              <a:stCxn id="13" idx="3"/>
              <a:endCxn id="15" idx="1"/>
            </p:cNvCxnSpPr>
            <p:nvPr/>
          </p:nvCxnSpPr>
          <p:spPr>
            <a:xfrm>
              <a:off x="6011604"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C06DC16C-8906-F1E9-06D5-A4EBF3256672}"/>
                </a:ext>
              </a:extLst>
            </p:cNvPr>
            <p:cNvCxnSpPr>
              <a:cxnSpLocks/>
              <a:stCxn id="15" idx="3"/>
              <a:endCxn id="16" idx="1"/>
            </p:cNvCxnSpPr>
            <p:nvPr/>
          </p:nvCxnSpPr>
          <p:spPr>
            <a:xfrm flipV="1">
              <a:off x="6807132"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A5679276-2FB6-DAC1-9DE4-5883EE943ACC}"/>
                </a:ext>
              </a:extLst>
            </p:cNvPr>
            <p:cNvCxnSpPr>
              <a:cxnSpLocks/>
              <a:stCxn id="17" idx="2"/>
              <a:endCxn id="16" idx="0"/>
            </p:cNvCxnSpPr>
            <p:nvPr/>
          </p:nvCxnSpPr>
          <p:spPr>
            <a:xfrm>
              <a:off x="7280904"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FFEF4A5A-96E0-5C7C-EC88-DE2A17AFABA4}"/>
                </a:ext>
              </a:extLst>
            </p:cNvPr>
            <p:cNvCxnSpPr>
              <a:cxnSpLocks/>
              <a:stCxn id="16" idx="3"/>
              <a:endCxn id="18" idx="1"/>
            </p:cNvCxnSpPr>
            <p:nvPr/>
          </p:nvCxnSpPr>
          <p:spPr>
            <a:xfrm>
              <a:off x="7602660"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66" name="Rounded Rectangle 65">
            <a:extLst>
              <a:ext uri="{FF2B5EF4-FFF2-40B4-BE49-F238E27FC236}">
                <a16:creationId xmlns:a16="http://schemas.microsoft.com/office/drawing/2014/main" id="{16023AB5-B802-3E5D-8529-C5EC4EB9817A}"/>
              </a:ext>
            </a:extLst>
          </p:cNvPr>
          <p:cNvSpPr/>
          <p:nvPr/>
        </p:nvSpPr>
        <p:spPr>
          <a:xfrm>
            <a:off x="882151" y="2943095"/>
            <a:ext cx="303787"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x</a:t>
            </a:r>
          </a:p>
        </p:txBody>
      </p:sp>
      <p:sp>
        <p:nvSpPr>
          <p:cNvPr id="67" name="Rounded Rectangle 66">
            <a:extLst>
              <a:ext uri="{FF2B5EF4-FFF2-40B4-BE49-F238E27FC236}">
                <a16:creationId xmlns:a16="http://schemas.microsoft.com/office/drawing/2014/main" id="{2BFB2CE2-6111-B279-F747-21BD1FA2BA99}"/>
              </a:ext>
            </a:extLst>
          </p:cNvPr>
          <p:cNvSpPr/>
          <p:nvPr/>
        </p:nvSpPr>
        <p:spPr>
          <a:xfrm>
            <a:off x="1312197" y="2943095"/>
            <a:ext cx="534478"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68" name="Rounded Rectangle 67">
            <a:extLst>
              <a:ext uri="{FF2B5EF4-FFF2-40B4-BE49-F238E27FC236}">
                <a16:creationId xmlns:a16="http://schemas.microsoft.com/office/drawing/2014/main" id="{B6898808-DFA7-8132-CBF4-66AE3EA5B074}"/>
              </a:ext>
            </a:extLst>
          </p:cNvPr>
          <p:cNvSpPr/>
          <p:nvPr/>
        </p:nvSpPr>
        <p:spPr>
          <a:xfrm>
            <a:off x="1380549" y="2627690"/>
            <a:ext cx="397774"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k1</a:t>
            </a:r>
          </a:p>
        </p:txBody>
      </p:sp>
      <p:sp>
        <p:nvSpPr>
          <p:cNvPr id="69" name="Rounded Rectangle 68">
            <a:extLst>
              <a:ext uri="{FF2B5EF4-FFF2-40B4-BE49-F238E27FC236}">
                <a16:creationId xmlns:a16="http://schemas.microsoft.com/office/drawing/2014/main" id="{AB03F3AE-50C9-FC61-9F18-A3314D40A267}"/>
              </a:ext>
            </a:extLst>
          </p:cNvPr>
          <p:cNvSpPr/>
          <p:nvPr/>
        </p:nvSpPr>
        <p:spPr>
          <a:xfrm>
            <a:off x="1972934" y="2944203"/>
            <a:ext cx="534478"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70" name="Rounded Rectangle 69">
            <a:extLst>
              <a:ext uri="{FF2B5EF4-FFF2-40B4-BE49-F238E27FC236}">
                <a16:creationId xmlns:a16="http://schemas.microsoft.com/office/drawing/2014/main" id="{9E8ECFF2-A307-775D-2029-FA0C4859ACDD}"/>
              </a:ext>
            </a:extLst>
          </p:cNvPr>
          <p:cNvSpPr/>
          <p:nvPr/>
        </p:nvSpPr>
        <p:spPr>
          <a:xfrm>
            <a:off x="2633671" y="2943095"/>
            <a:ext cx="534478"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71" name="Rounded Rectangle 70">
            <a:extLst>
              <a:ext uri="{FF2B5EF4-FFF2-40B4-BE49-F238E27FC236}">
                <a16:creationId xmlns:a16="http://schemas.microsoft.com/office/drawing/2014/main" id="{79565FF6-734A-B409-4BDE-C348AE59BBA6}"/>
              </a:ext>
            </a:extLst>
          </p:cNvPr>
          <p:cNvSpPr/>
          <p:nvPr/>
        </p:nvSpPr>
        <p:spPr>
          <a:xfrm>
            <a:off x="2702024" y="2627690"/>
            <a:ext cx="397774"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k2</a:t>
            </a:r>
          </a:p>
        </p:txBody>
      </p:sp>
      <p:sp>
        <p:nvSpPr>
          <p:cNvPr id="72" name="Rounded Rectangle 71">
            <a:extLst>
              <a:ext uri="{FF2B5EF4-FFF2-40B4-BE49-F238E27FC236}">
                <a16:creationId xmlns:a16="http://schemas.microsoft.com/office/drawing/2014/main" id="{3FD8B75A-37DA-4A36-5993-F6747413B981}"/>
              </a:ext>
            </a:extLst>
          </p:cNvPr>
          <p:cNvSpPr/>
          <p:nvPr/>
        </p:nvSpPr>
        <p:spPr>
          <a:xfrm>
            <a:off x="3294409" y="2943095"/>
            <a:ext cx="534478"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add</a:t>
            </a:r>
          </a:p>
        </p:txBody>
      </p:sp>
      <p:cxnSp>
        <p:nvCxnSpPr>
          <p:cNvPr id="80" name="Straight Arrow Connector 79">
            <a:extLst>
              <a:ext uri="{FF2B5EF4-FFF2-40B4-BE49-F238E27FC236}">
                <a16:creationId xmlns:a16="http://schemas.microsoft.com/office/drawing/2014/main" id="{C2C5A470-95F3-8DE7-5955-276B626BB0AD}"/>
              </a:ext>
            </a:extLst>
          </p:cNvPr>
          <p:cNvCxnSpPr>
            <a:stCxn id="66" idx="3"/>
            <a:endCxn id="67" idx="1"/>
          </p:cNvCxnSpPr>
          <p:nvPr/>
        </p:nvCxnSpPr>
        <p:spPr>
          <a:xfrm>
            <a:off x="1185938" y="3060012"/>
            <a:ext cx="126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B9824E27-E0BF-D52E-93F7-77BD3EBF34AB}"/>
              </a:ext>
            </a:extLst>
          </p:cNvPr>
          <p:cNvCxnSpPr>
            <a:cxnSpLocks/>
            <a:stCxn id="67" idx="3"/>
            <a:endCxn id="69" idx="1"/>
          </p:cNvCxnSpPr>
          <p:nvPr/>
        </p:nvCxnSpPr>
        <p:spPr>
          <a:xfrm>
            <a:off x="1846675" y="3060012"/>
            <a:ext cx="126259" cy="1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13BC009C-12DA-9456-A73E-795D97817B8F}"/>
              </a:ext>
            </a:extLst>
          </p:cNvPr>
          <p:cNvCxnSpPr>
            <a:cxnSpLocks/>
            <a:stCxn id="68" idx="2"/>
            <a:endCxn id="67" idx="0"/>
          </p:cNvCxnSpPr>
          <p:nvPr/>
        </p:nvCxnSpPr>
        <p:spPr>
          <a:xfrm>
            <a:off x="1579436" y="2861523"/>
            <a:ext cx="0" cy="81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CEFEFCA8-F1AC-2714-8329-7499DE909CBB}"/>
              </a:ext>
            </a:extLst>
          </p:cNvPr>
          <p:cNvCxnSpPr>
            <a:cxnSpLocks/>
            <a:stCxn id="69" idx="3"/>
            <a:endCxn id="70" idx="1"/>
          </p:cNvCxnSpPr>
          <p:nvPr/>
        </p:nvCxnSpPr>
        <p:spPr>
          <a:xfrm flipV="1">
            <a:off x="2507412" y="3060012"/>
            <a:ext cx="126259" cy="1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2B5EDF25-353B-FE47-582B-4CAA8BF41BEB}"/>
              </a:ext>
            </a:extLst>
          </p:cNvPr>
          <p:cNvCxnSpPr>
            <a:cxnSpLocks/>
            <a:stCxn id="71" idx="2"/>
            <a:endCxn id="70" idx="0"/>
          </p:cNvCxnSpPr>
          <p:nvPr/>
        </p:nvCxnSpPr>
        <p:spPr>
          <a:xfrm>
            <a:off x="2900910" y="2861523"/>
            <a:ext cx="0" cy="81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7608028A-B4EB-DF19-4BDE-D78A0302B540}"/>
              </a:ext>
            </a:extLst>
          </p:cNvPr>
          <p:cNvCxnSpPr>
            <a:cxnSpLocks/>
            <a:stCxn id="70" idx="3"/>
            <a:endCxn id="72" idx="1"/>
          </p:cNvCxnSpPr>
          <p:nvPr/>
        </p:nvCxnSpPr>
        <p:spPr>
          <a:xfrm>
            <a:off x="3168150" y="3060012"/>
            <a:ext cx="126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Elbow Connector 85">
            <a:extLst>
              <a:ext uri="{FF2B5EF4-FFF2-40B4-BE49-F238E27FC236}">
                <a16:creationId xmlns:a16="http://schemas.microsoft.com/office/drawing/2014/main" id="{6F5DF782-DC6E-BD35-6C19-E894FC3C2B89}"/>
              </a:ext>
            </a:extLst>
          </p:cNvPr>
          <p:cNvCxnSpPr>
            <a:stCxn id="66" idx="2"/>
            <a:endCxn id="72" idx="2"/>
          </p:cNvCxnSpPr>
          <p:nvPr/>
        </p:nvCxnSpPr>
        <p:spPr>
          <a:xfrm rot="16200000" flipH="1">
            <a:off x="2298731" y="1913127"/>
            <a:ext cx="8778" cy="2527603"/>
          </a:xfrm>
          <a:prstGeom prst="bentConnector3">
            <a:avLst>
              <a:gd name="adj1" fmla="val 1080000"/>
            </a:avLst>
          </a:prstGeom>
          <a:ln>
            <a:tailEnd type="triangle"/>
          </a:ln>
        </p:spPr>
        <p:style>
          <a:lnRef idx="1">
            <a:schemeClr val="dk1"/>
          </a:lnRef>
          <a:fillRef idx="0">
            <a:schemeClr val="dk1"/>
          </a:fillRef>
          <a:effectRef idx="0">
            <a:schemeClr val="dk1"/>
          </a:effectRef>
          <a:fontRef idx="minor">
            <a:schemeClr val="tx1"/>
          </a:fontRef>
        </p:style>
      </p:cxnSp>
      <p:sp>
        <p:nvSpPr>
          <p:cNvPr id="157" name="Rectangle 156">
            <a:extLst>
              <a:ext uri="{FF2B5EF4-FFF2-40B4-BE49-F238E27FC236}">
                <a16:creationId xmlns:a16="http://schemas.microsoft.com/office/drawing/2014/main" id="{FA79BAB5-A1F4-EE73-6B13-C95D469FE381}"/>
              </a:ext>
            </a:extLst>
          </p:cNvPr>
          <p:cNvSpPr/>
          <p:nvPr/>
        </p:nvSpPr>
        <p:spPr>
          <a:xfrm>
            <a:off x="7027956" y="1135786"/>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58" name="Rectangle 157">
            <a:extLst>
              <a:ext uri="{FF2B5EF4-FFF2-40B4-BE49-F238E27FC236}">
                <a16:creationId xmlns:a16="http://schemas.microsoft.com/office/drawing/2014/main" id="{FEB73C09-26E3-7F5D-FE16-4E5C1929B80B}"/>
              </a:ext>
            </a:extLst>
          </p:cNvPr>
          <p:cNvSpPr/>
          <p:nvPr/>
        </p:nvSpPr>
        <p:spPr>
          <a:xfrm>
            <a:off x="7027956" y="1353529"/>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59" name="Rectangle 158">
            <a:extLst>
              <a:ext uri="{FF2B5EF4-FFF2-40B4-BE49-F238E27FC236}">
                <a16:creationId xmlns:a16="http://schemas.microsoft.com/office/drawing/2014/main" id="{A1B927F0-8860-D20D-53B1-5EE43FD179E4}"/>
              </a:ext>
            </a:extLst>
          </p:cNvPr>
          <p:cNvSpPr/>
          <p:nvPr/>
        </p:nvSpPr>
        <p:spPr>
          <a:xfrm>
            <a:off x="7027956" y="1560981"/>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0" name="Rectangle 159">
            <a:extLst>
              <a:ext uri="{FF2B5EF4-FFF2-40B4-BE49-F238E27FC236}">
                <a16:creationId xmlns:a16="http://schemas.microsoft.com/office/drawing/2014/main" id="{7D5C77FF-3756-7643-B8CE-4AE950328DA4}"/>
              </a:ext>
            </a:extLst>
          </p:cNvPr>
          <p:cNvSpPr/>
          <p:nvPr/>
        </p:nvSpPr>
        <p:spPr>
          <a:xfrm>
            <a:off x="7027956" y="1778724"/>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1" name="Rectangle 160">
            <a:extLst>
              <a:ext uri="{FF2B5EF4-FFF2-40B4-BE49-F238E27FC236}">
                <a16:creationId xmlns:a16="http://schemas.microsoft.com/office/drawing/2014/main" id="{A176D61C-B785-A341-8E23-7F257F9DEF48}"/>
              </a:ext>
            </a:extLst>
          </p:cNvPr>
          <p:cNvSpPr/>
          <p:nvPr/>
        </p:nvSpPr>
        <p:spPr>
          <a:xfrm>
            <a:off x="7487442" y="1135786"/>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2" name="Rectangle 161">
            <a:extLst>
              <a:ext uri="{FF2B5EF4-FFF2-40B4-BE49-F238E27FC236}">
                <a16:creationId xmlns:a16="http://schemas.microsoft.com/office/drawing/2014/main" id="{0F428F7C-F270-CD09-87BD-DE8ED29DEC9A}"/>
              </a:ext>
            </a:extLst>
          </p:cNvPr>
          <p:cNvSpPr/>
          <p:nvPr/>
        </p:nvSpPr>
        <p:spPr>
          <a:xfrm>
            <a:off x="7487442" y="1353529"/>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3" name="Rectangle 162">
            <a:extLst>
              <a:ext uri="{FF2B5EF4-FFF2-40B4-BE49-F238E27FC236}">
                <a16:creationId xmlns:a16="http://schemas.microsoft.com/office/drawing/2014/main" id="{AD9D87A7-3FBA-DC41-C227-771AF4D3A2EB}"/>
              </a:ext>
            </a:extLst>
          </p:cNvPr>
          <p:cNvSpPr/>
          <p:nvPr/>
        </p:nvSpPr>
        <p:spPr>
          <a:xfrm>
            <a:off x="7487442" y="1560981"/>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4" name="Rectangle 163">
            <a:extLst>
              <a:ext uri="{FF2B5EF4-FFF2-40B4-BE49-F238E27FC236}">
                <a16:creationId xmlns:a16="http://schemas.microsoft.com/office/drawing/2014/main" id="{E7977EBB-82D8-ECE6-7468-F16EE951CC5A}"/>
              </a:ext>
            </a:extLst>
          </p:cNvPr>
          <p:cNvSpPr/>
          <p:nvPr/>
        </p:nvSpPr>
        <p:spPr>
          <a:xfrm>
            <a:off x="7487442" y="1778724"/>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5" name="Rectangle 164">
            <a:extLst>
              <a:ext uri="{FF2B5EF4-FFF2-40B4-BE49-F238E27FC236}">
                <a16:creationId xmlns:a16="http://schemas.microsoft.com/office/drawing/2014/main" id="{B9F65EC4-1128-BDB4-02C9-9531D75E10C0}"/>
              </a:ext>
            </a:extLst>
          </p:cNvPr>
          <p:cNvSpPr/>
          <p:nvPr/>
        </p:nvSpPr>
        <p:spPr>
          <a:xfrm>
            <a:off x="7946928" y="1135785"/>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6" name="Rectangle 165">
            <a:extLst>
              <a:ext uri="{FF2B5EF4-FFF2-40B4-BE49-F238E27FC236}">
                <a16:creationId xmlns:a16="http://schemas.microsoft.com/office/drawing/2014/main" id="{6ED3BAD4-5F7E-24FD-360A-23B3517CE662}"/>
              </a:ext>
            </a:extLst>
          </p:cNvPr>
          <p:cNvSpPr/>
          <p:nvPr/>
        </p:nvSpPr>
        <p:spPr>
          <a:xfrm>
            <a:off x="7946928" y="1353528"/>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7" name="Rectangle 166">
            <a:extLst>
              <a:ext uri="{FF2B5EF4-FFF2-40B4-BE49-F238E27FC236}">
                <a16:creationId xmlns:a16="http://schemas.microsoft.com/office/drawing/2014/main" id="{A229E660-9D2C-63C3-C484-AC4B5DDC7A3F}"/>
              </a:ext>
            </a:extLst>
          </p:cNvPr>
          <p:cNvSpPr/>
          <p:nvPr/>
        </p:nvSpPr>
        <p:spPr>
          <a:xfrm>
            <a:off x="7946928" y="1560980"/>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8" name="Rectangle 167">
            <a:extLst>
              <a:ext uri="{FF2B5EF4-FFF2-40B4-BE49-F238E27FC236}">
                <a16:creationId xmlns:a16="http://schemas.microsoft.com/office/drawing/2014/main" id="{31A40232-3000-2BAF-008F-B99D872EDACA}"/>
              </a:ext>
            </a:extLst>
          </p:cNvPr>
          <p:cNvSpPr/>
          <p:nvPr/>
        </p:nvSpPr>
        <p:spPr>
          <a:xfrm>
            <a:off x="7946928" y="1778723"/>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89" name="TextBox 188">
            <a:extLst>
              <a:ext uri="{FF2B5EF4-FFF2-40B4-BE49-F238E27FC236}">
                <a16:creationId xmlns:a16="http://schemas.microsoft.com/office/drawing/2014/main" id="{BCA85629-AA6C-85C5-D5A8-BF4E3AEDD66F}"/>
              </a:ext>
            </a:extLst>
          </p:cNvPr>
          <p:cNvSpPr txBox="1"/>
          <p:nvPr/>
        </p:nvSpPr>
        <p:spPr>
          <a:xfrm>
            <a:off x="6872342" y="2075420"/>
            <a:ext cx="2319866" cy="307777"/>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 One example of partitioning</a:t>
            </a:r>
          </a:p>
        </p:txBody>
      </p:sp>
      <p:sp>
        <p:nvSpPr>
          <p:cNvPr id="190" name="TextBox 189">
            <a:extLst>
              <a:ext uri="{FF2B5EF4-FFF2-40B4-BE49-F238E27FC236}">
                <a16:creationId xmlns:a16="http://schemas.microsoft.com/office/drawing/2014/main" id="{787851B0-1854-A829-9B4B-560B73851009}"/>
              </a:ext>
            </a:extLst>
          </p:cNvPr>
          <p:cNvSpPr txBox="1"/>
          <p:nvPr/>
        </p:nvSpPr>
        <p:spPr>
          <a:xfrm>
            <a:off x="1715325" y="4682957"/>
            <a:ext cx="5331909" cy="307777"/>
          </a:xfrm>
          <a:prstGeom prst="rect">
            <a:avLst/>
          </a:prstGeom>
          <a:noFill/>
        </p:spPr>
        <p:txBody>
          <a:bodyPr wrap="none" rtlCol="0">
            <a:spAutoFit/>
          </a:bodyPr>
          <a:lstStyle/>
          <a:p>
            <a:pPr algn="ctr"/>
            <a:r>
              <a:rPr lang="en-US" altLang="ko-KR">
                <a:latin typeface="Gill Sans Light" panose="020B0302020104020203" pitchFamily="34" charset="-79"/>
                <a:cs typeface="Gill Sans Light" panose="020B0302020104020203" pitchFamily="34" charset="-79"/>
              </a:rPr>
              <a:t>2.</a:t>
            </a:r>
            <a:r>
              <a:rPr lang="ko-KR" altLang="en-US">
                <a:latin typeface="Gill Sans Light" panose="020B0302020104020203" pitchFamily="34" charset="-79"/>
                <a:cs typeface="Gill Sans Light" panose="020B0302020104020203" pitchFamily="34" charset="-79"/>
              </a:rPr>
              <a:t> </a:t>
            </a:r>
            <a:r>
              <a:rPr lang="en-US" altLang="ko-KR">
                <a:latin typeface="Gill Sans Light" panose="020B0302020104020203" pitchFamily="34" charset="-79"/>
                <a:cs typeface="Gill Sans Light" panose="020B0302020104020203" pitchFamily="34" charset="-79"/>
              </a:rPr>
              <a:t>Invoke Intra-OP pass that minimizes computation cost of a single stage</a:t>
            </a:r>
            <a:endParaRPr lang="en-US">
              <a:latin typeface="Gill Sans Light" panose="020B0302020104020203" pitchFamily="34" charset="-79"/>
              <a:cs typeface="Gill Sans Light" panose="020B0302020104020203" pitchFamily="34" charset="-79"/>
            </a:endParaRPr>
          </a:p>
        </p:txBody>
      </p:sp>
      <p:sp>
        <p:nvSpPr>
          <p:cNvPr id="191" name="Rectangle 190">
            <a:extLst>
              <a:ext uri="{FF2B5EF4-FFF2-40B4-BE49-F238E27FC236}">
                <a16:creationId xmlns:a16="http://schemas.microsoft.com/office/drawing/2014/main" id="{29BC72CD-7F30-6C01-0E3B-FED3436D2285}"/>
              </a:ext>
            </a:extLst>
          </p:cNvPr>
          <p:cNvSpPr/>
          <p:nvPr/>
        </p:nvSpPr>
        <p:spPr>
          <a:xfrm>
            <a:off x="5524215" y="2725352"/>
            <a:ext cx="383286" cy="217744"/>
          </a:xfrm>
          <a:prstGeom prst="rect">
            <a:avLst/>
          </a:prstGeom>
          <a:solidFill>
            <a:srgbClr val="0070C0">
              <a:alpha val="29804"/>
            </a:srgbClr>
          </a:solidFill>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92" name="Rectangle 191">
            <a:extLst>
              <a:ext uri="{FF2B5EF4-FFF2-40B4-BE49-F238E27FC236}">
                <a16:creationId xmlns:a16="http://schemas.microsoft.com/office/drawing/2014/main" id="{1EEBF6BB-D0FB-82FE-26F7-EE4E757DD534}"/>
              </a:ext>
            </a:extLst>
          </p:cNvPr>
          <p:cNvSpPr/>
          <p:nvPr/>
        </p:nvSpPr>
        <p:spPr>
          <a:xfrm>
            <a:off x="5524215" y="2943095"/>
            <a:ext cx="383286" cy="217744"/>
          </a:xfrm>
          <a:prstGeom prst="rect">
            <a:avLst/>
          </a:prstGeom>
          <a:solidFill>
            <a:srgbClr val="0070C0">
              <a:alpha val="29804"/>
            </a:srgbClr>
          </a:solidFill>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93" name="Rectangle 192">
            <a:extLst>
              <a:ext uri="{FF2B5EF4-FFF2-40B4-BE49-F238E27FC236}">
                <a16:creationId xmlns:a16="http://schemas.microsoft.com/office/drawing/2014/main" id="{1A177DA1-1D88-51E1-F136-0907490ACA80}"/>
              </a:ext>
            </a:extLst>
          </p:cNvPr>
          <p:cNvSpPr/>
          <p:nvPr/>
        </p:nvSpPr>
        <p:spPr>
          <a:xfrm>
            <a:off x="6253304" y="2725351"/>
            <a:ext cx="383286" cy="217744"/>
          </a:xfrm>
          <a:prstGeom prst="rect">
            <a:avLst/>
          </a:prstGeom>
          <a:solidFill>
            <a:srgbClr val="FF2600">
              <a:alpha val="29804"/>
            </a:srgbClr>
          </a:solidFill>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94" name="Rectangle 193">
            <a:extLst>
              <a:ext uri="{FF2B5EF4-FFF2-40B4-BE49-F238E27FC236}">
                <a16:creationId xmlns:a16="http://schemas.microsoft.com/office/drawing/2014/main" id="{5CDB33DF-571A-9011-715B-EF8CA304CA46}"/>
              </a:ext>
            </a:extLst>
          </p:cNvPr>
          <p:cNvSpPr/>
          <p:nvPr/>
        </p:nvSpPr>
        <p:spPr>
          <a:xfrm>
            <a:off x="6253304" y="2943094"/>
            <a:ext cx="383286" cy="217744"/>
          </a:xfrm>
          <a:prstGeom prst="rect">
            <a:avLst/>
          </a:prstGeom>
          <a:solidFill>
            <a:srgbClr val="FF2600">
              <a:alpha val="29804"/>
            </a:srgbClr>
          </a:solidFill>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23" name="TextBox 22">
            <a:extLst>
              <a:ext uri="{FF2B5EF4-FFF2-40B4-BE49-F238E27FC236}">
                <a16:creationId xmlns:a16="http://schemas.microsoft.com/office/drawing/2014/main" id="{1AC3440E-9A57-D985-7D74-EC2C37A9AD13}"/>
              </a:ext>
            </a:extLst>
          </p:cNvPr>
          <p:cNvSpPr txBox="1"/>
          <p:nvPr/>
        </p:nvSpPr>
        <p:spPr>
          <a:xfrm>
            <a:off x="5646839" y="3225300"/>
            <a:ext cx="825867"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Submesh</a:t>
            </a:r>
          </a:p>
        </p:txBody>
      </p:sp>
      <p:sp>
        <p:nvSpPr>
          <p:cNvPr id="24" name="TextBox 23">
            <a:extLst>
              <a:ext uri="{FF2B5EF4-FFF2-40B4-BE49-F238E27FC236}">
                <a16:creationId xmlns:a16="http://schemas.microsoft.com/office/drawing/2014/main" id="{F8AB7AAA-B5D3-04F5-83C7-CB77453C053E}"/>
              </a:ext>
            </a:extLst>
          </p:cNvPr>
          <p:cNvSpPr txBox="1"/>
          <p:nvPr/>
        </p:nvSpPr>
        <p:spPr>
          <a:xfrm>
            <a:off x="2071846" y="3270738"/>
            <a:ext cx="997389"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Single stage</a:t>
            </a:r>
          </a:p>
        </p:txBody>
      </p:sp>
      <p:sp>
        <p:nvSpPr>
          <p:cNvPr id="26" name="Rounded Rectangle 25">
            <a:extLst>
              <a:ext uri="{FF2B5EF4-FFF2-40B4-BE49-F238E27FC236}">
                <a16:creationId xmlns:a16="http://schemas.microsoft.com/office/drawing/2014/main" id="{5AAC05A7-36DC-8E1E-ED8C-6E1351CB3935}"/>
              </a:ext>
            </a:extLst>
          </p:cNvPr>
          <p:cNvSpPr/>
          <p:nvPr/>
        </p:nvSpPr>
        <p:spPr>
          <a:xfrm>
            <a:off x="2830593" y="4301495"/>
            <a:ext cx="303787"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x</a:t>
            </a:r>
          </a:p>
        </p:txBody>
      </p:sp>
      <p:sp>
        <p:nvSpPr>
          <p:cNvPr id="27" name="Rounded Rectangle 26">
            <a:extLst>
              <a:ext uri="{FF2B5EF4-FFF2-40B4-BE49-F238E27FC236}">
                <a16:creationId xmlns:a16="http://schemas.microsoft.com/office/drawing/2014/main" id="{A4E29D57-1D35-C686-7D89-714561B5C9E3}"/>
              </a:ext>
            </a:extLst>
          </p:cNvPr>
          <p:cNvSpPr/>
          <p:nvPr/>
        </p:nvSpPr>
        <p:spPr>
          <a:xfrm>
            <a:off x="3260639" y="4301495"/>
            <a:ext cx="534478"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29" name="Rounded Rectangle 28">
            <a:extLst>
              <a:ext uri="{FF2B5EF4-FFF2-40B4-BE49-F238E27FC236}">
                <a16:creationId xmlns:a16="http://schemas.microsoft.com/office/drawing/2014/main" id="{A88BD064-5EDF-A638-8DFB-0C1DFB4FAC71}"/>
              </a:ext>
            </a:extLst>
          </p:cNvPr>
          <p:cNvSpPr/>
          <p:nvPr/>
        </p:nvSpPr>
        <p:spPr>
          <a:xfrm>
            <a:off x="3328991" y="3986090"/>
            <a:ext cx="397774"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k1</a:t>
            </a:r>
          </a:p>
        </p:txBody>
      </p:sp>
      <p:sp>
        <p:nvSpPr>
          <p:cNvPr id="30" name="Rounded Rectangle 29">
            <a:extLst>
              <a:ext uri="{FF2B5EF4-FFF2-40B4-BE49-F238E27FC236}">
                <a16:creationId xmlns:a16="http://schemas.microsoft.com/office/drawing/2014/main" id="{29CC1AD9-451E-1CFB-B8F5-9D2555C91CCC}"/>
              </a:ext>
            </a:extLst>
          </p:cNvPr>
          <p:cNvSpPr/>
          <p:nvPr/>
        </p:nvSpPr>
        <p:spPr>
          <a:xfrm>
            <a:off x="3921376" y="4302603"/>
            <a:ext cx="534478"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32" name="Rounded Rectangle 31">
            <a:extLst>
              <a:ext uri="{FF2B5EF4-FFF2-40B4-BE49-F238E27FC236}">
                <a16:creationId xmlns:a16="http://schemas.microsoft.com/office/drawing/2014/main" id="{ADC12772-A3D5-7CBA-92FF-2A09D0ABC551}"/>
              </a:ext>
            </a:extLst>
          </p:cNvPr>
          <p:cNvSpPr/>
          <p:nvPr/>
        </p:nvSpPr>
        <p:spPr>
          <a:xfrm>
            <a:off x="4582113" y="4301495"/>
            <a:ext cx="534478"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33" name="Rounded Rectangle 32">
            <a:extLst>
              <a:ext uri="{FF2B5EF4-FFF2-40B4-BE49-F238E27FC236}">
                <a16:creationId xmlns:a16="http://schemas.microsoft.com/office/drawing/2014/main" id="{3D1BB084-10FA-BF96-B246-501739DD84D9}"/>
              </a:ext>
            </a:extLst>
          </p:cNvPr>
          <p:cNvSpPr/>
          <p:nvPr/>
        </p:nvSpPr>
        <p:spPr>
          <a:xfrm>
            <a:off x="4650466" y="3986090"/>
            <a:ext cx="397774"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k2</a:t>
            </a:r>
          </a:p>
        </p:txBody>
      </p:sp>
      <p:sp>
        <p:nvSpPr>
          <p:cNvPr id="35" name="Rounded Rectangle 34">
            <a:extLst>
              <a:ext uri="{FF2B5EF4-FFF2-40B4-BE49-F238E27FC236}">
                <a16:creationId xmlns:a16="http://schemas.microsoft.com/office/drawing/2014/main" id="{B6611623-DCCE-BD5A-C469-C59DEBE1D2ED}"/>
              </a:ext>
            </a:extLst>
          </p:cNvPr>
          <p:cNvSpPr/>
          <p:nvPr/>
        </p:nvSpPr>
        <p:spPr>
          <a:xfrm>
            <a:off x="5242851" y="4301495"/>
            <a:ext cx="534478"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add</a:t>
            </a:r>
          </a:p>
        </p:txBody>
      </p:sp>
      <p:cxnSp>
        <p:nvCxnSpPr>
          <p:cNvPr id="36" name="Straight Arrow Connector 35">
            <a:extLst>
              <a:ext uri="{FF2B5EF4-FFF2-40B4-BE49-F238E27FC236}">
                <a16:creationId xmlns:a16="http://schemas.microsoft.com/office/drawing/2014/main" id="{C9B1734C-75F5-B514-3DBF-7DD814F00B90}"/>
              </a:ext>
            </a:extLst>
          </p:cNvPr>
          <p:cNvCxnSpPr>
            <a:stCxn id="26" idx="3"/>
            <a:endCxn id="27" idx="1"/>
          </p:cNvCxnSpPr>
          <p:nvPr/>
        </p:nvCxnSpPr>
        <p:spPr>
          <a:xfrm>
            <a:off x="3134380" y="4418412"/>
            <a:ext cx="126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C6FF9AE4-CCAF-3F2E-180D-DD170A47D2BC}"/>
              </a:ext>
            </a:extLst>
          </p:cNvPr>
          <p:cNvCxnSpPr>
            <a:cxnSpLocks/>
            <a:stCxn id="27" idx="3"/>
            <a:endCxn id="30" idx="1"/>
          </p:cNvCxnSpPr>
          <p:nvPr/>
        </p:nvCxnSpPr>
        <p:spPr>
          <a:xfrm>
            <a:off x="3795117" y="4418412"/>
            <a:ext cx="126259" cy="1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E2EB3E96-818B-5D31-E63D-352B5363670E}"/>
              </a:ext>
            </a:extLst>
          </p:cNvPr>
          <p:cNvCxnSpPr>
            <a:cxnSpLocks/>
            <a:stCxn id="29" idx="2"/>
            <a:endCxn id="27" idx="0"/>
          </p:cNvCxnSpPr>
          <p:nvPr/>
        </p:nvCxnSpPr>
        <p:spPr>
          <a:xfrm>
            <a:off x="3527878" y="4219923"/>
            <a:ext cx="0" cy="81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87F0DAD1-62BE-A1D1-F144-AAA9516FC5DF}"/>
              </a:ext>
            </a:extLst>
          </p:cNvPr>
          <p:cNvCxnSpPr>
            <a:cxnSpLocks/>
            <a:stCxn id="30" idx="3"/>
            <a:endCxn id="32" idx="1"/>
          </p:cNvCxnSpPr>
          <p:nvPr/>
        </p:nvCxnSpPr>
        <p:spPr>
          <a:xfrm flipV="1">
            <a:off x="4455854" y="4418412"/>
            <a:ext cx="126259" cy="1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9C6E2FF0-70F9-F53F-84DF-188967C80028}"/>
              </a:ext>
            </a:extLst>
          </p:cNvPr>
          <p:cNvCxnSpPr>
            <a:cxnSpLocks/>
            <a:stCxn id="33" idx="2"/>
            <a:endCxn id="32" idx="0"/>
          </p:cNvCxnSpPr>
          <p:nvPr/>
        </p:nvCxnSpPr>
        <p:spPr>
          <a:xfrm>
            <a:off x="4849352" y="4219923"/>
            <a:ext cx="0" cy="81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D631C2D-7672-ACC0-DEA7-BDD3BCC3FCFB}"/>
              </a:ext>
            </a:extLst>
          </p:cNvPr>
          <p:cNvCxnSpPr>
            <a:cxnSpLocks/>
            <a:stCxn id="32" idx="3"/>
            <a:endCxn id="35" idx="1"/>
          </p:cNvCxnSpPr>
          <p:nvPr/>
        </p:nvCxnSpPr>
        <p:spPr>
          <a:xfrm>
            <a:off x="5116592" y="4418412"/>
            <a:ext cx="126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Elbow Connector 42">
            <a:extLst>
              <a:ext uri="{FF2B5EF4-FFF2-40B4-BE49-F238E27FC236}">
                <a16:creationId xmlns:a16="http://schemas.microsoft.com/office/drawing/2014/main" id="{548926E4-E581-FC1B-EFE6-021FC79021FE}"/>
              </a:ext>
            </a:extLst>
          </p:cNvPr>
          <p:cNvCxnSpPr>
            <a:stCxn id="26" idx="2"/>
            <a:endCxn id="35" idx="2"/>
          </p:cNvCxnSpPr>
          <p:nvPr/>
        </p:nvCxnSpPr>
        <p:spPr>
          <a:xfrm rot="16200000" flipH="1">
            <a:off x="4247173" y="3271527"/>
            <a:ext cx="8778" cy="2527603"/>
          </a:xfrm>
          <a:prstGeom prst="bentConnector3">
            <a:avLst>
              <a:gd name="adj1" fmla="val 1080000"/>
            </a:avLst>
          </a:prstGeom>
          <a:ln>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7B431D9E-9148-E5B0-082D-D8974D341D0B}"/>
              </a:ext>
            </a:extLst>
          </p:cNvPr>
          <p:cNvSpPr/>
          <p:nvPr/>
        </p:nvSpPr>
        <p:spPr>
          <a:xfrm>
            <a:off x="3264386" y="4304498"/>
            <a:ext cx="265176" cy="217744"/>
          </a:xfrm>
          <a:prstGeom prst="rect">
            <a:avLst/>
          </a:prstGeom>
          <a:solidFill>
            <a:srgbClr val="0070C0">
              <a:alpha val="29804"/>
            </a:srgbClr>
          </a:solidFill>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sz="1000">
              <a:latin typeface="Gill Sans Light" panose="020B0302020104020203" pitchFamily="34" charset="-79"/>
              <a:cs typeface="Gill Sans Light" panose="020B0302020104020203" pitchFamily="34" charset="-79"/>
            </a:endParaRPr>
          </a:p>
        </p:txBody>
      </p:sp>
      <p:sp>
        <p:nvSpPr>
          <p:cNvPr id="49" name="Rectangle 48">
            <a:extLst>
              <a:ext uri="{FF2B5EF4-FFF2-40B4-BE49-F238E27FC236}">
                <a16:creationId xmlns:a16="http://schemas.microsoft.com/office/drawing/2014/main" id="{25D12B16-6208-10B4-1220-B65BB54C5F98}"/>
              </a:ext>
            </a:extLst>
          </p:cNvPr>
          <p:cNvSpPr/>
          <p:nvPr/>
        </p:nvSpPr>
        <p:spPr>
          <a:xfrm>
            <a:off x="3524411" y="4304497"/>
            <a:ext cx="265176" cy="217744"/>
          </a:xfrm>
          <a:prstGeom prst="rect">
            <a:avLst/>
          </a:prstGeom>
          <a:solidFill>
            <a:srgbClr val="FF2600">
              <a:alpha val="29804"/>
            </a:srgbClr>
          </a:solidFill>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sz="1000">
              <a:latin typeface="Gill Sans Light" panose="020B0302020104020203" pitchFamily="34" charset="-79"/>
              <a:cs typeface="Gill Sans Light" panose="020B0302020104020203" pitchFamily="34" charset="-79"/>
            </a:endParaRPr>
          </a:p>
        </p:txBody>
      </p:sp>
      <p:sp>
        <p:nvSpPr>
          <p:cNvPr id="50" name="Rectangle 49">
            <a:extLst>
              <a:ext uri="{FF2B5EF4-FFF2-40B4-BE49-F238E27FC236}">
                <a16:creationId xmlns:a16="http://schemas.microsoft.com/office/drawing/2014/main" id="{AA39C8D1-F032-FA72-423C-0E3C14C33EE7}"/>
              </a:ext>
            </a:extLst>
          </p:cNvPr>
          <p:cNvSpPr/>
          <p:nvPr/>
        </p:nvSpPr>
        <p:spPr>
          <a:xfrm>
            <a:off x="3925294" y="4313196"/>
            <a:ext cx="265176" cy="217744"/>
          </a:xfrm>
          <a:prstGeom prst="rect">
            <a:avLst/>
          </a:prstGeom>
          <a:solidFill>
            <a:srgbClr val="0070C0">
              <a:alpha val="29804"/>
            </a:srgbClr>
          </a:solidFill>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sz="1000">
              <a:latin typeface="Gill Sans Light" panose="020B0302020104020203" pitchFamily="34" charset="-79"/>
              <a:cs typeface="Gill Sans Light" panose="020B0302020104020203" pitchFamily="34" charset="-79"/>
            </a:endParaRPr>
          </a:p>
        </p:txBody>
      </p:sp>
      <p:sp>
        <p:nvSpPr>
          <p:cNvPr id="52" name="Rectangle 51">
            <a:extLst>
              <a:ext uri="{FF2B5EF4-FFF2-40B4-BE49-F238E27FC236}">
                <a16:creationId xmlns:a16="http://schemas.microsoft.com/office/drawing/2014/main" id="{E9278BDF-0523-43A4-56BC-1DECD71D1C66}"/>
              </a:ext>
            </a:extLst>
          </p:cNvPr>
          <p:cNvSpPr/>
          <p:nvPr/>
        </p:nvSpPr>
        <p:spPr>
          <a:xfrm>
            <a:off x="4185319" y="4313195"/>
            <a:ext cx="265176" cy="217744"/>
          </a:xfrm>
          <a:prstGeom prst="rect">
            <a:avLst/>
          </a:prstGeom>
          <a:solidFill>
            <a:srgbClr val="FF2600">
              <a:alpha val="29804"/>
            </a:srgbClr>
          </a:solidFill>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sz="1000">
              <a:latin typeface="Gill Sans Light" panose="020B0302020104020203" pitchFamily="34" charset="-79"/>
              <a:cs typeface="Gill Sans Light" panose="020B0302020104020203" pitchFamily="34" charset="-79"/>
            </a:endParaRPr>
          </a:p>
        </p:txBody>
      </p:sp>
      <p:sp>
        <p:nvSpPr>
          <p:cNvPr id="59" name="Rectangle 58">
            <a:extLst>
              <a:ext uri="{FF2B5EF4-FFF2-40B4-BE49-F238E27FC236}">
                <a16:creationId xmlns:a16="http://schemas.microsoft.com/office/drawing/2014/main" id="{CA331AE2-3A4E-4931-DD19-4169F48739C2}"/>
              </a:ext>
            </a:extLst>
          </p:cNvPr>
          <p:cNvSpPr/>
          <p:nvPr/>
        </p:nvSpPr>
        <p:spPr>
          <a:xfrm>
            <a:off x="3328991" y="3993481"/>
            <a:ext cx="201168" cy="217744"/>
          </a:xfrm>
          <a:prstGeom prst="rect">
            <a:avLst/>
          </a:prstGeom>
          <a:solidFill>
            <a:srgbClr val="0070C0">
              <a:alpha val="29804"/>
            </a:srgbClr>
          </a:solidFill>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sz="1000">
              <a:latin typeface="Gill Sans Light" panose="020B0302020104020203" pitchFamily="34" charset="-79"/>
              <a:cs typeface="Gill Sans Light" panose="020B0302020104020203" pitchFamily="34" charset="-79"/>
            </a:endParaRPr>
          </a:p>
        </p:txBody>
      </p:sp>
      <p:sp>
        <p:nvSpPr>
          <p:cNvPr id="60" name="Rectangle 59">
            <a:extLst>
              <a:ext uri="{FF2B5EF4-FFF2-40B4-BE49-F238E27FC236}">
                <a16:creationId xmlns:a16="http://schemas.microsoft.com/office/drawing/2014/main" id="{6986D45C-704F-AE3A-B9F8-AF2479FF21A1}"/>
              </a:ext>
            </a:extLst>
          </p:cNvPr>
          <p:cNvSpPr/>
          <p:nvPr/>
        </p:nvSpPr>
        <p:spPr>
          <a:xfrm>
            <a:off x="3525542" y="3993480"/>
            <a:ext cx="201168" cy="217744"/>
          </a:xfrm>
          <a:prstGeom prst="rect">
            <a:avLst/>
          </a:prstGeom>
          <a:solidFill>
            <a:srgbClr val="FF2600">
              <a:alpha val="29804"/>
            </a:srgbClr>
          </a:solidFill>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sz="1000">
              <a:latin typeface="Gill Sans Light" panose="020B0302020104020203" pitchFamily="34" charset="-79"/>
              <a:cs typeface="Gill Sans Light" panose="020B0302020104020203" pitchFamily="34" charset="-79"/>
            </a:endParaRPr>
          </a:p>
        </p:txBody>
      </p:sp>
      <p:sp>
        <p:nvSpPr>
          <p:cNvPr id="62" name="Rectangle 61">
            <a:extLst>
              <a:ext uri="{FF2B5EF4-FFF2-40B4-BE49-F238E27FC236}">
                <a16:creationId xmlns:a16="http://schemas.microsoft.com/office/drawing/2014/main" id="{1C573410-F424-E6D9-8F78-36AF77272851}"/>
              </a:ext>
            </a:extLst>
          </p:cNvPr>
          <p:cNvSpPr/>
          <p:nvPr/>
        </p:nvSpPr>
        <p:spPr>
          <a:xfrm>
            <a:off x="4645904" y="3988101"/>
            <a:ext cx="402336" cy="118872"/>
          </a:xfrm>
          <a:prstGeom prst="rect">
            <a:avLst/>
          </a:prstGeom>
          <a:solidFill>
            <a:srgbClr val="0070C0">
              <a:alpha val="29804"/>
            </a:srgbClr>
          </a:solidFill>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sz="1000">
              <a:latin typeface="Gill Sans Light" panose="020B0302020104020203" pitchFamily="34" charset="-79"/>
              <a:cs typeface="Gill Sans Light" panose="020B0302020104020203" pitchFamily="34" charset="-79"/>
            </a:endParaRPr>
          </a:p>
        </p:txBody>
      </p:sp>
      <p:sp>
        <p:nvSpPr>
          <p:cNvPr id="63" name="Rectangle 62">
            <a:extLst>
              <a:ext uri="{FF2B5EF4-FFF2-40B4-BE49-F238E27FC236}">
                <a16:creationId xmlns:a16="http://schemas.microsoft.com/office/drawing/2014/main" id="{68503578-C4F6-BD1C-7F39-44D2F2786A23}"/>
              </a:ext>
            </a:extLst>
          </p:cNvPr>
          <p:cNvSpPr/>
          <p:nvPr/>
        </p:nvSpPr>
        <p:spPr>
          <a:xfrm>
            <a:off x="4640806" y="4099520"/>
            <a:ext cx="402336" cy="118872"/>
          </a:xfrm>
          <a:prstGeom prst="rect">
            <a:avLst/>
          </a:prstGeom>
          <a:solidFill>
            <a:srgbClr val="FF2600">
              <a:alpha val="29804"/>
            </a:srgbClr>
          </a:solidFill>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endParaRPr lang="en-US" sz="1000">
              <a:latin typeface="Gill Sans Light" panose="020B0302020104020203" pitchFamily="34" charset="-79"/>
              <a:cs typeface="Gill Sans Light" panose="020B0302020104020203" pitchFamily="34" charset="-79"/>
            </a:endParaRPr>
          </a:p>
        </p:txBody>
      </p:sp>
      <p:cxnSp>
        <p:nvCxnSpPr>
          <p:cNvPr id="95" name="Straight Arrow Connector 94">
            <a:extLst>
              <a:ext uri="{FF2B5EF4-FFF2-40B4-BE49-F238E27FC236}">
                <a16:creationId xmlns:a16="http://schemas.microsoft.com/office/drawing/2014/main" id="{32AFF505-6D2A-A992-A002-FEDE1337AF68}"/>
              </a:ext>
            </a:extLst>
          </p:cNvPr>
          <p:cNvCxnSpPr/>
          <p:nvPr/>
        </p:nvCxnSpPr>
        <p:spPr>
          <a:xfrm>
            <a:off x="3260639" y="3533077"/>
            <a:ext cx="372173" cy="3721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2399F87C-4D25-00EA-B411-1C0ABE748359}"/>
              </a:ext>
            </a:extLst>
          </p:cNvPr>
          <p:cNvCxnSpPr>
            <a:cxnSpLocks/>
          </p:cNvCxnSpPr>
          <p:nvPr/>
        </p:nvCxnSpPr>
        <p:spPr>
          <a:xfrm flipH="1">
            <a:off x="5093952" y="3488736"/>
            <a:ext cx="372173" cy="3721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7868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8BB6A-EF91-9C8B-D359-A7F540F3392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F19173-E1FE-F3A1-9FDE-7E114DBED6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13</a:t>
            </a:fld>
            <a:r>
              <a:rPr lang="en-US"/>
              <a:t> / 33</a:t>
            </a:r>
          </a:p>
        </p:txBody>
      </p:sp>
      <p:sp>
        <p:nvSpPr>
          <p:cNvPr id="4" name="Title 3">
            <a:extLst>
              <a:ext uri="{FF2B5EF4-FFF2-40B4-BE49-F238E27FC236}">
                <a16:creationId xmlns:a16="http://schemas.microsoft.com/office/drawing/2014/main" id="{66A3F953-8251-B59B-5584-194B223C96BF}"/>
              </a:ext>
            </a:extLst>
          </p:cNvPr>
          <p:cNvSpPr>
            <a:spLocks noGrp="1"/>
          </p:cNvSpPr>
          <p:nvPr>
            <p:ph type="title"/>
          </p:nvPr>
        </p:nvSpPr>
        <p:spPr/>
        <p:txBody>
          <a:bodyPr>
            <a:noAutofit/>
          </a:bodyPr>
          <a:lstStyle/>
          <a:p>
            <a:r>
              <a:rPr lang="en-US" sz="4400"/>
              <a:t>Hierarchical Plan Generation</a:t>
            </a:r>
          </a:p>
        </p:txBody>
      </p:sp>
      <p:grpSp>
        <p:nvGrpSpPr>
          <p:cNvPr id="64" name="Group 63">
            <a:extLst>
              <a:ext uri="{FF2B5EF4-FFF2-40B4-BE49-F238E27FC236}">
                <a16:creationId xmlns:a16="http://schemas.microsoft.com/office/drawing/2014/main" id="{CFAE140B-B1D4-082A-C4BE-01ABBCEE5C9D}"/>
              </a:ext>
            </a:extLst>
          </p:cNvPr>
          <p:cNvGrpSpPr/>
          <p:nvPr/>
        </p:nvGrpSpPr>
        <p:grpSpPr>
          <a:xfrm>
            <a:off x="288516" y="1319167"/>
            <a:ext cx="5906124" cy="608646"/>
            <a:chOff x="777240" y="1127766"/>
            <a:chExt cx="7772964" cy="801031"/>
          </a:xfrm>
        </p:grpSpPr>
        <p:sp>
          <p:nvSpPr>
            <p:cNvPr id="5" name="Rounded Rectangle 4">
              <a:extLst>
                <a:ext uri="{FF2B5EF4-FFF2-40B4-BE49-F238E27FC236}">
                  <a16:creationId xmlns:a16="http://schemas.microsoft.com/office/drawing/2014/main" id="{312A876A-86F1-5E5A-78FE-974ED03E940F}"/>
                </a:ext>
              </a:extLst>
            </p:cNvPr>
            <p:cNvSpPr/>
            <p:nvPr/>
          </p:nvSpPr>
          <p:spPr>
            <a:xfrm>
              <a:off x="777240" y="1584119"/>
              <a:ext cx="36576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x</a:t>
              </a:r>
            </a:p>
          </p:txBody>
        </p:sp>
        <p:sp>
          <p:nvSpPr>
            <p:cNvPr id="6" name="Rounded Rectangle 5">
              <a:extLst>
                <a:ext uri="{FF2B5EF4-FFF2-40B4-BE49-F238E27FC236}">
                  <a16:creationId xmlns:a16="http://schemas.microsoft.com/office/drawing/2014/main" id="{BB14A2B7-64A8-AC1C-D803-A21CA07E9CE7}"/>
                </a:ext>
              </a:extLst>
            </p:cNvPr>
            <p:cNvSpPr/>
            <p:nvPr/>
          </p:nvSpPr>
          <p:spPr>
            <a:xfrm>
              <a:off x="1295016"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7" name="Rounded Rectangle 6">
              <a:extLst>
                <a:ext uri="{FF2B5EF4-FFF2-40B4-BE49-F238E27FC236}">
                  <a16:creationId xmlns:a16="http://schemas.microsoft.com/office/drawing/2014/main" id="{16D6D7DF-CB40-3F39-C340-D569F87E477A}"/>
                </a:ext>
              </a:extLst>
            </p:cNvPr>
            <p:cNvSpPr/>
            <p:nvPr/>
          </p:nvSpPr>
          <p:spPr>
            <a:xfrm>
              <a:off x="1377312"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k1</a:t>
              </a:r>
            </a:p>
          </p:txBody>
        </p:sp>
        <p:sp>
          <p:nvSpPr>
            <p:cNvPr id="8" name="Rounded Rectangle 7">
              <a:extLst>
                <a:ext uri="{FF2B5EF4-FFF2-40B4-BE49-F238E27FC236}">
                  <a16:creationId xmlns:a16="http://schemas.microsoft.com/office/drawing/2014/main" id="{B37237BD-3E1A-4C7A-2323-539F985BB0A5}"/>
                </a:ext>
              </a:extLst>
            </p:cNvPr>
            <p:cNvSpPr/>
            <p:nvPr/>
          </p:nvSpPr>
          <p:spPr>
            <a:xfrm>
              <a:off x="2090544" y="1585722"/>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9" name="Rounded Rectangle 8">
              <a:extLst>
                <a:ext uri="{FF2B5EF4-FFF2-40B4-BE49-F238E27FC236}">
                  <a16:creationId xmlns:a16="http://schemas.microsoft.com/office/drawing/2014/main" id="{7B0A4DE4-5B54-119B-0D71-F9E6BE431E9C}"/>
                </a:ext>
              </a:extLst>
            </p:cNvPr>
            <p:cNvSpPr/>
            <p:nvPr/>
          </p:nvSpPr>
          <p:spPr>
            <a:xfrm>
              <a:off x="2886072"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10" name="Rounded Rectangle 9">
              <a:extLst>
                <a:ext uri="{FF2B5EF4-FFF2-40B4-BE49-F238E27FC236}">
                  <a16:creationId xmlns:a16="http://schemas.microsoft.com/office/drawing/2014/main" id="{F8776A6C-B456-C54B-7CE0-59241465C761}"/>
                </a:ext>
              </a:extLst>
            </p:cNvPr>
            <p:cNvSpPr/>
            <p:nvPr/>
          </p:nvSpPr>
          <p:spPr>
            <a:xfrm>
              <a:off x="2968368"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k2</a:t>
              </a:r>
            </a:p>
          </p:txBody>
        </p:sp>
        <p:sp>
          <p:nvSpPr>
            <p:cNvPr id="11" name="Rounded Rectangle 10">
              <a:extLst>
                <a:ext uri="{FF2B5EF4-FFF2-40B4-BE49-F238E27FC236}">
                  <a16:creationId xmlns:a16="http://schemas.microsoft.com/office/drawing/2014/main" id="{7DF9BF46-DCAA-8FF8-DE82-5A89E7BFB80E}"/>
                </a:ext>
              </a:extLst>
            </p:cNvPr>
            <p:cNvSpPr/>
            <p:nvPr/>
          </p:nvSpPr>
          <p:spPr>
            <a:xfrm>
              <a:off x="3681600"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add</a:t>
              </a:r>
            </a:p>
          </p:txBody>
        </p:sp>
        <p:sp>
          <p:nvSpPr>
            <p:cNvPr id="12" name="Rounded Rectangle 11">
              <a:extLst>
                <a:ext uri="{FF2B5EF4-FFF2-40B4-BE49-F238E27FC236}">
                  <a16:creationId xmlns:a16="http://schemas.microsoft.com/office/drawing/2014/main" id="{7013A8AA-C4F9-4DF5-EC51-F5521FE45A4E}"/>
                </a:ext>
              </a:extLst>
            </p:cNvPr>
            <p:cNvSpPr/>
            <p:nvPr/>
          </p:nvSpPr>
          <p:spPr>
            <a:xfrm>
              <a:off x="4477128" y="1584119"/>
              <a:ext cx="75324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avgpool</a:t>
              </a:r>
            </a:p>
          </p:txBody>
        </p:sp>
        <p:sp>
          <p:nvSpPr>
            <p:cNvPr id="13" name="Rounded Rectangle 12">
              <a:extLst>
                <a:ext uri="{FF2B5EF4-FFF2-40B4-BE49-F238E27FC236}">
                  <a16:creationId xmlns:a16="http://schemas.microsoft.com/office/drawing/2014/main" id="{48F15D52-3EB9-7CAC-0064-018A2A0ED985}"/>
                </a:ext>
              </a:extLst>
            </p:cNvPr>
            <p:cNvSpPr/>
            <p:nvPr/>
          </p:nvSpPr>
          <p:spPr>
            <a:xfrm>
              <a:off x="5368092"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matmul</a:t>
              </a:r>
            </a:p>
          </p:txBody>
        </p:sp>
        <p:sp>
          <p:nvSpPr>
            <p:cNvPr id="14" name="Rounded Rectangle 13">
              <a:extLst>
                <a:ext uri="{FF2B5EF4-FFF2-40B4-BE49-F238E27FC236}">
                  <a16:creationId xmlns:a16="http://schemas.microsoft.com/office/drawing/2014/main" id="{FA372059-D492-D4B0-2332-E77417F4059B}"/>
                </a:ext>
              </a:extLst>
            </p:cNvPr>
            <p:cNvSpPr/>
            <p:nvPr/>
          </p:nvSpPr>
          <p:spPr>
            <a:xfrm>
              <a:off x="5450388"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w1</a:t>
              </a:r>
            </a:p>
          </p:txBody>
        </p:sp>
        <p:sp>
          <p:nvSpPr>
            <p:cNvPr id="15" name="Rounded Rectangle 14">
              <a:extLst>
                <a:ext uri="{FF2B5EF4-FFF2-40B4-BE49-F238E27FC236}">
                  <a16:creationId xmlns:a16="http://schemas.microsoft.com/office/drawing/2014/main" id="{559B5CCC-BB32-AEB3-8A85-E90C68150943}"/>
                </a:ext>
              </a:extLst>
            </p:cNvPr>
            <p:cNvSpPr/>
            <p:nvPr/>
          </p:nvSpPr>
          <p:spPr>
            <a:xfrm>
              <a:off x="6163620" y="1585722"/>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16" name="Rounded Rectangle 15">
              <a:extLst>
                <a:ext uri="{FF2B5EF4-FFF2-40B4-BE49-F238E27FC236}">
                  <a16:creationId xmlns:a16="http://schemas.microsoft.com/office/drawing/2014/main" id="{10FDBD1A-C893-3CD3-E78A-AD37CA564CB3}"/>
                </a:ext>
              </a:extLst>
            </p:cNvPr>
            <p:cNvSpPr/>
            <p:nvPr/>
          </p:nvSpPr>
          <p:spPr>
            <a:xfrm>
              <a:off x="6959148"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matmul</a:t>
              </a:r>
            </a:p>
          </p:txBody>
        </p:sp>
        <p:sp>
          <p:nvSpPr>
            <p:cNvPr id="17" name="Rounded Rectangle 16">
              <a:extLst>
                <a:ext uri="{FF2B5EF4-FFF2-40B4-BE49-F238E27FC236}">
                  <a16:creationId xmlns:a16="http://schemas.microsoft.com/office/drawing/2014/main" id="{3053BFF4-6C2B-30C0-A293-59DED947235C}"/>
                </a:ext>
              </a:extLst>
            </p:cNvPr>
            <p:cNvSpPr/>
            <p:nvPr/>
          </p:nvSpPr>
          <p:spPr>
            <a:xfrm>
              <a:off x="7041444"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w2</a:t>
              </a:r>
            </a:p>
          </p:txBody>
        </p:sp>
        <p:sp>
          <p:nvSpPr>
            <p:cNvPr id="18" name="Rounded Rectangle 17">
              <a:extLst>
                <a:ext uri="{FF2B5EF4-FFF2-40B4-BE49-F238E27FC236}">
                  <a16:creationId xmlns:a16="http://schemas.microsoft.com/office/drawing/2014/main" id="{EAE066E5-70DC-AC38-D2B3-C8AF8BD4EB55}"/>
                </a:ext>
              </a:extLst>
            </p:cNvPr>
            <p:cNvSpPr/>
            <p:nvPr/>
          </p:nvSpPr>
          <p:spPr>
            <a:xfrm>
              <a:off x="7754676" y="1584119"/>
              <a:ext cx="795528"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softmax</a:t>
              </a:r>
            </a:p>
          </p:txBody>
        </p:sp>
        <p:cxnSp>
          <p:nvCxnSpPr>
            <p:cNvPr id="21" name="Straight Arrow Connector 20">
              <a:extLst>
                <a:ext uri="{FF2B5EF4-FFF2-40B4-BE49-F238E27FC236}">
                  <a16:creationId xmlns:a16="http://schemas.microsoft.com/office/drawing/2014/main" id="{328C6D7A-065E-F92A-93C5-05105F463E89}"/>
                </a:ext>
              </a:extLst>
            </p:cNvPr>
            <p:cNvCxnSpPr>
              <a:stCxn id="5" idx="3"/>
              <a:endCxn id="6" idx="1"/>
            </p:cNvCxnSpPr>
            <p:nvPr/>
          </p:nvCxnSpPr>
          <p:spPr>
            <a:xfrm>
              <a:off x="1143000"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EE6FB9D-F45B-E3AF-CB85-BD0B0DE566A9}"/>
                </a:ext>
              </a:extLst>
            </p:cNvPr>
            <p:cNvCxnSpPr>
              <a:cxnSpLocks/>
              <a:stCxn id="6" idx="3"/>
              <a:endCxn id="8" idx="1"/>
            </p:cNvCxnSpPr>
            <p:nvPr/>
          </p:nvCxnSpPr>
          <p:spPr>
            <a:xfrm>
              <a:off x="1938528"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813E36F6-9BC7-3C96-C619-FE4887BF915A}"/>
                </a:ext>
              </a:extLst>
            </p:cNvPr>
            <p:cNvCxnSpPr>
              <a:cxnSpLocks/>
              <a:stCxn id="7" idx="2"/>
              <a:endCxn id="6" idx="0"/>
            </p:cNvCxnSpPr>
            <p:nvPr/>
          </p:nvCxnSpPr>
          <p:spPr>
            <a:xfrm>
              <a:off x="1616772"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78DF12A-2491-ED68-EA05-B1D16729E509}"/>
                </a:ext>
              </a:extLst>
            </p:cNvPr>
            <p:cNvCxnSpPr>
              <a:cxnSpLocks/>
              <a:stCxn id="8" idx="3"/>
              <a:endCxn id="9" idx="1"/>
            </p:cNvCxnSpPr>
            <p:nvPr/>
          </p:nvCxnSpPr>
          <p:spPr>
            <a:xfrm flipV="1">
              <a:off x="2734056"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B1C08222-8A3F-31BA-D765-BD7D0BE78766}"/>
                </a:ext>
              </a:extLst>
            </p:cNvPr>
            <p:cNvCxnSpPr>
              <a:cxnSpLocks/>
              <a:stCxn id="10" idx="2"/>
              <a:endCxn id="9" idx="0"/>
            </p:cNvCxnSpPr>
            <p:nvPr/>
          </p:nvCxnSpPr>
          <p:spPr>
            <a:xfrm>
              <a:off x="3207828"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04C6CF66-019C-97AD-9AAB-BF7DD2D2600E}"/>
                </a:ext>
              </a:extLst>
            </p:cNvPr>
            <p:cNvCxnSpPr>
              <a:cxnSpLocks/>
              <a:stCxn id="9" idx="3"/>
              <a:endCxn id="11" idx="1"/>
            </p:cNvCxnSpPr>
            <p:nvPr/>
          </p:nvCxnSpPr>
          <p:spPr>
            <a:xfrm>
              <a:off x="3529584"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Elbow Connector 40">
              <a:extLst>
                <a:ext uri="{FF2B5EF4-FFF2-40B4-BE49-F238E27FC236}">
                  <a16:creationId xmlns:a16="http://schemas.microsoft.com/office/drawing/2014/main" id="{33FFC3B6-0D9D-3965-B817-9DB836AC94B9}"/>
                </a:ext>
              </a:extLst>
            </p:cNvPr>
            <p:cNvCxnSpPr>
              <a:stCxn id="5" idx="2"/>
              <a:endCxn id="11" idx="2"/>
            </p:cNvCxnSpPr>
            <p:nvPr/>
          </p:nvCxnSpPr>
          <p:spPr>
            <a:xfrm rot="16200000" flipH="1">
              <a:off x="2481738" y="400829"/>
              <a:ext cx="12700" cy="3043236"/>
            </a:xfrm>
            <a:prstGeom prst="bentConnector3">
              <a:avLst>
                <a:gd name="adj1" fmla="val 1080000"/>
              </a:avLst>
            </a:prstGeom>
            <a:ln>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D85EC9D6-A391-5444-499C-416CFCF36E0F}"/>
                </a:ext>
              </a:extLst>
            </p:cNvPr>
            <p:cNvCxnSpPr>
              <a:stCxn id="11" idx="3"/>
              <a:endCxn id="12" idx="1"/>
            </p:cNvCxnSpPr>
            <p:nvPr/>
          </p:nvCxnSpPr>
          <p:spPr>
            <a:xfrm>
              <a:off x="4325112"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E8E603B1-173E-EBD7-4820-B3AD97C8D072}"/>
                </a:ext>
              </a:extLst>
            </p:cNvPr>
            <p:cNvCxnSpPr>
              <a:cxnSpLocks/>
              <a:stCxn id="12" idx="3"/>
              <a:endCxn id="13" idx="1"/>
            </p:cNvCxnSpPr>
            <p:nvPr/>
          </p:nvCxnSpPr>
          <p:spPr>
            <a:xfrm>
              <a:off x="5230368" y="1753283"/>
              <a:ext cx="1377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406BBD83-AF42-2502-180D-1484EECA07D1}"/>
                </a:ext>
              </a:extLst>
            </p:cNvPr>
            <p:cNvCxnSpPr>
              <a:cxnSpLocks/>
              <a:stCxn id="14" idx="2"/>
              <a:endCxn id="13" idx="0"/>
            </p:cNvCxnSpPr>
            <p:nvPr/>
          </p:nvCxnSpPr>
          <p:spPr>
            <a:xfrm>
              <a:off x="5689848"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2F5B01D5-9DED-AB8A-3458-DC6DB0BABC54}"/>
                </a:ext>
              </a:extLst>
            </p:cNvPr>
            <p:cNvCxnSpPr>
              <a:cxnSpLocks/>
              <a:stCxn id="13" idx="3"/>
              <a:endCxn id="15" idx="1"/>
            </p:cNvCxnSpPr>
            <p:nvPr/>
          </p:nvCxnSpPr>
          <p:spPr>
            <a:xfrm>
              <a:off x="6011604"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AC91BF2D-EC8E-7A23-D1C1-42BC932FEB8D}"/>
                </a:ext>
              </a:extLst>
            </p:cNvPr>
            <p:cNvCxnSpPr>
              <a:cxnSpLocks/>
              <a:stCxn id="15" idx="3"/>
              <a:endCxn id="16" idx="1"/>
            </p:cNvCxnSpPr>
            <p:nvPr/>
          </p:nvCxnSpPr>
          <p:spPr>
            <a:xfrm flipV="1">
              <a:off x="6807132"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B7D33DCE-6E51-43C0-CEF6-10EF5A25A5C1}"/>
                </a:ext>
              </a:extLst>
            </p:cNvPr>
            <p:cNvCxnSpPr>
              <a:cxnSpLocks/>
              <a:stCxn id="17" idx="2"/>
              <a:endCxn id="16" idx="0"/>
            </p:cNvCxnSpPr>
            <p:nvPr/>
          </p:nvCxnSpPr>
          <p:spPr>
            <a:xfrm>
              <a:off x="7280904"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6B1DCCE1-4FBE-1511-FD73-33254233558F}"/>
                </a:ext>
              </a:extLst>
            </p:cNvPr>
            <p:cNvCxnSpPr>
              <a:cxnSpLocks/>
              <a:stCxn id="16" idx="3"/>
              <a:endCxn id="18" idx="1"/>
            </p:cNvCxnSpPr>
            <p:nvPr/>
          </p:nvCxnSpPr>
          <p:spPr>
            <a:xfrm>
              <a:off x="7602660"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66" name="Rounded Rectangle 65">
            <a:extLst>
              <a:ext uri="{FF2B5EF4-FFF2-40B4-BE49-F238E27FC236}">
                <a16:creationId xmlns:a16="http://schemas.microsoft.com/office/drawing/2014/main" id="{A252D19E-9847-B668-F020-E9D19DC0D0D1}"/>
              </a:ext>
            </a:extLst>
          </p:cNvPr>
          <p:cNvSpPr/>
          <p:nvPr/>
        </p:nvSpPr>
        <p:spPr>
          <a:xfrm>
            <a:off x="1193262" y="3056199"/>
            <a:ext cx="303787"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x</a:t>
            </a:r>
          </a:p>
        </p:txBody>
      </p:sp>
      <p:sp>
        <p:nvSpPr>
          <p:cNvPr id="67" name="Rounded Rectangle 66">
            <a:extLst>
              <a:ext uri="{FF2B5EF4-FFF2-40B4-BE49-F238E27FC236}">
                <a16:creationId xmlns:a16="http://schemas.microsoft.com/office/drawing/2014/main" id="{F182CB26-A7F6-E7DD-C064-3FCCA7F455CB}"/>
              </a:ext>
            </a:extLst>
          </p:cNvPr>
          <p:cNvSpPr/>
          <p:nvPr/>
        </p:nvSpPr>
        <p:spPr>
          <a:xfrm>
            <a:off x="1623308" y="3056199"/>
            <a:ext cx="534478"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68" name="Rounded Rectangle 67">
            <a:extLst>
              <a:ext uri="{FF2B5EF4-FFF2-40B4-BE49-F238E27FC236}">
                <a16:creationId xmlns:a16="http://schemas.microsoft.com/office/drawing/2014/main" id="{3A45E5F8-E344-C092-305D-B5AAAF0DC1FE}"/>
              </a:ext>
            </a:extLst>
          </p:cNvPr>
          <p:cNvSpPr/>
          <p:nvPr/>
        </p:nvSpPr>
        <p:spPr>
          <a:xfrm>
            <a:off x="1691660" y="2740794"/>
            <a:ext cx="397774"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k1</a:t>
            </a:r>
          </a:p>
        </p:txBody>
      </p:sp>
      <p:sp>
        <p:nvSpPr>
          <p:cNvPr id="69" name="Rounded Rectangle 68">
            <a:extLst>
              <a:ext uri="{FF2B5EF4-FFF2-40B4-BE49-F238E27FC236}">
                <a16:creationId xmlns:a16="http://schemas.microsoft.com/office/drawing/2014/main" id="{D8946D38-E60C-3AFE-36E8-AF75141B2972}"/>
              </a:ext>
            </a:extLst>
          </p:cNvPr>
          <p:cNvSpPr/>
          <p:nvPr/>
        </p:nvSpPr>
        <p:spPr>
          <a:xfrm>
            <a:off x="2284045" y="3057307"/>
            <a:ext cx="534478"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70" name="Rounded Rectangle 69">
            <a:extLst>
              <a:ext uri="{FF2B5EF4-FFF2-40B4-BE49-F238E27FC236}">
                <a16:creationId xmlns:a16="http://schemas.microsoft.com/office/drawing/2014/main" id="{4CE721DE-2803-029B-EA45-4A41904CD4E0}"/>
              </a:ext>
            </a:extLst>
          </p:cNvPr>
          <p:cNvSpPr/>
          <p:nvPr/>
        </p:nvSpPr>
        <p:spPr>
          <a:xfrm>
            <a:off x="2944782" y="3056199"/>
            <a:ext cx="534478"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71" name="Rounded Rectangle 70">
            <a:extLst>
              <a:ext uri="{FF2B5EF4-FFF2-40B4-BE49-F238E27FC236}">
                <a16:creationId xmlns:a16="http://schemas.microsoft.com/office/drawing/2014/main" id="{D21EAF2B-A1CC-954A-A67B-E1292BAA7669}"/>
              </a:ext>
            </a:extLst>
          </p:cNvPr>
          <p:cNvSpPr/>
          <p:nvPr/>
        </p:nvSpPr>
        <p:spPr>
          <a:xfrm>
            <a:off x="3013135" y="2740794"/>
            <a:ext cx="397774"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k2</a:t>
            </a:r>
          </a:p>
        </p:txBody>
      </p:sp>
      <p:sp>
        <p:nvSpPr>
          <p:cNvPr id="72" name="Rounded Rectangle 71">
            <a:extLst>
              <a:ext uri="{FF2B5EF4-FFF2-40B4-BE49-F238E27FC236}">
                <a16:creationId xmlns:a16="http://schemas.microsoft.com/office/drawing/2014/main" id="{F4FA8FE9-4A0C-A396-F3CB-13C44C03C29B}"/>
              </a:ext>
            </a:extLst>
          </p:cNvPr>
          <p:cNvSpPr/>
          <p:nvPr/>
        </p:nvSpPr>
        <p:spPr>
          <a:xfrm>
            <a:off x="3605520" y="3056199"/>
            <a:ext cx="534478"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add</a:t>
            </a:r>
          </a:p>
        </p:txBody>
      </p:sp>
      <p:sp>
        <p:nvSpPr>
          <p:cNvPr id="73" name="Rounded Rectangle 72">
            <a:extLst>
              <a:ext uri="{FF2B5EF4-FFF2-40B4-BE49-F238E27FC236}">
                <a16:creationId xmlns:a16="http://schemas.microsoft.com/office/drawing/2014/main" id="{6784CE26-E810-AB58-A27C-D041E5DDD256}"/>
              </a:ext>
            </a:extLst>
          </p:cNvPr>
          <p:cNvSpPr/>
          <p:nvPr/>
        </p:nvSpPr>
        <p:spPr>
          <a:xfrm>
            <a:off x="4266257" y="3056199"/>
            <a:ext cx="625614"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avgpool</a:t>
            </a:r>
          </a:p>
        </p:txBody>
      </p:sp>
      <p:sp>
        <p:nvSpPr>
          <p:cNvPr id="74" name="Rounded Rectangle 73">
            <a:extLst>
              <a:ext uri="{FF2B5EF4-FFF2-40B4-BE49-F238E27FC236}">
                <a16:creationId xmlns:a16="http://schemas.microsoft.com/office/drawing/2014/main" id="{654C2354-A491-2F10-CBAB-607D8BF56F0A}"/>
              </a:ext>
            </a:extLst>
          </p:cNvPr>
          <p:cNvSpPr/>
          <p:nvPr/>
        </p:nvSpPr>
        <p:spPr>
          <a:xfrm>
            <a:off x="5006260" y="3056199"/>
            <a:ext cx="534478"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matmul</a:t>
            </a:r>
          </a:p>
        </p:txBody>
      </p:sp>
      <p:sp>
        <p:nvSpPr>
          <p:cNvPr id="75" name="Rounded Rectangle 74">
            <a:extLst>
              <a:ext uri="{FF2B5EF4-FFF2-40B4-BE49-F238E27FC236}">
                <a16:creationId xmlns:a16="http://schemas.microsoft.com/office/drawing/2014/main" id="{F3E0B71A-0F42-2D05-2A39-10C47B87EB3A}"/>
              </a:ext>
            </a:extLst>
          </p:cNvPr>
          <p:cNvSpPr/>
          <p:nvPr/>
        </p:nvSpPr>
        <p:spPr>
          <a:xfrm>
            <a:off x="5074612" y="2740794"/>
            <a:ext cx="397774"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w1</a:t>
            </a:r>
          </a:p>
        </p:txBody>
      </p:sp>
      <p:sp>
        <p:nvSpPr>
          <p:cNvPr id="76" name="Rounded Rectangle 75">
            <a:extLst>
              <a:ext uri="{FF2B5EF4-FFF2-40B4-BE49-F238E27FC236}">
                <a16:creationId xmlns:a16="http://schemas.microsoft.com/office/drawing/2014/main" id="{F080455B-AD48-9A6E-811E-B88A1C566B86}"/>
              </a:ext>
            </a:extLst>
          </p:cNvPr>
          <p:cNvSpPr/>
          <p:nvPr/>
        </p:nvSpPr>
        <p:spPr>
          <a:xfrm>
            <a:off x="5666997" y="3057307"/>
            <a:ext cx="534478"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77" name="Rounded Rectangle 76">
            <a:extLst>
              <a:ext uri="{FF2B5EF4-FFF2-40B4-BE49-F238E27FC236}">
                <a16:creationId xmlns:a16="http://schemas.microsoft.com/office/drawing/2014/main" id="{E0F9C1BE-2C62-4E05-4543-6FB7AC7FABED}"/>
              </a:ext>
            </a:extLst>
          </p:cNvPr>
          <p:cNvSpPr/>
          <p:nvPr/>
        </p:nvSpPr>
        <p:spPr>
          <a:xfrm>
            <a:off x="6327734" y="3056199"/>
            <a:ext cx="534478"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matmul</a:t>
            </a:r>
          </a:p>
        </p:txBody>
      </p:sp>
      <p:sp>
        <p:nvSpPr>
          <p:cNvPr id="78" name="Rounded Rectangle 77">
            <a:extLst>
              <a:ext uri="{FF2B5EF4-FFF2-40B4-BE49-F238E27FC236}">
                <a16:creationId xmlns:a16="http://schemas.microsoft.com/office/drawing/2014/main" id="{2C90F6CA-7892-FC7F-3E86-EE0B63A14607}"/>
              </a:ext>
            </a:extLst>
          </p:cNvPr>
          <p:cNvSpPr/>
          <p:nvPr/>
        </p:nvSpPr>
        <p:spPr>
          <a:xfrm>
            <a:off x="6396086" y="2740794"/>
            <a:ext cx="397774"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w2</a:t>
            </a:r>
          </a:p>
        </p:txBody>
      </p:sp>
      <p:sp>
        <p:nvSpPr>
          <p:cNvPr id="79" name="Rounded Rectangle 78">
            <a:extLst>
              <a:ext uri="{FF2B5EF4-FFF2-40B4-BE49-F238E27FC236}">
                <a16:creationId xmlns:a16="http://schemas.microsoft.com/office/drawing/2014/main" id="{BCD6EC42-A6AE-6FF5-0DA0-2A5997B709FB}"/>
              </a:ext>
            </a:extLst>
          </p:cNvPr>
          <p:cNvSpPr/>
          <p:nvPr/>
        </p:nvSpPr>
        <p:spPr>
          <a:xfrm>
            <a:off x="6988471" y="3056199"/>
            <a:ext cx="660737" cy="23383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softmax</a:t>
            </a:r>
          </a:p>
        </p:txBody>
      </p:sp>
      <p:cxnSp>
        <p:nvCxnSpPr>
          <p:cNvPr id="80" name="Straight Arrow Connector 79">
            <a:extLst>
              <a:ext uri="{FF2B5EF4-FFF2-40B4-BE49-F238E27FC236}">
                <a16:creationId xmlns:a16="http://schemas.microsoft.com/office/drawing/2014/main" id="{B9E1218D-7B24-91C3-5C29-6A6BCB577388}"/>
              </a:ext>
            </a:extLst>
          </p:cNvPr>
          <p:cNvCxnSpPr>
            <a:stCxn id="66" idx="3"/>
            <a:endCxn id="67" idx="1"/>
          </p:cNvCxnSpPr>
          <p:nvPr/>
        </p:nvCxnSpPr>
        <p:spPr>
          <a:xfrm>
            <a:off x="1497049" y="3173116"/>
            <a:ext cx="126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95AF13B1-CA9F-A71C-C932-CB840FF809F1}"/>
              </a:ext>
            </a:extLst>
          </p:cNvPr>
          <p:cNvCxnSpPr>
            <a:cxnSpLocks/>
            <a:stCxn id="67" idx="3"/>
            <a:endCxn id="69" idx="1"/>
          </p:cNvCxnSpPr>
          <p:nvPr/>
        </p:nvCxnSpPr>
        <p:spPr>
          <a:xfrm>
            <a:off x="2157786" y="3173116"/>
            <a:ext cx="126259" cy="1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645456C7-9B74-F0D6-9DCC-780CA2FEC28D}"/>
              </a:ext>
            </a:extLst>
          </p:cNvPr>
          <p:cNvCxnSpPr>
            <a:cxnSpLocks/>
            <a:stCxn id="68" idx="2"/>
            <a:endCxn id="67" idx="0"/>
          </p:cNvCxnSpPr>
          <p:nvPr/>
        </p:nvCxnSpPr>
        <p:spPr>
          <a:xfrm>
            <a:off x="1890547" y="2974627"/>
            <a:ext cx="0" cy="81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E6B669ED-8CF7-43D8-64F9-D768443F3E8A}"/>
              </a:ext>
            </a:extLst>
          </p:cNvPr>
          <p:cNvCxnSpPr>
            <a:cxnSpLocks/>
            <a:stCxn id="69" idx="3"/>
            <a:endCxn id="70" idx="1"/>
          </p:cNvCxnSpPr>
          <p:nvPr/>
        </p:nvCxnSpPr>
        <p:spPr>
          <a:xfrm flipV="1">
            <a:off x="2818523" y="3173116"/>
            <a:ext cx="126259" cy="1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96A2E526-DDD9-D31F-C991-2DE04533BC02}"/>
              </a:ext>
            </a:extLst>
          </p:cNvPr>
          <p:cNvCxnSpPr>
            <a:cxnSpLocks/>
            <a:stCxn id="71" idx="2"/>
            <a:endCxn id="70" idx="0"/>
          </p:cNvCxnSpPr>
          <p:nvPr/>
        </p:nvCxnSpPr>
        <p:spPr>
          <a:xfrm>
            <a:off x="3212021" y="2974627"/>
            <a:ext cx="0" cy="81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8F830B01-F386-E8BD-53BF-222AF62B96D3}"/>
              </a:ext>
            </a:extLst>
          </p:cNvPr>
          <p:cNvCxnSpPr>
            <a:cxnSpLocks/>
            <a:stCxn id="70" idx="3"/>
            <a:endCxn id="72" idx="1"/>
          </p:cNvCxnSpPr>
          <p:nvPr/>
        </p:nvCxnSpPr>
        <p:spPr>
          <a:xfrm>
            <a:off x="3479261" y="3173116"/>
            <a:ext cx="126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Elbow Connector 85">
            <a:extLst>
              <a:ext uri="{FF2B5EF4-FFF2-40B4-BE49-F238E27FC236}">
                <a16:creationId xmlns:a16="http://schemas.microsoft.com/office/drawing/2014/main" id="{C692B721-FA1C-E29D-79C9-148C7ED70DBC}"/>
              </a:ext>
            </a:extLst>
          </p:cNvPr>
          <p:cNvCxnSpPr>
            <a:stCxn id="66" idx="2"/>
            <a:endCxn id="72" idx="2"/>
          </p:cNvCxnSpPr>
          <p:nvPr/>
        </p:nvCxnSpPr>
        <p:spPr>
          <a:xfrm rot="16200000" flipH="1">
            <a:off x="2609842" y="2026231"/>
            <a:ext cx="8778" cy="2527603"/>
          </a:xfrm>
          <a:prstGeom prst="bentConnector3">
            <a:avLst>
              <a:gd name="adj1" fmla="val 1080000"/>
            </a:avLst>
          </a:prstGeom>
          <a:ln>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B2D3F911-22D0-B331-117B-7D01C8997991}"/>
              </a:ext>
            </a:extLst>
          </p:cNvPr>
          <p:cNvCxnSpPr>
            <a:cxnSpLocks/>
            <a:stCxn id="72" idx="3"/>
            <a:endCxn id="73" idx="1"/>
          </p:cNvCxnSpPr>
          <p:nvPr/>
        </p:nvCxnSpPr>
        <p:spPr>
          <a:xfrm>
            <a:off x="4139998" y="3173116"/>
            <a:ext cx="126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8BFFBE03-EDE6-44AF-2EC5-7E6DE6773CFA}"/>
              </a:ext>
            </a:extLst>
          </p:cNvPr>
          <p:cNvCxnSpPr>
            <a:cxnSpLocks/>
            <a:stCxn id="73" idx="3"/>
            <a:endCxn id="74" idx="1"/>
          </p:cNvCxnSpPr>
          <p:nvPr/>
        </p:nvCxnSpPr>
        <p:spPr>
          <a:xfrm>
            <a:off x="4891871" y="3173116"/>
            <a:ext cx="114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0FFC3864-6377-A401-E4B7-00338D88B62A}"/>
              </a:ext>
            </a:extLst>
          </p:cNvPr>
          <p:cNvCxnSpPr>
            <a:cxnSpLocks/>
            <a:stCxn id="75" idx="2"/>
            <a:endCxn id="74" idx="0"/>
          </p:cNvCxnSpPr>
          <p:nvPr/>
        </p:nvCxnSpPr>
        <p:spPr>
          <a:xfrm>
            <a:off x="5273499" y="2974627"/>
            <a:ext cx="0" cy="81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D8659EB6-97A4-7D5C-C6CA-54C6F708F0F9}"/>
              </a:ext>
            </a:extLst>
          </p:cNvPr>
          <p:cNvCxnSpPr>
            <a:cxnSpLocks/>
            <a:stCxn id="74" idx="3"/>
            <a:endCxn id="76" idx="1"/>
          </p:cNvCxnSpPr>
          <p:nvPr/>
        </p:nvCxnSpPr>
        <p:spPr>
          <a:xfrm>
            <a:off x="5540738" y="3173116"/>
            <a:ext cx="126259" cy="1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9C361AC5-5064-4270-4243-3D1A1B1C8D27}"/>
              </a:ext>
            </a:extLst>
          </p:cNvPr>
          <p:cNvCxnSpPr>
            <a:cxnSpLocks/>
            <a:stCxn id="76" idx="3"/>
            <a:endCxn id="77" idx="1"/>
          </p:cNvCxnSpPr>
          <p:nvPr/>
        </p:nvCxnSpPr>
        <p:spPr>
          <a:xfrm flipV="1">
            <a:off x="6201475" y="3173116"/>
            <a:ext cx="126259" cy="1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3A91B276-A10D-C9C3-6265-33249C82BC4B}"/>
              </a:ext>
            </a:extLst>
          </p:cNvPr>
          <p:cNvCxnSpPr>
            <a:cxnSpLocks/>
            <a:stCxn id="78" idx="2"/>
            <a:endCxn id="77" idx="0"/>
          </p:cNvCxnSpPr>
          <p:nvPr/>
        </p:nvCxnSpPr>
        <p:spPr>
          <a:xfrm>
            <a:off x="6594973" y="2974627"/>
            <a:ext cx="0" cy="81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1EE7FA18-5375-6EFC-4CE0-EFFB9D1E5FEE}"/>
              </a:ext>
            </a:extLst>
          </p:cNvPr>
          <p:cNvCxnSpPr>
            <a:cxnSpLocks/>
            <a:stCxn id="77" idx="3"/>
            <a:endCxn id="79" idx="1"/>
          </p:cNvCxnSpPr>
          <p:nvPr/>
        </p:nvCxnSpPr>
        <p:spPr>
          <a:xfrm>
            <a:off x="6862212" y="3173116"/>
            <a:ext cx="126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2" name="Rounded Rectangle 151">
            <a:extLst>
              <a:ext uri="{FF2B5EF4-FFF2-40B4-BE49-F238E27FC236}">
                <a16:creationId xmlns:a16="http://schemas.microsoft.com/office/drawing/2014/main" id="{E5C669B1-4B12-A35D-BA90-F00D9CE19CC9}"/>
              </a:ext>
            </a:extLst>
          </p:cNvPr>
          <p:cNvSpPr/>
          <p:nvPr/>
        </p:nvSpPr>
        <p:spPr>
          <a:xfrm>
            <a:off x="1076247" y="2430509"/>
            <a:ext cx="3108959" cy="1018125"/>
          </a:xfrm>
          <a:prstGeom prst="roundRect">
            <a:avLst/>
          </a:prstGeom>
          <a:noFill/>
          <a:ln>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000">
                <a:solidFill>
                  <a:srgbClr val="0070C0"/>
                </a:solidFill>
                <a:latin typeface="Gill Sans Light" panose="020B0302020104020203" pitchFamily="34" charset="-79"/>
                <a:cs typeface="Gill Sans Light" panose="020B0302020104020203" pitchFamily="34" charset="-79"/>
              </a:rPr>
              <a:t>Stage 1</a:t>
            </a:r>
          </a:p>
        </p:txBody>
      </p:sp>
      <p:sp>
        <p:nvSpPr>
          <p:cNvPr id="157" name="Rectangle 156">
            <a:extLst>
              <a:ext uri="{FF2B5EF4-FFF2-40B4-BE49-F238E27FC236}">
                <a16:creationId xmlns:a16="http://schemas.microsoft.com/office/drawing/2014/main" id="{31179EC2-8819-F841-9D48-DB4FB383C569}"/>
              </a:ext>
            </a:extLst>
          </p:cNvPr>
          <p:cNvSpPr/>
          <p:nvPr/>
        </p:nvSpPr>
        <p:spPr>
          <a:xfrm>
            <a:off x="7027956" y="1135786"/>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58" name="Rectangle 157">
            <a:extLst>
              <a:ext uri="{FF2B5EF4-FFF2-40B4-BE49-F238E27FC236}">
                <a16:creationId xmlns:a16="http://schemas.microsoft.com/office/drawing/2014/main" id="{E4372AE3-FD29-4BF9-3733-40849D150892}"/>
              </a:ext>
            </a:extLst>
          </p:cNvPr>
          <p:cNvSpPr/>
          <p:nvPr/>
        </p:nvSpPr>
        <p:spPr>
          <a:xfrm>
            <a:off x="7027956" y="1353529"/>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59" name="Rectangle 158">
            <a:extLst>
              <a:ext uri="{FF2B5EF4-FFF2-40B4-BE49-F238E27FC236}">
                <a16:creationId xmlns:a16="http://schemas.microsoft.com/office/drawing/2014/main" id="{41A0A3C3-D9B1-539E-C988-941B445AD405}"/>
              </a:ext>
            </a:extLst>
          </p:cNvPr>
          <p:cNvSpPr/>
          <p:nvPr/>
        </p:nvSpPr>
        <p:spPr>
          <a:xfrm>
            <a:off x="7027956" y="1560981"/>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0" name="Rectangle 159">
            <a:extLst>
              <a:ext uri="{FF2B5EF4-FFF2-40B4-BE49-F238E27FC236}">
                <a16:creationId xmlns:a16="http://schemas.microsoft.com/office/drawing/2014/main" id="{8D5B07C7-C86E-01A1-469A-3CB10DEF65C6}"/>
              </a:ext>
            </a:extLst>
          </p:cNvPr>
          <p:cNvSpPr/>
          <p:nvPr/>
        </p:nvSpPr>
        <p:spPr>
          <a:xfrm>
            <a:off x="7027956" y="1778724"/>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1" name="Rectangle 160">
            <a:extLst>
              <a:ext uri="{FF2B5EF4-FFF2-40B4-BE49-F238E27FC236}">
                <a16:creationId xmlns:a16="http://schemas.microsoft.com/office/drawing/2014/main" id="{74BAFF02-4888-A3B9-C720-FED41CDC4BBD}"/>
              </a:ext>
            </a:extLst>
          </p:cNvPr>
          <p:cNvSpPr/>
          <p:nvPr/>
        </p:nvSpPr>
        <p:spPr>
          <a:xfrm>
            <a:off x="7487442" y="1135786"/>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2" name="Rectangle 161">
            <a:extLst>
              <a:ext uri="{FF2B5EF4-FFF2-40B4-BE49-F238E27FC236}">
                <a16:creationId xmlns:a16="http://schemas.microsoft.com/office/drawing/2014/main" id="{AB0D27AB-029D-1DC2-6DE2-09F74284BFA3}"/>
              </a:ext>
            </a:extLst>
          </p:cNvPr>
          <p:cNvSpPr/>
          <p:nvPr/>
        </p:nvSpPr>
        <p:spPr>
          <a:xfrm>
            <a:off x="7487442" y="1353529"/>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3" name="Rectangle 162">
            <a:extLst>
              <a:ext uri="{FF2B5EF4-FFF2-40B4-BE49-F238E27FC236}">
                <a16:creationId xmlns:a16="http://schemas.microsoft.com/office/drawing/2014/main" id="{8615680A-3B10-8746-9608-C15878F577F3}"/>
              </a:ext>
            </a:extLst>
          </p:cNvPr>
          <p:cNvSpPr/>
          <p:nvPr/>
        </p:nvSpPr>
        <p:spPr>
          <a:xfrm>
            <a:off x="7487442" y="1560981"/>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4" name="Rectangle 163">
            <a:extLst>
              <a:ext uri="{FF2B5EF4-FFF2-40B4-BE49-F238E27FC236}">
                <a16:creationId xmlns:a16="http://schemas.microsoft.com/office/drawing/2014/main" id="{F0CACC2C-8404-8091-6E82-2714165A6DB2}"/>
              </a:ext>
            </a:extLst>
          </p:cNvPr>
          <p:cNvSpPr/>
          <p:nvPr/>
        </p:nvSpPr>
        <p:spPr>
          <a:xfrm>
            <a:off x="7487442" y="1778724"/>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5" name="Rectangle 164">
            <a:extLst>
              <a:ext uri="{FF2B5EF4-FFF2-40B4-BE49-F238E27FC236}">
                <a16:creationId xmlns:a16="http://schemas.microsoft.com/office/drawing/2014/main" id="{2925AC59-6D3A-638F-5ABE-A6015E816F72}"/>
              </a:ext>
            </a:extLst>
          </p:cNvPr>
          <p:cNvSpPr/>
          <p:nvPr/>
        </p:nvSpPr>
        <p:spPr>
          <a:xfrm>
            <a:off x="7946928" y="1135785"/>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6" name="Rectangle 165">
            <a:extLst>
              <a:ext uri="{FF2B5EF4-FFF2-40B4-BE49-F238E27FC236}">
                <a16:creationId xmlns:a16="http://schemas.microsoft.com/office/drawing/2014/main" id="{3663A785-E18D-1D8A-1F4B-2631FF18EDCB}"/>
              </a:ext>
            </a:extLst>
          </p:cNvPr>
          <p:cNvSpPr/>
          <p:nvPr/>
        </p:nvSpPr>
        <p:spPr>
          <a:xfrm>
            <a:off x="7946928" y="1353528"/>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7" name="Rectangle 166">
            <a:extLst>
              <a:ext uri="{FF2B5EF4-FFF2-40B4-BE49-F238E27FC236}">
                <a16:creationId xmlns:a16="http://schemas.microsoft.com/office/drawing/2014/main" id="{A4275756-243E-D0E6-13F9-A07B43D5CC9C}"/>
              </a:ext>
            </a:extLst>
          </p:cNvPr>
          <p:cNvSpPr/>
          <p:nvPr/>
        </p:nvSpPr>
        <p:spPr>
          <a:xfrm>
            <a:off x="7946928" y="1560980"/>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68" name="Rectangle 167">
            <a:extLst>
              <a:ext uri="{FF2B5EF4-FFF2-40B4-BE49-F238E27FC236}">
                <a16:creationId xmlns:a16="http://schemas.microsoft.com/office/drawing/2014/main" id="{DD13DB95-4C60-B222-BF4C-5FF1474B81A0}"/>
              </a:ext>
            </a:extLst>
          </p:cNvPr>
          <p:cNvSpPr/>
          <p:nvPr/>
        </p:nvSpPr>
        <p:spPr>
          <a:xfrm>
            <a:off x="7946928" y="1778723"/>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89" name="TextBox 188">
            <a:extLst>
              <a:ext uri="{FF2B5EF4-FFF2-40B4-BE49-F238E27FC236}">
                <a16:creationId xmlns:a16="http://schemas.microsoft.com/office/drawing/2014/main" id="{877F7DFD-E790-BBF1-0DA1-4E41BE4D0028}"/>
              </a:ext>
            </a:extLst>
          </p:cNvPr>
          <p:cNvSpPr txBox="1"/>
          <p:nvPr/>
        </p:nvSpPr>
        <p:spPr>
          <a:xfrm>
            <a:off x="6872342" y="2075420"/>
            <a:ext cx="2319866" cy="307777"/>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 One example of partitioning</a:t>
            </a:r>
          </a:p>
        </p:txBody>
      </p:sp>
      <p:sp>
        <p:nvSpPr>
          <p:cNvPr id="190" name="TextBox 189">
            <a:extLst>
              <a:ext uri="{FF2B5EF4-FFF2-40B4-BE49-F238E27FC236}">
                <a16:creationId xmlns:a16="http://schemas.microsoft.com/office/drawing/2014/main" id="{74A7DA4B-5355-BF84-8975-105879AC93C1}"/>
              </a:ext>
            </a:extLst>
          </p:cNvPr>
          <p:cNvSpPr txBox="1"/>
          <p:nvPr/>
        </p:nvSpPr>
        <p:spPr>
          <a:xfrm>
            <a:off x="1693655" y="4682957"/>
            <a:ext cx="5375190"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1. Partition model computation graph and device cluster to create a stage</a:t>
            </a:r>
          </a:p>
        </p:txBody>
      </p:sp>
      <p:sp>
        <p:nvSpPr>
          <p:cNvPr id="191" name="Rectangle 190">
            <a:extLst>
              <a:ext uri="{FF2B5EF4-FFF2-40B4-BE49-F238E27FC236}">
                <a16:creationId xmlns:a16="http://schemas.microsoft.com/office/drawing/2014/main" id="{632D6E16-93AE-1E3B-6F7B-FE5358665C7F}"/>
              </a:ext>
            </a:extLst>
          </p:cNvPr>
          <p:cNvSpPr/>
          <p:nvPr/>
        </p:nvSpPr>
        <p:spPr>
          <a:xfrm>
            <a:off x="3653028" y="3717462"/>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92" name="Rectangle 191">
            <a:extLst>
              <a:ext uri="{FF2B5EF4-FFF2-40B4-BE49-F238E27FC236}">
                <a16:creationId xmlns:a16="http://schemas.microsoft.com/office/drawing/2014/main" id="{07E47F43-78C2-CA90-3BD4-ECD3197D6246}"/>
              </a:ext>
            </a:extLst>
          </p:cNvPr>
          <p:cNvSpPr/>
          <p:nvPr/>
        </p:nvSpPr>
        <p:spPr>
          <a:xfrm>
            <a:off x="3653028" y="3935205"/>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93" name="Rectangle 192">
            <a:extLst>
              <a:ext uri="{FF2B5EF4-FFF2-40B4-BE49-F238E27FC236}">
                <a16:creationId xmlns:a16="http://schemas.microsoft.com/office/drawing/2014/main" id="{A2929E28-D94C-1B03-90FA-A88ABB567884}"/>
              </a:ext>
            </a:extLst>
          </p:cNvPr>
          <p:cNvSpPr/>
          <p:nvPr/>
        </p:nvSpPr>
        <p:spPr>
          <a:xfrm>
            <a:off x="3653028" y="4142657"/>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94" name="Rectangle 193">
            <a:extLst>
              <a:ext uri="{FF2B5EF4-FFF2-40B4-BE49-F238E27FC236}">
                <a16:creationId xmlns:a16="http://schemas.microsoft.com/office/drawing/2014/main" id="{9C6039AD-394A-A8CA-1AB8-7E1F57F422DA}"/>
              </a:ext>
            </a:extLst>
          </p:cNvPr>
          <p:cNvSpPr/>
          <p:nvPr/>
        </p:nvSpPr>
        <p:spPr>
          <a:xfrm>
            <a:off x="3653028" y="4360400"/>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95" name="Rectangle 194">
            <a:extLst>
              <a:ext uri="{FF2B5EF4-FFF2-40B4-BE49-F238E27FC236}">
                <a16:creationId xmlns:a16="http://schemas.microsoft.com/office/drawing/2014/main" id="{0C96536E-B991-F5D1-520A-B341B5BB096E}"/>
              </a:ext>
            </a:extLst>
          </p:cNvPr>
          <p:cNvSpPr/>
          <p:nvPr/>
        </p:nvSpPr>
        <p:spPr>
          <a:xfrm>
            <a:off x="4112514" y="3717462"/>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96" name="Rectangle 195">
            <a:extLst>
              <a:ext uri="{FF2B5EF4-FFF2-40B4-BE49-F238E27FC236}">
                <a16:creationId xmlns:a16="http://schemas.microsoft.com/office/drawing/2014/main" id="{B222DDF3-E019-371C-A941-63074759271E}"/>
              </a:ext>
            </a:extLst>
          </p:cNvPr>
          <p:cNvSpPr/>
          <p:nvPr/>
        </p:nvSpPr>
        <p:spPr>
          <a:xfrm>
            <a:off x="4112514" y="3935205"/>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97" name="Rectangle 196">
            <a:extLst>
              <a:ext uri="{FF2B5EF4-FFF2-40B4-BE49-F238E27FC236}">
                <a16:creationId xmlns:a16="http://schemas.microsoft.com/office/drawing/2014/main" id="{801F0235-FAEB-3B08-114B-0FA14DCCE014}"/>
              </a:ext>
            </a:extLst>
          </p:cNvPr>
          <p:cNvSpPr/>
          <p:nvPr/>
        </p:nvSpPr>
        <p:spPr>
          <a:xfrm>
            <a:off x="4112514" y="4142657"/>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98" name="Rectangle 197">
            <a:extLst>
              <a:ext uri="{FF2B5EF4-FFF2-40B4-BE49-F238E27FC236}">
                <a16:creationId xmlns:a16="http://schemas.microsoft.com/office/drawing/2014/main" id="{8D7E43B8-32CD-8219-9D46-663A44C08C92}"/>
              </a:ext>
            </a:extLst>
          </p:cNvPr>
          <p:cNvSpPr/>
          <p:nvPr/>
        </p:nvSpPr>
        <p:spPr>
          <a:xfrm>
            <a:off x="4112514" y="4360400"/>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199" name="Rectangle 198">
            <a:extLst>
              <a:ext uri="{FF2B5EF4-FFF2-40B4-BE49-F238E27FC236}">
                <a16:creationId xmlns:a16="http://schemas.microsoft.com/office/drawing/2014/main" id="{60C65D8E-5899-312A-4278-B5807BA5119C}"/>
              </a:ext>
            </a:extLst>
          </p:cNvPr>
          <p:cNvSpPr/>
          <p:nvPr/>
        </p:nvSpPr>
        <p:spPr>
          <a:xfrm>
            <a:off x="4572000" y="3717461"/>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200" name="Rectangle 199">
            <a:extLst>
              <a:ext uri="{FF2B5EF4-FFF2-40B4-BE49-F238E27FC236}">
                <a16:creationId xmlns:a16="http://schemas.microsoft.com/office/drawing/2014/main" id="{43A3E903-162D-9670-3F6B-E42E01C250E3}"/>
              </a:ext>
            </a:extLst>
          </p:cNvPr>
          <p:cNvSpPr/>
          <p:nvPr/>
        </p:nvSpPr>
        <p:spPr>
          <a:xfrm>
            <a:off x="4572000" y="3935204"/>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201" name="Rectangle 200">
            <a:extLst>
              <a:ext uri="{FF2B5EF4-FFF2-40B4-BE49-F238E27FC236}">
                <a16:creationId xmlns:a16="http://schemas.microsoft.com/office/drawing/2014/main" id="{CB29C5F8-AE71-F5F2-BFCA-4E4D61AF4CF5}"/>
              </a:ext>
            </a:extLst>
          </p:cNvPr>
          <p:cNvSpPr/>
          <p:nvPr/>
        </p:nvSpPr>
        <p:spPr>
          <a:xfrm>
            <a:off x="4572000" y="4142656"/>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202" name="Rectangle 201">
            <a:extLst>
              <a:ext uri="{FF2B5EF4-FFF2-40B4-BE49-F238E27FC236}">
                <a16:creationId xmlns:a16="http://schemas.microsoft.com/office/drawing/2014/main" id="{024B71E8-D475-A92D-D9F1-FCC7601214E5}"/>
              </a:ext>
            </a:extLst>
          </p:cNvPr>
          <p:cNvSpPr/>
          <p:nvPr/>
        </p:nvSpPr>
        <p:spPr>
          <a:xfrm>
            <a:off x="4572000" y="4360399"/>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203" name="Rounded Rectangle 202">
            <a:extLst>
              <a:ext uri="{FF2B5EF4-FFF2-40B4-BE49-F238E27FC236}">
                <a16:creationId xmlns:a16="http://schemas.microsoft.com/office/drawing/2014/main" id="{15A5CCA8-0764-7D68-1401-E1DFE335C745}"/>
              </a:ext>
            </a:extLst>
          </p:cNvPr>
          <p:cNvSpPr/>
          <p:nvPr/>
        </p:nvSpPr>
        <p:spPr>
          <a:xfrm>
            <a:off x="3551055" y="3640493"/>
            <a:ext cx="561460" cy="1018125"/>
          </a:xfrm>
          <a:prstGeom prst="roundRect">
            <a:avLst>
              <a:gd name="adj" fmla="val 11250"/>
            </a:avLst>
          </a:prstGeom>
          <a:noFill/>
          <a:ln>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000">
              <a:solidFill>
                <a:srgbClr val="0070C0"/>
              </a:solidFill>
              <a:latin typeface="Gill Sans Light" panose="020B0302020104020203" pitchFamily="34" charset="-79"/>
              <a:cs typeface="Gill Sans Light" panose="020B0302020104020203" pitchFamily="34" charset="-79"/>
            </a:endParaRPr>
          </a:p>
        </p:txBody>
      </p:sp>
      <p:cxnSp>
        <p:nvCxnSpPr>
          <p:cNvPr id="207" name="Straight Connector 206">
            <a:extLst>
              <a:ext uri="{FF2B5EF4-FFF2-40B4-BE49-F238E27FC236}">
                <a16:creationId xmlns:a16="http://schemas.microsoft.com/office/drawing/2014/main" id="{0A5901C5-28F2-99DD-0098-EFCF9E5BA13C}"/>
              </a:ext>
            </a:extLst>
          </p:cNvPr>
          <p:cNvCxnSpPr>
            <a:cxnSpLocks/>
            <a:stCxn id="152" idx="2"/>
            <a:endCxn id="203" idx="1"/>
          </p:cNvCxnSpPr>
          <p:nvPr/>
        </p:nvCxnSpPr>
        <p:spPr>
          <a:xfrm>
            <a:off x="2630727" y="3448634"/>
            <a:ext cx="920328" cy="70092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3619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57ADD-B2AD-E8DA-6832-144BFA49372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DD384D-539D-66D0-BF89-2D30921F58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14</a:t>
            </a:fld>
            <a:r>
              <a:rPr lang="en-US"/>
              <a:t> / 33</a:t>
            </a:r>
          </a:p>
        </p:txBody>
      </p:sp>
      <p:sp>
        <p:nvSpPr>
          <p:cNvPr id="4" name="Title 3">
            <a:extLst>
              <a:ext uri="{FF2B5EF4-FFF2-40B4-BE49-F238E27FC236}">
                <a16:creationId xmlns:a16="http://schemas.microsoft.com/office/drawing/2014/main" id="{D517DBE8-92BF-1847-6EBC-F9DBAE0376D0}"/>
              </a:ext>
            </a:extLst>
          </p:cNvPr>
          <p:cNvSpPr>
            <a:spLocks noGrp="1"/>
          </p:cNvSpPr>
          <p:nvPr>
            <p:ph type="title"/>
          </p:nvPr>
        </p:nvSpPr>
        <p:spPr/>
        <p:txBody>
          <a:bodyPr/>
          <a:lstStyle/>
          <a:p>
            <a:r>
              <a:rPr lang="en-US" sz="4400"/>
              <a:t>Hierarchical Plan Generation</a:t>
            </a:r>
            <a:endParaRPr lang="en-US"/>
          </a:p>
        </p:txBody>
      </p:sp>
      <p:grpSp>
        <p:nvGrpSpPr>
          <p:cNvPr id="5" name="Group 4">
            <a:extLst>
              <a:ext uri="{FF2B5EF4-FFF2-40B4-BE49-F238E27FC236}">
                <a16:creationId xmlns:a16="http://schemas.microsoft.com/office/drawing/2014/main" id="{78BF4627-7E35-DBB9-432D-83CF3F94B0DE}"/>
              </a:ext>
            </a:extLst>
          </p:cNvPr>
          <p:cNvGrpSpPr/>
          <p:nvPr/>
        </p:nvGrpSpPr>
        <p:grpSpPr>
          <a:xfrm>
            <a:off x="288516" y="1319167"/>
            <a:ext cx="5906124" cy="608646"/>
            <a:chOff x="777240" y="1127766"/>
            <a:chExt cx="7772964" cy="801031"/>
          </a:xfrm>
        </p:grpSpPr>
        <p:sp>
          <p:nvSpPr>
            <p:cNvPr id="6" name="Rounded Rectangle 5">
              <a:extLst>
                <a:ext uri="{FF2B5EF4-FFF2-40B4-BE49-F238E27FC236}">
                  <a16:creationId xmlns:a16="http://schemas.microsoft.com/office/drawing/2014/main" id="{B1DB8989-8437-FFF9-44A1-01837BF32C04}"/>
                </a:ext>
              </a:extLst>
            </p:cNvPr>
            <p:cNvSpPr/>
            <p:nvPr/>
          </p:nvSpPr>
          <p:spPr>
            <a:xfrm>
              <a:off x="777240" y="1584119"/>
              <a:ext cx="36576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x</a:t>
              </a:r>
            </a:p>
          </p:txBody>
        </p:sp>
        <p:sp>
          <p:nvSpPr>
            <p:cNvPr id="7" name="Rounded Rectangle 6">
              <a:extLst>
                <a:ext uri="{FF2B5EF4-FFF2-40B4-BE49-F238E27FC236}">
                  <a16:creationId xmlns:a16="http://schemas.microsoft.com/office/drawing/2014/main" id="{8093ACE5-E727-2D9C-F52F-C9D7BD89CB52}"/>
                </a:ext>
              </a:extLst>
            </p:cNvPr>
            <p:cNvSpPr/>
            <p:nvPr/>
          </p:nvSpPr>
          <p:spPr>
            <a:xfrm>
              <a:off x="1295016"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8" name="Rounded Rectangle 7">
              <a:extLst>
                <a:ext uri="{FF2B5EF4-FFF2-40B4-BE49-F238E27FC236}">
                  <a16:creationId xmlns:a16="http://schemas.microsoft.com/office/drawing/2014/main" id="{2CA0246B-1B1A-12DF-6CC5-93E817638B69}"/>
                </a:ext>
              </a:extLst>
            </p:cNvPr>
            <p:cNvSpPr/>
            <p:nvPr/>
          </p:nvSpPr>
          <p:spPr>
            <a:xfrm>
              <a:off x="1377312"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k1</a:t>
              </a:r>
            </a:p>
          </p:txBody>
        </p:sp>
        <p:sp>
          <p:nvSpPr>
            <p:cNvPr id="9" name="Rounded Rectangle 8">
              <a:extLst>
                <a:ext uri="{FF2B5EF4-FFF2-40B4-BE49-F238E27FC236}">
                  <a16:creationId xmlns:a16="http://schemas.microsoft.com/office/drawing/2014/main" id="{C76235D0-B52A-BCF8-D669-7781C420F100}"/>
                </a:ext>
              </a:extLst>
            </p:cNvPr>
            <p:cNvSpPr/>
            <p:nvPr/>
          </p:nvSpPr>
          <p:spPr>
            <a:xfrm>
              <a:off x="2090544" y="1585722"/>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10" name="Rounded Rectangle 9">
              <a:extLst>
                <a:ext uri="{FF2B5EF4-FFF2-40B4-BE49-F238E27FC236}">
                  <a16:creationId xmlns:a16="http://schemas.microsoft.com/office/drawing/2014/main" id="{ADDC9241-EB33-2426-E3F8-DADA197CB1E4}"/>
                </a:ext>
              </a:extLst>
            </p:cNvPr>
            <p:cNvSpPr/>
            <p:nvPr/>
          </p:nvSpPr>
          <p:spPr>
            <a:xfrm>
              <a:off x="2886072"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11" name="Rounded Rectangle 10">
              <a:extLst>
                <a:ext uri="{FF2B5EF4-FFF2-40B4-BE49-F238E27FC236}">
                  <a16:creationId xmlns:a16="http://schemas.microsoft.com/office/drawing/2014/main" id="{8EF36C69-8CDB-3D60-1B27-C62A1A742008}"/>
                </a:ext>
              </a:extLst>
            </p:cNvPr>
            <p:cNvSpPr/>
            <p:nvPr/>
          </p:nvSpPr>
          <p:spPr>
            <a:xfrm>
              <a:off x="2968368"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k2</a:t>
              </a:r>
            </a:p>
          </p:txBody>
        </p:sp>
        <p:sp>
          <p:nvSpPr>
            <p:cNvPr id="12" name="Rounded Rectangle 11">
              <a:extLst>
                <a:ext uri="{FF2B5EF4-FFF2-40B4-BE49-F238E27FC236}">
                  <a16:creationId xmlns:a16="http://schemas.microsoft.com/office/drawing/2014/main" id="{532078DE-A9CB-90D0-CFA7-BE6013A646C7}"/>
                </a:ext>
              </a:extLst>
            </p:cNvPr>
            <p:cNvSpPr/>
            <p:nvPr/>
          </p:nvSpPr>
          <p:spPr>
            <a:xfrm>
              <a:off x="3681600"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add</a:t>
              </a:r>
            </a:p>
          </p:txBody>
        </p:sp>
        <p:sp>
          <p:nvSpPr>
            <p:cNvPr id="13" name="Rounded Rectangle 12">
              <a:extLst>
                <a:ext uri="{FF2B5EF4-FFF2-40B4-BE49-F238E27FC236}">
                  <a16:creationId xmlns:a16="http://schemas.microsoft.com/office/drawing/2014/main" id="{B1739E57-6418-DDB4-317C-7D576B039498}"/>
                </a:ext>
              </a:extLst>
            </p:cNvPr>
            <p:cNvSpPr/>
            <p:nvPr/>
          </p:nvSpPr>
          <p:spPr>
            <a:xfrm>
              <a:off x="4477128" y="1584119"/>
              <a:ext cx="75324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avgpool</a:t>
              </a:r>
            </a:p>
          </p:txBody>
        </p:sp>
        <p:sp>
          <p:nvSpPr>
            <p:cNvPr id="14" name="Rounded Rectangle 13">
              <a:extLst>
                <a:ext uri="{FF2B5EF4-FFF2-40B4-BE49-F238E27FC236}">
                  <a16:creationId xmlns:a16="http://schemas.microsoft.com/office/drawing/2014/main" id="{C194F1A3-457D-9C39-5A55-40EEBC65B334}"/>
                </a:ext>
              </a:extLst>
            </p:cNvPr>
            <p:cNvSpPr/>
            <p:nvPr/>
          </p:nvSpPr>
          <p:spPr>
            <a:xfrm>
              <a:off x="5368092"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matmul</a:t>
              </a:r>
            </a:p>
          </p:txBody>
        </p:sp>
        <p:sp>
          <p:nvSpPr>
            <p:cNvPr id="15" name="Rounded Rectangle 14">
              <a:extLst>
                <a:ext uri="{FF2B5EF4-FFF2-40B4-BE49-F238E27FC236}">
                  <a16:creationId xmlns:a16="http://schemas.microsoft.com/office/drawing/2014/main" id="{91993071-F174-32D6-3B6B-A41C82EF60BF}"/>
                </a:ext>
              </a:extLst>
            </p:cNvPr>
            <p:cNvSpPr/>
            <p:nvPr/>
          </p:nvSpPr>
          <p:spPr>
            <a:xfrm>
              <a:off x="5450388"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w1</a:t>
              </a:r>
            </a:p>
          </p:txBody>
        </p:sp>
        <p:sp>
          <p:nvSpPr>
            <p:cNvPr id="16" name="Rounded Rectangle 15">
              <a:extLst>
                <a:ext uri="{FF2B5EF4-FFF2-40B4-BE49-F238E27FC236}">
                  <a16:creationId xmlns:a16="http://schemas.microsoft.com/office/drawing/2014/main" id="{79C0F909-8697-D9C3-3E60-36AA2FA29507}"/>
                </a:ext>
              </a:extLst>
            </p:cNvPr>
            <p:cNvSpPr/>
            <p:nvPr/>
          </p:nvSpPr>
          <p:spPr>
            <a:xfrm>
              <a:off x="6163620" y="1585722"/>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17" name="Rounded Rectangle 16">
              <a:extLst>
                <a:ext uri="{FF2B5EF4-FFF2-40B4-BE49-F238E27FC236}">
                  <a16:creationId xmlns:a16="http://schemas.microsoft.com/office/drawing/2014/main" id="{E7ACA37C-B059-D845-F199-8628820E588C}"/>
                </a:ext>
              </a:extLst>
            </p:cNvPr>
            <p:cNvSpPr/>
            <p:nvPr/>
          </p:nvSpPr>
          <p:spPr>
            <a:xfrm>
              <a:off x="6959148"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matmul</a:t>
              </a:r>
            </a:p>
          </p:txBody>
        </p:sp>
        <p:sp>
          <p:nvSpPr>
            <p:cNvPr id="18" name="Rounded Rectangle 17">
              <a:extLst>
                <a:ext uri="{FF2B5EF4-FFF2-40B4-BE49-F238E27FC236}">
                  <a16:creationId xmlns:a16="http://schemas.microsoft.com/office/drawing/2014/main" id="{3EE0F4BF-8A50-EEFF-872D-C6B5636B535B}"/>
                </a:ext>
              </a:extLst>
            </p:cNvPr>
            <p:cNvSpPr/>
            <p:nvPr/>
          </p:nvSpPr>
          <p:spPr>
            <a:xfrm>
              <a:off x="7041444"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w2</a:t>
              </a:r>
            </a:p>
          </p:txBody>
        </p:sp>
        <p:sp>
          <p:nvSpPr>
            <p:cNvPr id="19" name="Rounded Rectangle 18">
              <a:extLst>
                <a:ext uri="{FF2B5EF4-FFF2-40B4-BE49-F238E27FC236}">
                  <a16:creationId xmlns:a16="http://schemas.microsoft.com/office/drawing/2014/main" id="{D6AA317C-7D31-EEF7-7648-BB0A1B0CDBE8}"/>
                </a:ext>
              </a:extLst>
            </p:cNvPr>
            <p:cNvSpPr/>
            <p:nvPr/>
          </p:nvSpPr>
          <p:spPr>
            <a:xfrm>
              <a:off x="7754676" y="1584119"/>
              <a:ext cx="795528"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softmax</a:t>
              </a:r>
            </a:p>
          </p:txBody>
        </p:sp>
        <p:cxnSp>
          <p:nvCxnSpPr>
            <p:cNvPr id="20" name="Straight Arrow Connector 19">
              <a:extLst>
                <a:ext uri="{FF2B5EF4-FFF2-40B4-BE49-F238E27FC236}">
                  <a16:creationId xmlns:a16="http://schemas.microsoft.com/office/drawing/2014/main" id="{95D308D6-1A72-C15D-5ECF-7E6CA30179A0}"/>
                </a:ext>
              </a:extLst>
            </p:cNvPr>
            <p:cNvCxnSpPr>
              <a:stCxn id="6" idx="3"/>
              <a:endCxn id="7" idx="1"/>
            </p:cNvCxnSpPr>
            <p:nvPr/>
          </p:nvCxnSpPr>
          <p:spPr>
            <a:xfrm>
              <a:off x="1143000"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9B682A08-8415-6669-7103-36EF7D95E87D}"/>
                </a:ext>
              </a:extLst>
            </p:cNvPr>
            <p:cNvCxnSpPr>
              <a:cxnSpLocks/>
              <a:stCxn id="7" idx="3"/>
              <a:endCxn id="9" idx="1"/>
            </p:cNvCxnSpPr>
            <p:nvPr/>
          </p:nvCxnSpPr>
          <p:spPr>
            <a:xfrm>
              <a:off x="1938528"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55FDC9F1-0FBC-0775-DA70-172FA66977D8}"/>
                </a:ext>
              </a:extLst>
            </p:cNvPr>
            <p:cNvCxnSpPr>
              <a:cxnSpLocks/>
              <a:stCxn id="8" idx="2"/>
              <a:endCxn id="7" idx="0"/>
            </p:cNvCxnSpPr>
            <p:nvPr/>
          </p:nvCxnSpPr>
          <p:spPr>
            <a:xfrm>
              <a:off x="1616772"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20C216E-DD1F-611C-9F7D-33AB8E2B1739}"/>
                </a:ext>
              </a:extLst>
            </p:cNvPr>
            <p:cNvCxnSpPr>
              <a:cxnSpLocks/>
              <a:stCxn id="9" idx="3"/>
              <a:endCxn id="10" idx="1"/>
            </p:cNvCxnSpPr>
            <p:nvPr/>
          </p:nvCxnSpPr>
          <p:spPr>
            <a:xfrm flipV="1">
              <a:off x="2734056"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A3738B0-C09C-2257-705C-D25477B4EBCC}"/>
                </a:ext>
              </a:extLst>
            </p:cNvPr>
            <p:cNvCxnSpPr>
              <a:cxnSpLocks/>
              <a:stCxn id="11" idx="2"/>
              <a:endCxn id="10" idx="0"/>
            </p:cNvCxnSpPr>
            <p:nvPr/>
          </p:nvCxnSpPr>
          <p:spPr>
            <a:xfrm>
              <a:off x="3207828"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AEAB722-9896-BF13-A7D8-3525035E5943}"/>
                </a:ext>
              </a:extLst>
            </p:cNvPr>
            <p:cNvCxnSpPr>
              <a:cxnSpLocks/>
              <a:stCxn id="10" idx="3"/>
              <a:endCxn id="12" idx="1"/>
            </p:cNvCxnSpPr>
            <p:nvPr/>
          </p:nvCxnSpPr>
          <p:spPr>
            <a:xfrm>
              <a:off x="3529584"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8B5EAA57-2CCE-C48E-8D80-27F3482869FF}"/>
                </a:ext>
              </a:extLst>
            </p:cNvPr>
            <p:cNvCxnSpPr>
              <a:stCxn id="6" idx="2"/>
              <a:endCxn id="12" idx="2"/>
            </p:cNvCxnSpPr>
            <p:nvPr/>
          </p:nvCxnSpPr>
          <p:spPr>
            <a:xfrm rot="16200000" flipH="1">
              <a:off x="2481738" y="400829"/>
              <a:ext cx="12700" cy="3043236"/>
            </a:xfrm>
            <a:prstGeom prst="bentConnector3">
              <a:avLst>
                <a:gd name="adj1" fmla="val 1080000"/>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48110A78-639B-F143-D52D-BB47B2BDB206}"/>
                </a:ext>
              </a:extLst>
            </p:cNvPr>
            <p:cNvCxnSpPr>
              <a:stCxn id="12" idx="3"/>
              <a:endCxn id="13" idx="1"/>
            </p:cNvCxnSpPr>
            <p:nvPr/>
          </p:nvCxnSpPr>
          <p:spPr>
            <a:xfrm>
              <a:off x="4325112"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11AF8DF1-2536-3CC3-302F-2055D8C35C48}"/>
                </a:ext>
              </a:extLst>
            </p:cNvPr>
            <p:cNvCxnSpPr>
              <a:cxnSpLocks/>
              <a:stCxn id="13" idx="3"/>
              <a:endCxn id="14" idx="1"/>
            </p:cNvCxnSpPr>
            <p:nvPr/>
          </p:nvCxnSpPr>
          <p:spPr>
            <a:xfrm>
              <a:off x="5230368" y="1753283"/>
              <a:ext cx="1377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21933F09-1627-5DFC-C52B-15D6F84D551F}"/>
                </a:ext>
              </a:extLst>
            </p:cNvPr>
            <p:cNvCxnSpPr>
              <a:cxnSpLocks/>
              <a:stCxn id="15" idx="2"/>
              <a:endCxn id="14" idx="0"/>
            </p:cNvCxnSpPr>
            <p:nvPr/>
          </p:nvCxnSpPr>
          <p:spPr>
            <a:xfrm>
              <a:off x="5689848"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4D4802C-979C-4E06-604A-AE6D20153419}"/>
                </a:ext>
              </a:extLst>
            </p:cNvPr>
            <p:cNvCxnSpPr>
              <a:cxnSpLocks/>
              <a:stCxn id="14" idx="3"/>
              <a:endCxn id="16" idx="1"/>
            </p:cNvCxnSpPr>
            <p:nvPr/>
          </p:nvCxnSpPr>
          <p:spPr>
            <a:xfrm>
              <a:off x="6011604"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1EBB671-4A8B-7D74-F919-F568BA33F8B6}"/>
                </a:ext>
              </a:extLst>
            </p:cNvPr>
            <p:cNvCxnSpPr>
              <a:cxnSpLocks/>
              <a:stCxn id="16" idx="3"/>
              <a:endCxn id="17" idx="1"/>
            </p:cNvCxnSpPr>
            <p:nvPr/>
          </p:nvCxnSpPr>
          <p:spPr>
            <a:xfrm flipV="1">
              <a:off x="6807132"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B0CC7A7-6F96-6D3E-D1D7-2FC9CF3F2741}"/>
                </a:ext>
              </a:extLst>
            </p:cNvPr>
            <p:cNvCxnSpPr>
              <a:cxnSpLocks/>
              <a:stCxn id="18" idx="2"/>
              <a:endCxn id="17" idx="0"/>
            </p:cNvCxnSpPr>
            <p:nvPr/>
          </p:nvCxnSpPr>
          <p:spPr>
            <a:xfrm>
              <a:off x="7280904"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7CC5190E-36E1-C83B-49BC-83E30685D791}"/>
                </a:ext>
              </a:extLst>
            </p:cNvPr>
            <p:cNvCxnSpPr>
              <a:cxnSpLocks/>
              <a:stCxn id="17" idx="3"/>
              <a:endCxn id="19" idx="1"/>
            </p:cNvCxnSpPr>
            <p:nvPr/>
          </p:nvCxnSpPr>
          <p:spPr>
            <a:xfrm>
              <a:off x="7602660"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4" name="Rectangle 33">
            <a:extLst>
              <a:ext uri="{FF2B5EF4-FFF2-40B4-BE49-F238E27FC236}">
                <a16:creationId xmlns:a16="http://schemas.microsoft.com/office/drawing/2014/main" id="{6AD6E7F7-B877-2C5B-C5F9-971A86185E5F}"/>
              </a:ext>
            </a:extLst>
          </p:cNvPr>
          <p:cNvSpPr/>
          <p:nvPr/>
        </p:nvSpPr>
        <p:spPr>
          <a:xfrm>
            <a:off x="7027956" y="1135786"/>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35" name="Rectangle 34">
            <a:extLst>
              <a:ext uri="{FF2B5EF4-FFF2-40B4-BE49-F238E27FC236}">
                <a16:creationId xmlns:a16="http://schemas.microsoft.com/office/drawing/2014/main" id="{E735A13D-E0F1-925C-308B-F479FE64ADD5}"/>
              </a:ext>
            </a:extLst>
          </p:cNvPr>
          <p:cNvSpPr/>
          <p:nvPr/>
        </p:nvSpPr>
        <p:spPr>
          <a:xfrm>
            <a:off x="7027956" y="1353529"/>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36" name="Rectangle 35">
            <a:extLst>
              <a:ext uri="{FF2B5EF4-FFF2-40B4-BE49-F238E27FC236}">
                <a16:creationId xmlns:a16="http://schemas.microsoft.com/office/drawing/2014/main" id="{DE95212D-26A4-31FF-FEF2-B2495A7CC181}"/>
              </a:ext>
            </a:extLst>
          </p:cNvPr>
          <p:cNvSpPr/>
          <p:nvPr/>
        </p:nvSpPr>
        <p:spPr>
          <a:xfrm>
            <a:off x="7027956" y="1560981"/>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37" name="Rectangle 36">
            <a:extLst>
              <a:ext uri="{FF2B5EF4-FFF2-40B4-BE49-F238E27FC236}">
                <a16:creationId xmlns:a16="http://schemas.microsoft.com/office/drawing/2014/main" id="{E3C19E2F-1661-64ED-AE53-B19B49458780}"/>
              </a:ext>
            </a:extLst>
          </p:cNvPr>
          <p:cNvSpPr/>
          <p:nvPr/>
        </p:nvSpPr>
        <p:spPr>
          <a:xfrm>
            <a:off x="7027956" y="1778724"/>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38" name="Rectangle 37">
            <a:extLst>
              <a:ext uri="{FF2B5EF4-FFF2-40B4-BE49-F238E27FC236}">
                <a16:creationId xmlns:a16="http://schemas.microsoft.com/office/drawing/2014/main" id="{5C1987E7-982E-A357-3A1F-1438713F45A6}"/>
              </a:ext>
            </a:extLst>
          </p:cNvPr>
          <p:cNvSpPr/>
          <p:nvPr/>
        </p:nvSpPr>
        <p:spPr>
          <a:xfrm>
            <a:off x="7487442" y="1135786"/>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39" name="Rectangle 38">
            <a:extLst>
              <a:ext uri="{FF2B5EF4-FFF2-40B4-BE49-F238E27FC236}">
                <a16:creationId xmlns:a16="http://schemas.microsoft.com/office/drawing/2014/main" id="{C3CE7F69-3BFB-8217-00D9-211B793D9320}"/>
              </a:ext>
            </a:extLst>
          </p:cNvPr>
          <p:cNvSpPr/>
          <p:nvPr/>
        </p:nvSpPr>
        <p:spPr>
          <a:xfrm>
            <a:off x="7487442" y="1353529"/>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40" name="Rectangle 39">
            <a:extLst>
              <a:ext uri="{FF2B5EF4-FFF2-40B4-BE49-F238E27FC236}">
                <a16:creationId xmlns:a16="http://schemas.microsoft.com/office/drawing/2014/main" id="{F8C5AC3E-AE60-0BF4-0D2C-71D469D44796}"/>
              </a:ext>
            </a:extLst>
          </p:cNvPr>
          <p:cNvSpPr/>
          <p:nvPr/>
        </p:nvSpPr>
        <p:spPr>
          <a:xfrm>
            <a:off x="7487442" y="1560981"/>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41" name="Rectangle 40">
            <a:extLst>
              <a:ext uri="{FF2B5EF4-FFF2-40B4-BE49-F238E27FC236}">
                <a16:creationId xmlns:a16="http://schemas.microsoft.com/office/drawing/2014/main" id="{2CC3C1E4-C82E-C557-B09E-F20F7E71A9B2}"/>
              </a:ext>
            </a:extLst>
          </p:cNvPr>
          <p:cNvSpPr/>
          <p:nvPr/>
        </p:nvSpPr>
        <p:spPr>
          <a:xfrm>
            <a:off x="7487442" y="1778724"/>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42" name="Rectangle 41">
            <a:extLst>
              <a:ext uri="{FF2B5EF4-FFF2-40B4-BE49-F238E27FC236}">
                <a16:creationId xmlns:a16="http://schemas.microsoft.com/office/drawing/2014/main" id="{9AD57A7A-E1E3-ED0E-C4BF-C50EFC4E9351}"/>
              </a:ext>
            </a:extLst>
          </p:cNvPr>
          <p:cNvSpPr/>
          <p:nvPr/>
        </p:nvSpPr>
        <p:spPr>
          <a:xfrm>
            <a:off x="7946928" y="1135785"/>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43" name="Rectangle 42">
            <a:extLst>
              <a:ext uri="{FF2B5EF4-FFF2-40B4-BE49-F238E27FC236}">
                <a16:creationId xmlns:a16="http://schemas.microsoft.com/office/drawing/2014/main" id="{C9C14C62-4870-1EE7-A005-2F51FC198DB4}"/>
              </a:ext>
            </a:extLst>
          </p:cNvPr>
          <p:cNvSpPr/>
          <p:nvPr/>
        </p:nvSpPr>
        <p:spPr>
          <a:xfrm>
            <a:off x="7946928" y="1353528"/>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44" name="Rectangle 43">
            <a:extLst>
              <a:ext uri="{FF2B5EF4-FFF2-40B4-BE49-F238E27FC236}">
                <a16:creationId xmlns:a16="http://schemas.microsoft.com/office/drawing/2014/main" id="{04FA8E9E-8C87-BFFB-C10E-1A662A8717D8}"/>
              </a:ext>
            </a:extLst>
          </p:cNvPr>
          <p:cNvSpPr/>
          <p:nvPr/>
        </p:nvSpPr>
        <p:spPr>
          <a:xfrm>
            <a:off x="7946928" y="1560980"/>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45" name="Rectangle 44">
            <a:extLst>
              <a:ext uri="{FF2B5EF4-FFF2-40B4-BE49-F238E27FC236}">
                <a16:creationId xmlns:a16="http://schemas.microsoft.com/office/drawing/2014/main" id="{D04E7AFE-200C-EB3C-E9B8-7248D14957A1}"/>
              </a:ext>
            </a:extLst>
          </p:cNvPr>
          <p:cNvSpPr/>
          <p:nvPr/>
        </p:nvSpPr>
        <p:spPr>
          <a:xfrm>
            <a:off x="7946928" y="1778723"/>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46" name="TextBox 45">
            <a:extLst>
              <a:ext uri="{FF2B5EF4-FFF2-40B4-BE49-F238E27FC236}">
                <a16:creationId xmlns:a16="http://schemas.microsoft.com/office/drawing/2014/main" id="{89742072-640F-821D-40A0-BF4C3748D4BA}"/>
              </a:ext>
            </a:extLst>
          </p:cNvPr>
          <p:cNvSpPr txBox="1"/>
          <p:nvPr/>
        </p:nvSpPr>
        <p:spPr>
          <a:xfrm>
            <a:off x="6872342" y="2075420"/>
            <a:ext cx="2319866" cy="307777"/>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 One example of partitioning</a:t>
            </a:r>
          </a:p>
        </p:txBody>
      </p:sp>
      <p:sp>
        <p:nvSpPr>
          <p:cNvPr id="47" name="Rounded Rectangle 46">
            <a:extLst>
              <a:ext uri="{FF2B5EF4-FFF2-40B4-BE49-F238E27FC236}">
                <a16:creationId xmlns:a16="http://schemas.microsoft.com/office/drawing/2014/main" id="{2ED73B69-E868-C23F-E07C-E891FC6975B4}"/>
              </a:ext>
            </a:extLst>
          </p:cNvPr>
          <p:cNvSpPr/>
          <p:nvPr/>
        </p:nvSpPr>
        <p:spPr>
          <a:xfrm>
            <a:off x="1193262" y="3056199"/>
            <a:ext cx="303787"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x</a:t>
            </a:r>
          </a:p>
        </p:txBody>
      </p:sp>
      <p:sp>
        <p:nvSpPr>
          <p:cNvPr id="48" name="Rounded Rectangle 47">
            <a:extLst>
              <a:ext uri="{FF2B5EF4-FFF2-40B4-BE49-F238E27FC236}">
                <a16:creationId xmlns:a16="http://schemas.microsoft.com/office/drawing/2014/main" id="{F114145D-5A78-FC62-2965-7EE71FF12B96}"/>
              </a:ext>
            </a:extLst>
          </p:cNvPr>
          <p:cNvSpPr/>
          <p:nvPr/>
        </p:nvSpPr>
        <p:spPr>
          <a:xfrm>
            <a:off x="1623308" y="3056199"/>
            <a:ext cx="534478"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49" name="Rounded Rectangle 48">
            <a:extLst>
              <a:ext uri="{FF2B5EF4-FFF2-40B4-BE49-F238E27FC236}">
                <a16:creationId xmlns:a16="http://schemas.microsoft.com/office/drawing/2014/main" id="{0ABE7227-4628-AB56-58F3-E10B5755B56E}"/>
              </a:ext>
            </a:extLst>
          </p:cNvPr>
          <p:cNvSpPr/>
          <p:nvPr/>
        </p:nvSpPr>
        <p:spPr>
          <a:xfrm>
            <a:off x="1691660" y="2740794"/>
            <a:ext cx="397774"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k1</a:t>
            </a:r>
          </a:p>
        </p:txBody>
      </p:sp>
      <p:sp>
        <p:nvSpPr>
          <p:cNvPr id="50" name="Rounded Rectangle 49">
            <a:extLst>
              <a:ext uri="{FF2B5EF4-FFF2-40B4-BE49-F238E27FC236}">
                <a16:creationId xmlns:a16="http://schemas.microsoft.com/office/drawing/2014/main" id="{E255A2E8-8AC5-BFFF-7C0F-AB279B2DEA0D}"/>
              </a:ext>
            </a:extLst>
          </p:cNvPr>
          <p:cNvSpPr/>
          <p:nvPr/>
        </p:nvSpPr>
        <p:spPr>
          <a:xfrm>
            <a:off x="2284045" y="3057307"/>
            <a:ext cx="534478"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51" name="Rounded Rectangle 50">
            <a:extLst>
              <a:ext uri="{FF2B5EF4-FFF2-40B4-BE49-F238E27FC236}">
                <a16:creationId xmlns:a16="http://schemas.microsoft.com/office/drawing/2014/main" id="{5846316A-7DC8-C214-1EF3-95118E81F287}"/>
              </a:ext>
            </a:extLst>
          </p:cNvPr>
          <p:cNvSpPr/>
          <p:nvPr/>
        </p:nvSpPr>
        <p:spPr>
          <a:xfrm>
            <a:off x="2944782" y="3056199"/>
            <a:ext cx="534478"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52" name="Rounded Rectangle 51">
            <a:extLst>
              <a:ext uri="{FF2B5EF4-FFF2-40B4-BE49-F238E27FC236}">
                <a16:creationId xmlns:a16="http://schemas.microsoft.com/office/drawing/2014/main" id="{8AF58CC4-18AD-4E1E-8C8D-C940B6381410}"/>
              </a:ext>
            </a:extLst>
          </p:cNvPr>
          <p:cNvSpPr/>
          <p:nvPr/>
        </p:nvSpPr>
        <p:spPr>
          <a:xfrm>
            <a:off x="3013135" y="2740794"/>
            <a:ext cx="397774"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k2</a:t>
            </a:r>
          </a:p>
        </p:txBody>
      </p:sp>
      <p:sp>
        <p:nvSpPr>
          <p:cNvPr id="53" name="Rounded Rectangle 52">
            <a:extLst>
              <a:ext uri="{FF2B5EF4-FFF2-40B4-BE49-F238E27FC236}">
                <a16:creationId xmlns:a16="http://schemas.microsoft.com/office/drawing/2014/main" id="{6CA9CEE7-8831-85C7-8547-2414ABDCFA4C}"/>
              </a:ext>
            </a:extLst>
          </p:cNvPr>
          <p:cNvSpPr/>
          <p:nvPr/>
        </p:nvSpPr>
        <p:spPr>
          <a:xfrm>
            <a:off x="3605520" y="3056199"/>
            <a:ext cx="534478"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add</a:t>
            </a:r>
          </a:p>
        </p:txBody>
      </p:sp>
      <p:sp>
        <p:nvSpPr>
          <p:cNvPr id="54" name="Rounded Rectangle 53">
            <a:extLst>
              <a:ext uri="{FF2B5EF4-FFF2-40B4-BE49-F238E27FC236}">
                <a16:creationId xmlns:a16="http://schemas.microsoft.com/office/drawing/2014/main" id="{F51BC41C-0591-8B94-286F-1A2F2D40C5CD}"/>
              </a:ext>
            </a:extLst>
          </p:cNvPr>
          <p:cNvSpPr/>
          <p:nvPr/>
        </p:nvSpPr>
        <p:spPr>
          <a:xfrm>
            <a:off x="4266257" y="3056199"/>
            <a:ext cx="625614" cy="233833"/>
          </a:xfrm>
          <a:prstGeom prst="roundRect">
            <a:avLst/>
          </a:prstGeom>
          <a:solidFill>
            <a:srgbClr val="5E5E5E">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avgpool</a:t>
            </a:r>
          </a:p>
        </p:txBody>
      </p:sp>
      <p:sp>
        <p:nvSpPr>
          <p:cNvPr id="55" name="Rounded Rectangle 54">
            <a:extLst>
              <a:ext uri="{FF2B5EF4-FFF2-40B4-BE49-F238E27FC236}">
                <a16:creationId xmlns:a16="http://schemas.microsoft.com/office/drawing/2014/main" id="{74E70168-3682-8C94-DA59-BBA30B0F2039}"/>
              </a:ext>
            </a:extLst>
          </p:cNvPr>
          <p:cNvSpPr/>
          <p:nvPr/>
        </p:nvSpPr>
        <p:spPr>
          <a:xfrm>
            <a:off x="5006260" y="3056199"/>
            <a:ext cx="534478" cy="233833"/>
          </a:xfrm>
          <a:prstGeom prst="roundRect">
            <a:avLst/>
          </a:prstGeom>
          <a:solidFill>
            <a:srgbClr val="5E5E5E">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matmul</a:t>
            </a:r>
          </a:p>
        </p:txBody>
      </p:sp>
      <p:sp>
        <p:nvSpPr>
          <p:cNvPr id="56" name="Rounded Rectangle 55">
            <a:extLst>
              <a:ext uri="{FF2B5EF4-FFF2-40B4-BE49-F238E27FC236}">
                <a16:creationId xmlns:a16="http://schemas.microsoft.com/office/drawing/2014/main" id="{801989F7-342B-9E9C-3E81-792372E4E479}"/>
              </a:ext>
            </a:extLst>
          </p:cNvPr>
          <p:cNvSpPr/>
          <p:nvPr/>
        </p:nvSpPr>
        <p:spPr>
          <a:xfrm>
            <a:off x="5074612" y="2740794"/>
            <a:ext cx="397774" cy="233833"/>
          </a:xfrm>
          <a:prstGeom prst="roundRect">
            <a:avLst/>
          </a:prstGeom>
          <a:solidFill>
            <a:srgbClr val="5E5E5E">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w1</a:t>
            </a:r>
          </a:p>
        </p:txBody>
      </p:sp>
      <p:sp>
        <p:nvSpPr>
          <p:cNvPr id="57" name="Rounded Rectangle 56">
            <a:extLst>
              <a:ext uri="{FF2B5EF4-FFF2-40B4-BE49-F238E27FC236}">
                <a16:creationId xmlns:a16="http://schemas.microsoft.com/office/drawing/2014/main" id="{3CA4D93B-B93D-B10B-AB28-220ED754B9F4}"/>
              </a:ext>
            </a:extLst>
          </p:cNvPr>
          <p:cNvSpPr/>
          <p:nvPr/>
        </p:nvSpPr>
        <p:spPr>
          <a:xfrm>
            <a:off x="5666997" y="3057307"/>
            <a:ext cx="534478" cy="233833"/>
          </a:xfrm>
          <a:prstGeom prst="roundRect">
            <a:avLst/>
          </a:prstGeom>
          <a:solidFill>
            <a:srgbClr val="5E5E5E">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58" name="Rounded Rectangle 57">
            <a:extLst>
              <a:ext uri="{FF2B5EF4-FFF2-40B4-BE49-F238E27FC236}">
                <a16:creationId xmlns:a16="http://schemas.microsoft.com/office/drawing/2014/main" id="{1A82A2E2-8ADE-05FD-DCCB-A7BEFB3B1C60}"/>
              </a:ext>
            </a:extLst>
          </p:cNvPr>
          <p:cNvSpPr/>
          <p:nvPr/>
        </p:nvSpPr>
        <p:spPr>
          <a:xfrm>
            <a:off x="6327734" y="3056199"/>
            <a:ext cx="534478" cy="233833"/>
          </a:xfrm>
          <a:prstGeom prst="roundRect">
            <a:avLst/>
          </a:prstGeom>
          <a:solidFill>
            <a:srgbClr val="00FA00">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matmul</a:t>
            </a:r>
          </a:p>
        </p:txBody>
      </p:sp>
      <p:sp>
        <p:nvSpPr>
          <p:cNvPr id="59" name="Rounded Rectangle 58">
            <a:extLst>
              <a:ext uri="{FF2B5EF4-FFF2-40B4-BE49-F238E27FC236}">
                <a16:creationId xmlns:a16="http://schemas.microsoft.com/office/drawing/2014/main" id="{5F5B097B-BD7C-47FD-7C73-29CF3D7E49EC}"/>
              </a:ext>
            </a:extLst>
          </p:cNvPr>
          <p:cNvSpPr/>
          <p:nvPr/>
        </p:nvSpPr>
        <p:spPr>
          <a:xfrm>
            <a:off x="6396086" y="2740794"/>
            <a:ext cx="397774" cy="233833"/>
          </a:xfrm>
          <a:prstGeom prst="roundRect">
            <a:avLst/>
          </a:prstGeom>
          <a:solidFill>
            <a:srgbClr val="00FA00">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w2</a:t>
            </a:r>
          </a:p>
        </p:txBody>
      </p:sp>
      <p:sp>
        <p:nvSpPr>
          <p:cNvPr id="60" name="Rounded Rectangle 59">
            <a:extLst>
              <a:ext uri="{FF2B5EF4-FFF2-40B4-BE49-F238E27FC236}">
                <a16:creationId xmlns:a16="http://schemas.microsoft.com/office/drawing/2014/main" id="{9BE09EC1-7A41-CE53-E07D-67DD4173F44A}"/>
              </a:ext>
            </a:extLst>
          </p:cNvPr>
          <p:cNvSpPr/>
          <p:nvPr/>
        </p:nvSpPr>
        <p:spPr>
          <a:xfrm>
            <a:off x="6988471" y="3056199"/>
            <a:ext cx="660737" cy="233833"/>
          </a:xfrm>
          <a:prstGeom prst="roundRect">
            <a:avLst/>
          </a:prstGeom>
          <a:solidFill>
            <a:srgbClr val="00FA00">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softmax</a:t>
            </a:r>
          </a:p>
        </p:txBody>
      </p:sp>
      <p:cxnSp>
        <p:nvCxnSpPr>
          <p:cNvPr id="61" name="Straight Arrow Connector 60">
            <a:extLst>
              <a:ext uri="{FF2B5EF4-FFF2-40B4-BE49-F238E27FC236}">
                <a16:creationId xmlns:a16="http://schemas.microsoft.com/office/drawing/2014/main" id="{870C1333-DF53-966E-6FDE-E50570B0844B}"/>
              </a:ext>
            </a:extLst>
          </p:cNvPr>
          <p:cNvCxnSpPr>
            <a:stCxn id="47" idx="3"/>
            <a:endCxn id="48" idx="1"/>
          </p:cNvCxnSpPr>
          <p:nvPr/>
        </p:nvCxnSpPr>
        <p:spPr>
          <a:xfrm>
            <a:off x="1497049" y="3173116"/>
            <a:ext cx="126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FBDAE15E-B8A6-B9CD-DBBA-6DA45FF7EAD3}"/>
              </a:ext>
            </a:extLst>
          </p:cNvPr>
          <p:cNvCxnSpPr>
            <a:cxnSpLocks/>
            <a:stCxn id="48" idx="3"/>
            <a:endCxn id="50" idx="1"/>
          </p:cNvCxnSpPr>
          <p:nvPr/>
        </p:nvCxnSpPr>
        <p:spPr>
          <a:xfrm>
            <a:off x="2157786" y="3173116"/>
            <a:ext cx="126259" cy="1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9AAB8CC0-A1F5-6F41-3861-9D8AB3B0A505}"/>
              </a:ext>
            </a:extLst>
          </p:cNvPr>
          <p:cNvCxnSpPr>
            <a:cxnSpLocks/>
            <a:stCxn id="49" idx="2"/>
            <a:endCxn id="48" idx="0"/>
          </p:cNvCxnSpPr>
          <p:nvPr/>
        </p:nvCxnSpPr>
        <p:spPr>
          <a:xfrm>
            <a:off x="1890547" y="2974627"/>
            <a:ext cx="0" cy="81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3487B64B-4CB2-DE57-7E10-EB7E3EC9C32C}"/>
              </a:ext>
            </a:extLst>
          </p:cNvPr>
          <p:cNvCxnSpPr>
            <a:cxnSpLocks/>
            <a:stCxn id="50" idx="3"/>
            <a:endCxn id="51" idx="1"/>
          </p:cNvCxnSpPr>
          <p:nvPr/>
        </p:nvCxnSpPr>
        <p:spPr>
          <a:xfrm flipV="1">
            <a:off x="2818523" y="3173116"/>
            <a:ext cx="126259" cy="1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F03CE37E-F7AF-A58B-D623-52459AE2D37B}"/>
              </a:ext>
            </a:extLst>
          </p:cNvPr>
          <p:cNvCxnSpPr>
            <a:cxnSpLocks/>
            <a:stCxn id="52" idx="2"/>
            <a:endCxn id="51" idx="0"/>
          </p:cNvCxnSpPr>
          <p:nvPr/>
        </p:nvCxnSpPr>
        <p:spPr>
          <a:xfrm>
            <a:off x="3212021" y="2974627"/>
            <a:ext cx="0" cy="81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7BD63F59-18EA-131E-A5BC-A086D121C325}"/>
              </a:ext>
            </a:extLst>
          </p:cNvPr>
          <p:cNvCxnSpPr>
            <a:cxnSpLocks/>
            <a:stCxn id="51" idx="3"/>
            <a:endCxn id="53" idx="1"/>
          </p:cNvCxnSpPr>
          <p:nvPr/>
        </p:nvCxnSpPr>
        <p:spPr>
          <a:xfrm>
            <a:off x="3479261" y="3173116"/>
            <a:ext cx="126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Elbow Connector 66">
            <a:extLst>
              <a:ext uri="{FF2B5EF4-FFF2-40B4-BE49-F238E27FC236}">
                <a16:creationId xmlns:a16="http://schemas.microsoft.com/office/drawing/2014/main" id="{40E51BC2-3B7A-34ED-BF65-83AB4636E138}"/>
              </a:ext>
            </a:extLst>
          </p:cNvPr>
          <p:cNvCxnSpPr>
            <a:stCxn id="47" idx="2"/>
            <a:endCxn id="53" idx="2"/>
          </p:cNvCxnSpPr>
          <p:nvPr/>
        </p:nvCxnSpPr>
        <p:spPr>
          <a:xfrm rot="16200000" flipH="1">
            <a:off x="2609842" y="2026231"/>
            <a:ext cx="8778" cy="2527603"/>
          </a:xfrm>
          <a:prstGeom prst="bentConnector3">
            <a:avLst>
              <a:gd name="adj1" fmla="val 1080000"/>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87F68D5A-DF06-2780-451D-F55924298C3A}"/>
              </a:ext>
            </a:extLst>
          </p:cNvPr>
          <p:cNvCxnSpPr>
            <a:cxnSpLocks/>
            <a:stCxn id="53" idx="3"/>
            <a:endCxn id="54" idx="1"/>
          </p:cNvCxnSpPr>
          <p:nvPr/>
        </p:nvCxnSpPr>
        <p:spPr>
          <a:xfrm>
            <a:off x="4139998" y="3173116"/>
            <a:ext cx="126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B7DD5AA0-475D-3C70-475B-3D465195FFF5}"/>
              </a:ext>
            </a:extLst>
          </p:cNvPr>
          <p:cNvCxnSpPr>
            <a:cxnSpLocks/>
            <a:stCxn id="54" idx="3"/>
            <a:endCxn id="55" idx="1"/>
          </p:cNvCxnSpPr>
          <p:nvPr/>
        </p:nvCxnSpPr>
        <p:spPr>
          <a:xfrm>
            <a:off x="4891871" y="3173116"/>
            <a:ext cx="114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D7897E40-59CC-3039-E646-9496AEC79AC5}"/>
              </a:ext>
            </a:extLst>
          </p:cNvPr>
          <p:cNvCxnSpPr>
            <a:cxnSpLocks/>
            <a:stCxn id="56" idx="2"/>
            <a:endCxn id="55" idx="0"/>
          </p:cNvCxnSpPr>
          <p:nvPr/>
        </p:nvCxnSpPr>
        <p:spPr>
          <a:xfrm>
            <a:off x="5273499" y="2974627"/>
            <a:ext cx="0" cy="81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DF9D6CEC-3662-DDD8-90F7-AFACB9752F6B}"/>
              </a:ext>
            </a:extLst>
          </p:cNvPr>
          <p:cNvCxnSpPr>
            <a:cxnSpLocks/>
            <a:stCxn id="55" idx="3"/>
            <a:endCxn id="57" idx="1"/>
          </p:cNvCxnSpPr>
          <p:nvPr/>
        </p:nvCxnSpPr>
        <p:spPr>
          <a:xfrm>
            <a:off x="5540738" y="3173116"/>
            <a:ext cx="126259" cy="1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9802E271-BB4A-63BA-5996-E468D0BA6D30}"/>
              </a:ext>
            </a:extLst>
          </p:cNvPr>
          <p:cNvCxnSpPr>
            <a:cxnSpLocks/>
            <a:stCxn id="57" idx="3"/>
            <a:endCxn id="58" idx="1"/>
          </p:cNvCxnSpPr>
          <p:nvPr/>
        </p:nvCxnSpPr>
        <p:spPr>
          <a:xfrm flipV="1">
            <a:off x="6201475" y="3173116"/>
            <a:ext cx="126259" cy="1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073A53A0-AC51-ED15-9D24-2B57CD0A46AB}"/>
              </a:ext>
            </a:extLst>
          </p:cNvPr>
          <p:cNvCxnSpPr>
            <a:cxnSpLocks/>
            <a:stCxn id="59" idx="2"/>
            <a:endCxn id="58" idx="0"/>
          </p:cNvCxnSpPr>
          <p:nvPr/>
        </p:nvCxnSpPr>
        <p:spPr>
          <a:xfrm>
            <a:off x="6594973" y="2974627"/>
            <a:ext cx="0" cy="81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21C48441-8AF1-E965-AF6F-54A6DC396B66}"/>
              </a:ext>
            </a:extLst>
          </p:cNvPr>
          <p:cNvCxnSpPr>
            <a:cxnSpLocks/>
            <a:stCxn id="58" idx="3"/>
            <a:endCxn id="60" idx="1"/>
          </p:cNvCxnSpPr>
          <p:nvPr/>
        </p:nvCxnSpPr>
        <p:spPr>
          <a:xfrm>
            <a:off x="6862212" y="3173116"/>
            <a:ext cx="126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5" name="Rounded Rectangle 74">
            <a:extLst>
              <a:ext uri="{FF2B5EF4-FFF2-40B4-BE49-F238E27FC236}">
                <a16:creationId xmlns:a16="http://schemas.microsoft.com/office/drawing/2014/main" id="{D1FA8738-F164-7E99-CCEF-DEBB4B14A224}"/>
              </a:ext>
            </a:extLst>
          </p:cNvPr>
          <p:cNvSpPr/>
          <p:nvPr/>
        </p:nvSpPr>
        <p:spPr>
          <a:xfrm>
            <a:off x="1076247" y="2430509"/>
            <a:ext cx="3108959" cy="1018125"/>
          </a:xfrm>
          <a:prstGeom prst="roundRect">
            <a:avLst/>
          </a:prstGeom>
          <a:noFill/>
          <a:ln>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000">
                <a:solidFill>
                  <a:srgbClr val="0070C0"/>
                </a:solidFill>
                <a:latin typeface="Gill Sans Light" panose="020B0302020104020203" pitchFamily="34" charset="-79"/>
                <a:cs typeface="Gill Sans Light" panose="020B0302020104020203" pitchFamily="34" charset="-79"/>
              </a:rPr>
              <a:t>Stage 1</a:t>
            </a:r>
          </a:p>
        </p:txBody>
      </p:sp>
      <p:sp>
        <p:nvSpPr>
          <p:cNvPr id="76" name="Rectangle 75">
            <a:extLst>
              <a:ext uri="{FF2B5EF4-FFF2-40B4-BE49-F238E27FC236}">
                <a16:creationId xmlns:a16="http://schemas.microsoft.com/office/drawing/2014/main" id="{976EE7CD-160A-DDA6-3FC9-CA5DA4219040}"/>
              </a:ext>
            </a:extLst>
          </p:cNvPr>
          <p:cNvSpPr/>
          <p:nvPr/>
        </p:nvSpPr>
        <p:spPr>
          <a:xfrm>
            <a:off x="3653028" y="3717462"/>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77" name="Rectangle 76">
            <a:extLst>
              <a:ext uri="{FF2B5EF4-FFF2-40B4-BE49-F238E27FC236}">
                <a16:creationId xmlns:a16="http://schemas.microsoft.com/office/drawing/2014/main" id="{6DE8C723-C854-39A5-4BAE-5CAFD2020FC8}"/>
              </a:ext>
            </a:extLst>
          </p:cNvPr>
          <p:cNvSpPr/>
          <p:nvPr/>
        </p:nvSpPr>
        <p:spPr>
          <a:xfrm>
            <a:off x="3653028" y="3935205"/>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78" name="Rectangle 77">
            <a:extLst>
              <a:ext uri="{FF2B5EF4-FFF2-40B4-BE49-F238E27FC236}">
                <a16:creationId xmlns:a16="http://schemas.microsoft.com/office/drawing/2014/main" id="{ADCAA965-B000-C257-350C-976430730684}"/>
              </a:ext>
            </a:extLst>
          </p:cNvPr>
          <p:cNvSpPr/>
          <p:nvPr/>
        </p:nvSpPr>
        <p:spPr>
          <a:xfrm>
            <a:off x="3653028" y="4142657"/>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79" name="Rectangle 78">
            <a:extLst>
              <a:ext uri="{FF2B5EF4-FFF2-40B4-BE49-F238E27FC236}">
                <a16:creationId xmlns:a16="http://schemas.microsoft.com/office/drawing/2014/main" id="{B4ADBCD7-B1C1-9CD1-430E-4E2873FEDBFC}"/>
              </a:ext>
            </a:extLst>
          </p:cNvPr>
          <p:cNvSpPr/>
          <p:nvPr/>
        </p:nvSpPr>
        <p:spPr>
          <a:xfrm>
            <a:off x="3653028" y="4360400"/>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80" name="Rectangle 79">
            <a:extLst>
              <a:ext uri="{FF2B5EF4-FFF2-40B4-BE49-F238E27FC236}">
                <a16:creationId xmlns:a16="http://schemas.microsoft.com/office/drawing/2014/main" id="{C787103B-3E3D-2CFF-12E4-541C8D19BE4E}"/>
              </a:ext>
            </a:extLst>
          </p:cNvPr>
          <p:cNvSpPr/>
          <p:nvPr/>
        </p:nvSpPr>
        <p:spPr>
          <a:xfrm>
            <a:off x="4112514" y="3717462"/>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81" name="Rectangle 80">
            <a:extLst>
              <a:ext uri="{FF2B5EF4-FFF2-40B4-BE49-F238E27FC236}">
                <a16:creationId xmlns:a16="http://schemas.microsoft.com/office/drawing/2014/main" id="{985C5781-0FDF-CAAD-EB3D-9EA5B477FB87}"/>
              </a:ext>
            </a:extLst>
          </p:cNvPr>
          <p:cNvSpPr/>
          <p:nvPr/>
        </p:nvSpPr>
        <p:spPr>
          <a:xfrm>
            <a:off x="4112514" y="3935205"/>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82" name="Rectangle 81">
            <a:extLst>
              <a:ext uri="{FF2B5EF4-FFF2-40B4-BE49-F238E27FC236}">
                <a16:creationId xmlns:a16="http://schemas.microsoft.com/office/drawing/2014/main" id="{04C9386D-F866-5B81-17BD-0DEC80BF5A24}"/>
              </a:ext>
            </a:extLst>
          </p:cNvPr>
          <p:cNvSpPr/>
          <p:nvPr/>
        </p:nvSpPr>
        <p:spPr>
          <a:xfrm>
            <a:off x="4112514" y="4142657"/>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83" name="Rectangle 82">
            <a:extLst>
              <a:ext uri="{FF2B5EF4-FFF2-40B4-BE49-F238E27FC236}">
                <a16:creationId xmlns:a16="http://schemas.microsoft.com/office/drawing/2014/main" id="{61B4121E-E190-DEBD-33DF-FFB7567F2015}"/>
              </a:ext>
            </a:extLst>
          </p:cNvPr>
          <p:cNvSpPr/>
          <p:nvPr/>
        </p:nvSpPr>
        <p:spPr>
          <a:xfrm>
            <a:off x="4112514" y="4360400"/>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84" name="Rectangle 83">
            <a:extLst>
              <a:ext uri="{FF2B5EF4-FFF2-40B4-BE49-F238E27FC236}">
                <a16:creationId xmlns:a16="http://schemas.microsoft.com/office/drawing/2014/main" id="{B885AA2E-8C51-0CB3-87F9-58259BEA8D69}"/>
              </a:ext>
            </a:extLst>
          </p:cNvPr>
          <p:cNvSpPr/>
          <p:nvPr/>
        </p:nvSpPr>
        <p:spPr>
          <a:xfrm>
            <a:off x="4578319" y="3717461"/>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85" name="Rectangle 84">
            <a:extLst>
              <a:ext uri="{FF2B5EF4-FFF2-40B4-BE49-F238E27FC236}">
                <a16:creationId xmlns:a16="http://schemas.microsoft.com/office/drawing/2014/main" id="{BFCEEEFF-CCDC-0E99-916F-28445E02B0CB}"/>
              </a:ext>
            </a:extLst>
          </p:cNvPr>
          <p:cNvSpPr/>
          <p:nvPr/>
        </p:nvSpPr>
        <p:spPr>
          <a:xfrm>
            <a:off x="4578319" y="3935204"/>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86" name="Rectangle 85">
            <a:extLst>
              <a:ext uri="{FF2B5EF4-FFF2-40B4-BE49-F238E27FC236}">
                <a16:creationId xmlns:a16="http://schemas.microsoft.com/office/drawing/2014/main" id="{65B44838-0E46-79C6-3426-7C9C3DC7D0EB}"/>
              </a:ext>
            </a:extLst>
          </p:cNvPr>
          <p:cNvSpPr/>
          <p:nvPr/>
        </p:nvSpPr>
        <p:spPr>
          <a:xfrm>
            <a:off x="4578319" y="4142656"/>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87" name="Rectangle 86">
            <a:extLst>
              <a:ext uri="{FF2B5EF4-FFF2-40B4-BE49-F238E27FC236}">
                <a16:creationId xmlns:a16="http://schemas.microsoft.com/office/drawing/2014/main" id="{55B49BFF-6D2F-D50F-C5D2-5B1DAD5EF7DB}"/>
              </a:ext>
            </a:extLst>
          </p:cNvPr>
          <p:cNvSpPr/>
          <p:nvPr/>
        </p:nvSpPr>
        <p:spPr>
          <a:xfrm>
            <a:off x="4578319" y="4360399"/>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88" name="Rounded Rectangle 87">
            <a:extLst>
              <a:ext uri="{FF2B5EF4-FFF2-40B4-BE49-F238E27FC236}">
                <a16:creationId xmlns:a16="http://schemas.microsoft.com/office/drawing/2014/main" id="{0D87D4CD-3EEF-78A1-E433-2206329C190D}"/>
              </a:ext>
            </a:extLst>
          </p:cNvPr>
          <p:cNvSpPr/>
          <p:nvPr/>
        </p:nvSpPr>
        <p:spPr>
          <a:xfrm>
            <a:off x="3551055" y="3640493"/>
            <a:ext cx="552276" cy="1018125"/>
          </a:xfrm>
          <a:prstGeom prst="roundRect">
            <a:avLst>
              <a:gd name="adj" fmla="val 11250"/>
            </a:avLst>
          </a:prstGeom>
          <a:noFill/>
          <a:ln>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000">
              <a:solidFill>
                <a:srgbClr val="0070C0"/>
              </a:solidFill>
              <a:latin typeface="Gill Sans Light" panose="020B0302020104020203" pitchFamily="34" charset="-79"/>
              <a:cs typeface="Gill Sans Light" panose="020B0302020104020203" pitchFamily="34" charset="-79"/>
            </a:endParaRPr>
          </a:p>
        </p:txBody>
      </p:sp>
      <p:cxnSp>
        <p:nvCxnSpPr>
          <p:cNvPr id="89" name="Straight Connector 88">
            <a:extLst>
              <a:ext uri="{FF2B5EF4-FFF2-40B4-BE49-F238E27FC236}">
                <a16:creationId xmlns:a16="http://schemas.microsoft.com/office/drawing/2014/main" id="{2B765F10-B020-C961-ACCC-A02121F9A766}"/>
              </a:ext>
            </a:extLst>
          </p:cNvPr>
          <p:cNvCxnSpPr>
            <a:cxnSpLocks/>
            <a:stCxn id="75" idx="2"/>
            <a:endCxn id="88" idx="1"/>
          </p:cNvCxnSpPr>
          <p:nvPr/>
        </p:nvCxnSpPr>
        <p:spPr>
          <a:xfrm>
            <a:off x="2630727" y="3448634"/>
            <a:ext cx="920328" cy="70092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0" name="Rounded Rectangle 89">
            <a:extLst>
              <a:ext uri="{FF2B5EF4-FFF2-40B4-BE49-F238E27FC236}">
                <a16:creationId xmlns:a16="http://schemas.microsoft.com/office/drawing/2014/main" id="{D1B696E1-6B61-6E85-3AEC-FAC588EC29B4}"/>
              </a:ext>
            </a:extLst>
          </p:cNvPr>
          <p:cNvSpPr/>
          <p:nvPr/>
        </p:nvSpPr>
        <p:spPr>
          <a:xfrm>
            <a:off x="4213841" y="2434026"/>
            <a:ext cx="2055986" cy="1018125"/>
          </a:xfrm>
          <a:prstGeom prst="roundRect">
            <a:avLst/>
          </a:prstGeom>
          <a:noFill/>
          <a:ln>
            <a:solidFill>
              <a:schemeClr val="tx1">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000">
                <a:solidFill>
                  <a:schemeClr val="bg2">
                    <a:lumMod val="75000"/>
                  </a:schemeClr>
                </a:solidFill>
                <a:latin typeface="Gill Sans Light" panose="020B0302020104020203" pitchFamily="34" charset="-79"/>
                <a:cs typeface="Gill Sans Light" panose="020B0302020104020203" pitchFamily="34" charset="-79"/>
              </a:rPr>
              <a:t>Stage 2</a:t>
            </a:r>
          </a:p>
        </p:txBody>
      </p:sp>
      <p:sp>
        <p:nvSpPr>
          <p:cNvPr id="91" name="Rounded Rectangle 90">
            <a:extLst>
              <a:ext uri="{FF2B5EF4-FFF2-40B4-BE49-F238E27FC236}">
                <a16:creationId xmlns:a16="http://schemas.microsoft.com/office/drawing/2014/main" id="{CDFE15A3-4AD8-E8DE-FD63-12892C408BC7}"/>
              </a:ext>
            </a:extLst>
          </p:cNvPr>
          <p:cNvSpPr/>
          <p:nvPr/>
        </p:nvSpPr>
        <p:spPr>
          <a:xfrm>
            <a:off x="6290846" y="2430508"/>
            <a:ext cx="1432137" cy="1018125"/>
          </a:xfrm>
          <a:prstGeom prst="roundRect">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000">
                <a:solidFill>
                  <a:srgbClr val="00B050"/>
                </a:solidFill>
                <a:latin typeface="Gill Sans Light" panose="020B0302020104020203" pitchFamily="34" charset="-79"/>
                <a:cs typeface="Gill Sans Light" panose="020B0302020104020203" pitchFamily="34" charset="-79"/>
              </a:rPr>
              <a:t>Stage 3</a:t>
            </a:r>
          </a:p>
        </p:txBody>
      </p:sp>
      <p:sp>
        <p:nvSpPr>
          <p:cNvPr id="94" name="Rounded Rectangle 93">
            <a:extLst>
              <a:ext uri="{FF2B5EF4-FFF2-40B4-BE49-F238E27FC236}">
                <a16:creationId xmlns:a16="http://schemas.microsoft.com/office/drawing/2014/main" id="{EA0B4A6B-CE2E-50E9-F9F8-538ED5FA61E1}"/>
              </a:ext>
            </a:extLst>
          </p:cNvPr>
          <p:cNvSpPr/>
          <p:nvPr/>
        </p:nvSpPr>
        <p:spPr>
          <a:xfrm>
            <a:off x="4059659" y="3648781"/>
            <a:ext cx="488995" cy="985226"/>
          </a:xfrm>
          <a:prstGeom prst="roundRect">
            <a:avLst/>
          </a:prstGeom>
          <a:noFill/>
          <a:ln>
            <a:solidFill>
              <a:schemeClr val="tx1">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000">
              <a:solidFill>
                <a:schemeClr val="bg2">
                  <a:lumMod val="75000"/>
                </a:schemeClr>
              </a:solidFill>
              <a:latin typeface="Gill Sans Light" panose="020B0302020104020203" pitchFamily="34" charset="-79"/>
              <a:cs typeface="Gill Sans Light" panose="020B0302020104020203" pitchFamily="34" charset="-79"/>
            </a:endParaRPr>
          </a:p>
        </p:txBody>
      </p:sp>
      <p:sp>
        <p:nvSpPr>
          <p:cNvPr id="95" name="Rounded Rectangle 94">
            <a:extLst>
              <a:ext uri="{FF2B5EF4-FFF2-40B4-BE49-F238E27FC236}">
                <a16:creationId xmlns:a16="http://schemas.microsoft.com/office/drawing/2014/main" id="{6107449C-BF1E-6139-2285-54F336899E0A}"/>
              </a:ext>
            </a:extLst>
          </p:cNvPr>
          <p:cNvSpPr/>
          <p:nvPr/>
        </p:nvSpPr>
        <p:spPr>
          <a:xfrm>
            <a:off x="4539088" y="3667752"/>
            <a:ext cx="488995" cy="966258"/>
          </a:xfrm>
          <a:prstGeom prst="roundRect">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000">
              <a:solidFill>
                <a:schemeClr val="bg2">
                  <a:lumMod val="75000"/>
                </a:schemeClr>
              </a:solidFill>
              <a:latin typeface="Gill Sans Light" panose="020B0302020104020203" pitchFamily="34" charset="-79"/>
              <a:cs typeface="Gill Sans Light" panose="020B0302020104020203" pitchFamily="34" charset="-79"/>
            </a:endParaRPr>
          </a:p>
        </p:txBody>
      </p:sp>
      <p:cxnSp>
        <p:nvCxnSpPr>
          <p:cNvPr id="96" name="Straight Connector 95">
            <a:extLst>
              <a:ext uri="{FF2B5EF4-FFF2-40B4-BE49-F238E27FC236}">
                <a16:creationId xmlns:a16="http://schemas.microsoft.com/office/drawing/2014/main" id="{1A6D27EB-4110-B017-BCD7-3CB8C551C385}"/>
              </a:ext>
            </a:extLst>
          </p:cNvPr>
          <p:cNvCxnSpPr>
            <a:cxnSpLocks/>
            <a:stCxn id="90" idx="2"/>
            <a:endCxn id="94" idx="0"/>
          </p:cNvCxnSpPr>
          <p:nvPr/>
        </p:nvCxnSpPr>
        <p:spPr>
          <a:xfrm flipH="1">
            <a:off x="4304157" y="3452151"/>
            <a:ext cx="937677" cy="19663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113F7A7-1BA2-88B2-AD28-82243F4FD045}"/>
              </a:ext>
            </a:extLst>
          </p:cNvPr>
          <p:cNvCxnSpPr>
            <a:cxnSpLocks/>
            <a:stCxn id="91" idx="2"/>
            <a:endCxn id="95" idx="3"/>
          </p:cNvCxnSpPr>
          <p:nvPr/>
        </p:nvCxnSpPr>
        <p:spPr>
          <a:xfrm flipH="1">
            <a:off x="5028083" y="3448633"/>
            <a:ext cx="1978832" cy="70224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2810708-F280-4D83-41E4-1C247F3C7DAD}"/>
              </a:ext>
            </a:extLst>
          </p:cNvPr>
          <p:cNvSpPr txBox="1"/>
          <p:nvPr/>
        </p:nvSpPr>
        <p:spPr>
          <a:xfrm>
            <a:off x="1956598" y="4652977"/>
            <a:ext cx="4849405" cy="523220"/>
          </a:xfrm>
          <a:prstGeom prst="rect">
            <a:avLst/>
          </a:prstGeom>
          <a:noFill/>
        </p:spPr>
        <p:txBody>
          <a:bodyPr wrap="none" rtlCol="0">
            <a:spAutoFit/>
          </a:bodyPr>
          <a:lstStyle/>
          <a:p>
            <a:pPr algn="ctr"/>
            <a:r>
              <a:rPr lang="en-US" altLang="ko-KR">
                <a:latin typeface="Gill Sans Light" panose="020B0302020104020203" pitchFamily="34" charset="-79"/>
                <a:cs typeface="Gill Sans Light" panose="020B0302020104020203" pitchFamily="34" charset="-79"/>
              </a:rPr>
              <a:t>3. Add more pipeline stages to cover more graph and devices</a:t>
            </a:r>
            <a:br>
              <a:rPr lang="en-US" altLang="ko-KR">
                <a:latin typeface="Gill Sans Light" panose="020B0302020104020203" pitchFamily="34" charset="-79"/>
                <a:cs typeface="Gill Sans Light" panose="020B0302020104020203" pitchFamily="34" charset="-79"/>
              </a:rPr>
            </a:br>
            <a:r>
              <a:rPr lang="en-US" altLang="ko-KR">
                <a:latin typeface="Gill Sans Light" panose="020B0302020104020203" pitchFamily="34" charset="-79"/>
                <a:cs typeface="Gill Sans Light" panose="020B0302020104020203" pitchFamily="34" charset="-79"/>
              </a:rPr>
              <a:t>Keep finding minimum iteration time </a:t>
            </a:r>
            <a:r>
              <a:rPr lang="en-US" altLang="ko-KR" b="1">
                <a:solidFill>
                  <a:srgbClr val="C00000"/>
                </a:solidFill>
                <a:latin typeface="Gill Sans Light" panose="020B0302020104020203" pitchFamily="34" charset="-79"/>
                <a:cs typeface="Gill Sans Light" panose="020B0302020104020203" pitchFamily="34" charset="-79"/>
              </a:rPr>
              <a:t>using dynamic programming</a:t>
            </a:r>
            <a:endParaRPr lang="en-US" b="1">
              <a:solidFill>
                <a:srgbClr val="C00000"/>
              </a:solidFill>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1312871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A0AED-42D7-264A-D911-63E8BF675D3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825BC37-C32F-B291-57B0-7C42C90A42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15</a:t>
            </a:fld>
            <a:r>
              <a:rPr lang="en-US"/>
              <a:t> / 33</a:t>
            </a:r>
          </a:p>
        </p:txBody>
      </p:sp>
      <p:sp>
        <p:nvSpPr>
          <p:cNvPr id="4" name="Title 3">
            <a:extLst>
              <a:ext uri="{FF2B5EF4-FFF2-40B4-BE49-F238E27FC236}">
                <a16:creationId xmlns:a16="http://schemas.microsoft.com/office/drawing/2014/main" id="{B7FB03AB-E45C-6545-519B-223A03F49D93}"/>
              </a:ext>
            </a:extLst>
          </p:cNvPr>
          <p:cNvSpPr>
            <a:spLocks noGrp="1"/>
          </p:cNvSpPr>
          <p:nvPr>
            <p:ph type="title"/>
          </p:nvPr>
        </p:nvSpPr>
        <p:spPr/>
        <p:txBody>
          <a:bodyPr/>
          <a:lstStyle/>
          <a:p>
            <a:r>
              <a:rPr lang="en-US" sz="4400"/>
              <a:t>Hierarchical Plan Generation</a:t>
            </a:r>
            <a:endParaRPr lang="en-US"/>
          </a:p>
        </p:txBody>
      </p:sp>
      <p:grpSp>
        <p:nvGrpSpPr>
          <p:cNvPr id="5" name="Group 4">
            <a:extLst>
              <a:ext uri="{FF2B5EF4-FFF2-40B4-BE49-F238E27FC236}">
                <a16:creationId xmlns:a16="http://schemas.microsoft.com/office/drawing/2014/main" id="{A8A02756-68B8-F84A-43F3-438D06E3B3F3}"/>
              </a:ext>
            </a:extLst>
          </p:cNvPr>
          <p:cNvGrpSpPr/>
          <p:nvPr/>
        </p:nvGrpSpPr>
        <p:grpSpPr>
          <a:xfrm>
            <a:off x="288516" y="1319167"/>
            <a:ext cx="5906124" cy="608646"/>
            <a:chOff x="777240" y="1127766"/>
            <a:chExt cx="7772964" cy="801031"/>
          </a:xfrm>
        </p:grpSpPr>
        <p:sp>
          <p:nvSpPr>
            <p:cNvPr id="6" name="Rounded Rectangle 5">
              <a:extLst>
                <a:ext uri="{FF2B5EF4-FFF2-40B4-BE49-F238E27FC236}">
                  <a16:creationId xmlns:a16="http://schemas.microsoft.com/office/drawing/2014/main" id="{DF1C51EB-F626-27F4-B772-3F7759FE48AF}"/>
                </a:ext>
              </a:extLst>
            </p:cNvPr>
            <p:cNvSpPr/>
            <p:nvPr/>
          </p:nvSpPr>
          <p:spPr>
            <a:xfrm>
              <a:off x="777240" y="1584119"/>
              <a:ext cx="36576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x</a:t>
              </a:r>
            </a:p>
          </p:txBody>
        </p:sp>
        <p:sp>
          <p:nvSpPr>
            <p:cNvPr id="7" name="Rounded Rectangle 6">
              <a:extLst>
                <a:ext uri="{FF2B5EF4-FFF2-40B4-BE49-F238E27FC236}">
                  <a16:creationId xmlns:a16="http://schemas.microsoft.com/office/drawing/2014/main" id="{C982824F-DC3C-98CD-A773-FED9FDCE5C3C}"/>
                </a:ext>
              </a:extLst>
            </p:cNvPr>
            <p:cNvSpPr/>
            <p:nvPr/>
          </p:nvSpPr>
          <p:spPr>
            <a:xfrm>
              <a:off x="1295016"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8" name="Rounded Rectangle 7">
              <a:extLst>
                <a:ext uri="{FF2B5EF4-FFF2-40B4-BE49-F238E27FC236}">
                  <a16:creationId xmlns:a16="http://schemas.microsoft.com/office/drawing/2014/main" id="{0CF6DA08-1C9C-E219-C458-B744FFEEB573}"/>
                </a:ext>
              </a:extLst>
            </p:cNvPr>
            <p:cNvSpPr/>
            <p:nvPr/>
          </p:nvSpPr>
          <p:spPr>
            <a:xfrm>
              <a:off x="1377312"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k1</a:t>
              </a:r>
            </a:p>
          </p:txBody>
        </p:sp>
        <p:sp>
          <p:nvSpPr>
            <p:cNvPr id="9" name="Rounded Rectangle 8">
              <a:extLst>
                <a:ext uri="{FF2B5EF4-FFF2-40B4-BE49-F238E27FC236}">
                  <a16:creationId xmlns:a16="http://schemas.microsoft.com/office/drawing/2014/main" id="{818E9D54-5DD0-DC5E-4BCB-FBEECD6C6FCF}"/>
                </a:ext>
              </a:extLst>
            </p:cNvPr>
            <p:cNvSpPr/>
            <p:nvPr/>
          </p:nvSpPr>
          <p:spPr>
            <a:xfrm>
              <a:off x="2090544" y="1585722"/>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10" name="Rounded Rectangle 9">
              <a:extLst>
                <a:ext uri="{FF2B5EF4-FFF2-40B4-BE49-F238E27FC236}">
                  <a16:creationId xmlns:a16="http://schemas.microsoft.com/office/drawing/2014/main" id="{54B451FF-A0F1-2EB4-91BE-AEA20454AB6D}"/>
                </a:ext>
              </a:extLst>
            </p:cNvPr>
            <p:cNvSpPr/>
            <p:nvPr/>
          </p:nvSpPr>
          <p:spPr>
            <a:xfrm>
              <a:off x="2886072"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11" name="Rounded Rectangle 10">
              <a:extLst>
                <a:ext uri="{FF2B5EF4-FFF2-40B4-BE49-F238E27FC236}">
                  <a16:creationId xmlns:a16="http://schemas.microsoft.com/office/drawing/2014/main" id="{4A336CEC-878F-B3DE-D80C-927B95DA66C9}"/>
                </a:ext>
              </a:extLst>
            </p:cNvPr>
            <p:cNvSpPr/>
            <p:nvPr/>
          </p:nvSpPr>
          <p:spPr>
            <a:xfrm>
              <a:off x="2968368"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k2</a:t>
              </a:r>
            </a:p>
          </p:txBody>
        </p:sp>
        <p:sp>
          <p:nvSpPr>
            <p:cNvPr id="12" name="Rounded Rectangle 11">
              <a:extLst>
                <a:ext uri="{FF2B5EF4-FFF2-40B4-BE49-F238E27FC236}">
                  <a16:creationId xmlns:a16="http://schemas.microsoft.com/office/drawing/2014/main" id="{DDCFC1AC-7F5A-42CA-39B1-CA4FF9E5F1EC}"/>
                </a:ext>
              </a:extLst>
            </p:cNvPr>
            <p:cNvSpPr/>
            <p:nvPr/>
          </p:nvSpPr>
          <p:spPr>
            <a:xfrm>
              <a:off x="3681600"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add</a:t>
              </a:r>
            </a:p>
          </p:txBody>
        </p:sp>
        <p:sp>
          <p:nvSpPr>
            <p:cNvPr id="13" name="Rounded Rectangle 12">
              <a:extLst>
                <a:ext uri="{FF2B5EF4-FFF2-40B4-BE49-F238E27FC236}">
                  <a16:creationId xmlns:a16="http://schemas.microsoft.com/office/drawing/2014/main" id="{AE6B28F0-9453-FD9D-9380-F0805A5B02E5}"/>
                </a:ext>
              </a:extLst>
            </p:cNvPr>
            <p:cNvSpPr/>
            <p:nvPr/>
          </p:nvSpPr>
          <p:spPr>
            <a:xfrm>
              <a:off x="4477128" y="1584119"/>
              <a:ext cx="75324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avgpool</a:t>
              </a:r>
            </a:p>
          </p:txBody>
        </p:sp>
        <p:sp>
          <p:nvSpPr>
            <p:cNvPr id="14" name="Rounded Rectangle 13">
              <a:extLst>
                <a:ext uri="{FF2B5EF4-FFF2-40B4-BE49-F238E27FC236}">
                  <a16:creationId xmlns:a16="http://schemas.microsoft.com/office/drawing/2014/main" id="{BE85236A-4BDF-52B3-3668-711F9186F93E}"/>
                </a:ext>
              </a:extLst>
            </p:cNvPr>
            <p:cNvSpPr/>
            <p:nvPr/>
          </p:nvSpPr>
          <p:spPr>
            <a:xfrm>
              <a:off x="5368092"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matmul</a:t>
              </a:r>
            </a:p>
          </p:txBody>
        </p:sp>
        <p:sp>
          <p:nvSpPr>
            <p:cNvPr id="15" name="Rounded Rectangle 14">
              <a:extLst>
                <a:ext uri="{FF2B5EF4-FFF2-40B4-BE49-F238E27FC236}">
                  <a16:creationId xmlns:a16="http://schemas.microsoft.com/office/drawing/2014/main" id="{15C59EC0-55B4-A9C9-C69E-489DB9B89ADA}"/>
                </a:ext>
              </a:extLst>
            </p:cNvPr>
            <p:cNvSpPr/>
            <p:nvPr/>
          </p:nvSpPr>
          <p:spPr>
            <a:xfrm>
              <a:off x="5450388"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w1</a:t>
              </a:r>
            </a:p>
          </p:txBody>
        </p:sp>
        <p:sp>
          <p:nvSpPr>
            <p:cNvPr id="16" name="Rounded Rectangle 15">
              <a:extLst>
                <a:ext uri="{FF2B5EF4-FFF2-40B4-BE49-F238E27FC236}">
                  <a16:creationId xmlns:a16="http://schemas.microsoft.com/office/drawing/2014/main" id="{92609931-2845-C4E2-9915-F4CD9C23537E}"/>
                </a:ext>
              </a:extLst>
            </p:cNvPr>
            <p:cNvSpPr/>
            <p:nvPr/>
          </p:nvSpPr>
          <p:spPr>
            <a:xfrm>
              <a:off x="6163620" y="1585722"/>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17" name="Rounded Rectangle 16">
              <a:extLst>
                <a:ext uri="{FF2B5EF4-FFF2-40B4-BE49-F238E27FC236}">
                  <a16:creationId xmlns:a16="http://schemas.microsoft.com/office/drawing/2014/main" id="{F073EA02-FFDB-1251-7C43-BCBE0B716868}"/>
                </a:ext>
              </a:extLst>
            </p:cNvPr>
            <p:cNvSpPr/>
            <p:nvPr/>
          </p:nvSpPr>
          <p:spPr>
            <a:xfrm>
              <a:off x="6959148"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matmul</a:t>
              </a:r>
            </a:p>
          </p:txBody>
        </p:sp>
        <p:sp>
          <p:nvSpPr>
            <p:cNvPr id="18" name="Rounded Rectangle 17">
              <a:extLst>
                <a:ext uri="{FF2B5EF4-FFF2-40B4-BE49-F238E27FC236}">
                  <a16:creationId xmlns:a16="http://schemas.microsoft.com/office/drawing/2014/main" id="{382992E5-0AFE-D126-593E-10D5B073062C}"/>
                </a:ext>
              </a:extLst>
            </p:cNvPr>
            <p:cNvSpPr/>
            <p:nvPr/>
          </p:nvSpPr>
          <p:spPr>
            <a:xfrm>
              <a:off x="7041444"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w2</a:t>
              </a:r>
            </a:p>
          </p:txBody>
        </p:sp>
        <p:sp>
          <p:nvSpPr>
            <p:cNvPr id="19" name="Rounded Rectangle 18">
              <a:extLst>
                <a:ext uri="{FF2B5EF4-FFF2-40B4-BE49-F238E27FC236}">
                  <a16:creationId xmlns:a16="http://schemas.microsoft.com/office/drawing/2014/main" id="{6C2EE4AF-CEE8-E233-517D-EC28B8A9C43B}"/>
                </a:ext>
              </a:extLst>
            </p:cNvPr>
            <p:cNvSpPr/>
            <p:nvPr/>
          </p:nvSpPr>
          <p:spPr>
            <a:xfrm>
              <a:off x="7754676" y="1584119"/>
              <a:ext cx="795528"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softmax</a:t>
              </a:r>
            </a:p>
          </p:txBody>
        </p:sp>
        <p:cxnSp>
          <p:nvCxnSpPr>
            <p:cNvPr id="20" name="Straight Arrow Connector 19">
              <a:extLst>
                <a:ext uri="{FF2B5EF4-FFF2-40B4-BE49-F238E27FC236}">
                  <a16:creationId xmlns:a16="http://schemas.microsoft.com/office/drawing/2014/main" id="{6438E1DD-B821-7597-D55B-0BAA49FC10FD}"/>
                </a:ext>
              </a:extLst>
            </p:cNvPr>
            <p:cNvCxnSpPr>
              <a:stCxn id="6" idx="3"/>
              <a:endCxn id="7" idx="1"/>
            </p:cNvCxnSpPr>
            <p:nvPr/>
          </p:nvCxnSpPr>
          <p:spPr>
            <a:xfrm>
              <a:off x="1143000"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AAFE28BA-CB41-5F8C-C079-65C95EB1EECD}"/>
                </a:ext>
              </a:extLst>
            </p:cNvPr>
            <p:cNvCxnSpPr>
              <a:cxnSpLocks/>
              <a:stCxn id="7" idx="3"/>
              <a:endCxn id="9" idx="1"/>
            </p:cNvCxnSpPr>
            <p:nvPr/>
          </p:nvCxnSpPr>
          <p:spPr>
            <a:xfrm>
              <a:off x="1938528"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B2D7DD47-AED1-2180-2EA6-CFD975586194}"/>
                </a:ext>
              </a:extLst>
            </p:cNvPr>
            <p:cNvCxnSpPr>
              <a:cxnSpLocks/>
              <a:stCxn id="8" idx="2"/>
              <a:endCxn id="7" idx="0"/>
            </p:cNvCxnSpPr>
            <p:nvPr/>
          </p:nvCxnSpPr>
          <p:spPr>
            <a:xfrm>
              <a:off x="1616772"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4E8BDF5-7476-B9C8-B482-65F206603E98}"/>
                </a:ext>
              </a:extLst>
            </p:cNvPr>
            <p:cNvCxnSpPr>
              <a:cxnSpLocks/>
              <a:stCxn id="9" idx="3"/>
              <a:endCxn id="10" idx="1"/>
            </p:cNvCxnSpPr>
            <p:nvPr/>
          </p:nvCxnSpPr>
          <p:spPr>
            <a:xfrm flipV="1">
              <a:off x="2734056"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0A4A69D4-00B1-74B6-6891-60D6ECD97025}"/>
                </a:ext>
              </a:extLst>
            </p:cNvPr>
            <p:cNvCxnSpPr>
              <a:cxnSpLocks/>
              <a:stCxn id="11" idx="2"/>
              <a:endCxn id="10" idx="0"/>
            </p:cNvCxnSpPr>
            <p:nvPr/>
          </p:nvCxnSpPr>
          <p:spPr>
            <a:xfrm>
              <a:off x="3207828"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F86E71FB-1EB6-4619-F0E7-1E7B112A2A13}"/>
                </a:ext>
              </a:extLst>
            </p:cNvPr>
            <p:cNvCxnSpPr>
              <a:cxnSpLocks/>
              <a:stCxn id="10" idx="3"/>
              <a:endCxn id="12" idx="1"/>
            </p:cNvCxnSpPr>
            <p:nvPr/>
          </p:nvCxnSpPr>
          <p:spPr>
            <a:xfrm>
              <a:off x="3529584"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Elbow Connector 25">
              <a:extLst>
                <a:ext uri="{FF2B5EF4-FFF2-40B4-BE49-F238E27FC236}">
                  <a16:creationId xmlns:a16="http://schemas.microsoft.com/office/drawing/2014/main" id="{155CF638-CB10-C0EF-30AB-1042E8F31561}"/>
                </a:ext>
              </a:extLst>
            </p:cNvPr>
            <p:cNvCxnSpPr>
              <a:stCxn id="6" idx="2"/>
              <a:endCxn id="12" idx="2"/>
            </p:cNvCxnSpPr>
            <p:nvPr/>
          </p:nvCxnSpPr>
          <p:spPr>
            <a:xfrm rot="16200000" flipH="1">
              <a:off x="2481738" y="400829"/>
              <a:ext cx="12700" cy="3043236"/>
            </a:xfrm>
            <a:prstGeom prst="bentConnector3">
              <a:avLst>
                <a:gd name="adj1" fmla="val 1080000"/>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EDE5A724-8AB0-E857-347E-56C2F15116ED}"/>
                </a:ext>
              </a:extLst>
            </p:cNvPr>
            <p:cNvCxnSpPr>
              <a:stCxn id="12" idx="3"/>
              <a:endCxn id="13" idx="1"/>
            </p:cNvCxnSpPr>
            <p:nvPr/>
          </p:nvCxnSpPr>
          <p:spPr>
            <a:xfrm>
              <a:off x="4325112"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06DC0793-7A11-CC17-D7A6-D9AF4E4B895C}"/>
                </a:ext>
              </a:extLst>
            </p:cNvPr>
            <p:cNvCxnSpPr>
              <a:cxnSpLocks/>
              <a:stCxn id="13" idx="3"/>
              <a:endCxn id="14" idx="1"/>
            </p:cNvCxnSpPr>
            <p:nvPr/>
          </p:nvCxnSpPr>
          <p:spPr>
            <a:xfrm>
              <a:off x="5230368" y="1753283"/>
              <a:ext cx="1377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85312422-ECC0-78B4-291F-16DB778A5AB2}"/>
                </a:ext>
              </a:extLst>
            </p:cNvPr>
            <p:cNvCxnSpPr>
              <a:cxnSpLocks/>
              <a:stCxn id="15" idx="2"/>
              <a:endCxn id="14" idx="0"/>
            </p:cNvCxnSpPr>
            <p:nvPr/>
          </p:nvCxnSpPr>
          <p:spPr>
            <a:xfrm>
              <a:off x="5689848"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F1FA4EBE-72FF-DBF7-5D72-14060E0AE6FA}"/>
                </a:ext>
              </a:extLst>
            </p:cNvPr>
            <p:cNvCxnSpPr>
              <a:cxnSpLocks/>
              <a:stCxn id="14" idx="3"/>
              <a:endCxn id="16" idx="1"/>
            </p:cNvCxnSpPr>
            <p:nvPr/>
          </p:nvCxnSpPr>
          <p:spPr>
            <a:xfrm>
              <a:off x="6011604"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5C886F02-F3F5-07C1-172A-6CF59F009E26}"/>
                </a:ext>
              </a:extLst>
            </p:cNvPr>
            <p:cNvCxnSpPr>
              <a:cxnSpLocks/>
              <a:stCxn id="16" idx="3"/>
              <a:endCxn id="17" idx="1"/>
            </p:cNvCxnSpPr>
            <p:nvPr/>
          </p:nvCxnSpPr>
          <p:spPr>
            <a:xfrm flipV="1">
              <a:off x="6807132"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EC4309BA-DF94-489C-6424-77051446681E}"/>
                </a:ext>
              </a:extLst>
            </p:cNvPr>
            <p:cNvCxnSpPr>
              <a:cxnSpLocks/>
              <a:stCxn id="18" idx="2"/>
              <a:endCxn id="17" idx="0"/>
            </p:cNvCxnSpPr>
            <p:nvPr/>
          </p:nvCxnSpPr>
          <p:spPr>
            <a:xfrm>
              <a:off x="7280904"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14391786-B45C-78D3-FE08-208C3465D6A4}"/>
                </a:ext>
              </a:extLst>
            </p:cNvPr>
            <p:cNvCxnSpPr>
              <a:cxnSpLocks/>
              <a:stCxn id="17" idx="3"/>
              <a:endCxn id="19" idx="1"/>
            </p:cNvCxnSpPr>
            <p:nvPr/>
          </p:nvCxnSpPr>
          <p:spPr>
            <a:xfrm>
              <a:off x="7602660"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4" name="Rectangle 33">
            <a:extLst>
              <a:ext uri="{FF2B5EF4-FFF2-40B4-BE49-F238E27FC236}">
                <a16:creationId xmlns:a16="http://schemas.microsoft.com/office/drawing/2014/main" id="{560D1C4C-8F8E-2488-C03E-265FD9BA7E9B}"/>
              </a:ext>
            </a:extLst>
          </p:cNvPr>
          <p:cNvSpPr/>
          <p:nvPr/>
        </p:nvSpPr>
        <p:spPr>
          <a:xfrm>
            <a:off x="7027956" y="1135786"/>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35" name="Rectangle 34">
            <a:extLst>
              <a:ext uri="{FF2B5EF4-FFF2-40B4-BE49-F238E27FC236}">
                <a16:creationId xmlns:a16="http://schemas.microsoft.com/office/drawing/2014/main" id="{2F6CD02B-3651-37FE-311C-3EA684D3C2C0}"/>
              </a:ext>
            </a:extLst>
          </p:cNvPr>
          <p:cNvSpPr/>
          <p:nvPr/>
        </p:nvSpPr>
        <p:spPr>
          <a:xfrm>
            <a:off x="7027956" y="1353529"/>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36" name="Rectangle 35">
            <a:extLst>
              <a:ext uri="{FF2B5EF4-FFF2-40B4-BE49-F238E27FC236}">
                <a16:creationId xmlns:a16="http://schemas.microsoft.com/office/drawing/2014/main" id="{1944220B-C803-F451-4016-5726D20CBFEF}"/>
              </a:ext>
            </a:extLst>
          </p:cNvPr>
          <p:cNvSpPr/>
          <p:nvPr/>
        </p:nvSpPr>
        <p:spPr>
          <a:xfrm>
            <a:off x="7027956" y="1560981"/>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37" name="Rectangle 36">
            <a:extLst>
              <a:ext uri="{FF2B5EF4-FFF2-40B4-BE49-F238E27FC236}">
                <a16:creationId xmlns:a16="http://schemas.microsoft.com/office/drawing/2014/main" id="{3701D977-9DA8-A5F2-BBCD-1EC8050228D5}"/>
              </a:ext>
            </a:extLst>
          </p:cNvPr>
          <p:cNvSpPr/>
          <p:nvPr/>
        </p:nvSpPr>
        <p:spPr>
          <a:xfrm>
            <a:off x="7027956" y="1778724"/>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38" name="Rectangle 37">
            <a:extLst>
              <a:ext uri="{FF2B5EF4-FFF2-40B4-BE49-F238E27FC236}">
                <a16:creationId xmlns:a16="http://schemas.microsoft.com/office/drawing/2014/main" id="{8FF5B546-270A-2713-A69E-A10DB4836E42}"/>
              </a:ext>
            </a:extLst>
          </p:cNvPr>
          <p:cNvSpPr/>
          <p:nvPr/>
        </p:nvSpPr>
        <p:spPr>
          <a:xfrm>
            <a:off x="7487442" y="1135786"/>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39" name="Rectangle 38">
            <a:extLst>
              <a:ext uri="{FF2B5EF4-FFF2-40B4-BE49-F238E27FC236}">
                <a16:creationId xmlns:a16="http://schemas.microsoft.com/office/drawing/2014/main" id="{C6F2F842-81A6-AD2A-6A4E-F19FED6B3D96}"/>
              </a:ext>
            </a:extLst>
          </p:cNvPr>
          <p:cNvSpPr/>
          <p:nvPr/>
        </p:nvSpPr>
        <p:spPr>
          <a:xfrm>
            <a:off x="7487442" y="1353529"/>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40" name="Rectangle 39">
            <a:extLst>
              <a:ext uri="{FF2B5EF4-FFF2-40B4-BE49-F238E27FC236}">
                <a16:creationId xmlns:a16="http://schemas.microsoft.com/office/drawing/2014/main" id="{2ECF254F-AC99-86B6-358C-7D6B77B9D655}"/>
              </a:ext>
            </a:extLst>
          </p:cNvPr>
          <p:cNvSpPr/>
          <p:nvPr/>
        </p:nvSpPr>
        <p:spPr>
          <a:xfrm>
            <a:off x="7487442" y="1560981"/>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41" name="Rectangle 40">
            <a:extLst>
              <a:ext uri="{FF2B5EF4-FFF2-40B4-BE49-F238E27FC236}">
                <a16:creationId xmlns:a16="http://schemas.microsoft.com/office/drawing/2014/main" id="{F121B663-C429-954B-3256-FEF12E02AE2B}"/>
              </a:ext>
            </a:extLst>
          </p:cNvPr>
          <p:cNvSpPr/>
          <p:nvPr/>
        </p:nvSpPr>
        <p:spPr>
          <a:xfrm>
            <a:off x="7487442" y="1778724"/>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42" name="Rectangle 41">
            <a:extLst>
              <a:ext uri="{FF2B5EF4-FFF2-40B4-BE49-F238E27FC236}">
                <a16:creationId xmlns:a16="http://schemas.microsoft.com/office/drawing/2014/main" id="{F0EED025-FBBE-0A82-E604-D49112BB8868}"/>
              </a:ext>
            </a:extLst>
          </p:cNvPr>
          <p:cNvSpPr/>
          <p:nvPr/>
        </p:nvSpPr>
        <p:spPr>
          <a:xfrm>
            <a:off x="7946928" y="1135785"/>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43" name="Rectangle 42">
            <a:extLst>
              <a:ext uri="{FF2B5EF4-FFF2-40B4-BE49-F238E27FC236}">
                <a16:creationId xmlns:a16="http://schemas.microsoft.com/office/drawing/2014/main" id="{7E8D1497-86E3-D482-8D25-3DEE07247482}"/>
              </a:ext>
            </a:extLst>
          </p:cNvPr>
          <p:cNvSpPr/>
          <p:nvPr/>
        </p:nvSpPr>
        <p:spPr>
          <a:xfrm>
            <a:off x="7946928" y="1353528"/>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44" name="Rectangle 43">
            <a:extLst>
              <a:ext uri="{FF2B5EF4-FFF2-40B4-BE49-F238E27FC236}">
                <a16:creationId xmlns:a16="http://schemas.microsoft.com/office/drawing/2014/main" id="{91A30652-9899-C448-698B-A1B075ECD7C1}"/>
              </a:ext>
            </a:extLst>
          </p:cNvPr>
          <p:cNvSpPr/>
          <p:nvPr/>
        </p:nvSpPr>
        <p:spPr>
          <a:xfrm>
            <a:off x="7946928" y="1560980"/>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45" name="Rectangle 44">
            <a:extLst>
              <a:ext uri="{FF2B5EF4-FFF2-40B4-BE49-F238E27FC236}">
                <a16:creationId xmlns:a16="http://schemas.microsoft.com/office/drawing/2014/main" id="{305A1741-BC41-4962-76C8-5A898EA6BF66}"/>
              </a:ext>
            </a:extLst>
          </p:cNvPr>
          <p:cNvSpPr/>
          <p:nvPr/>
        </p:nvSpPr>
        <p:spPr>
          <a:xfrm>
            <a:off x="7946928" y="1778723"/>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46" name="TextBox 45">
            <a:extLst>
              <a:ext uri="{FF2B5EF4-FFF2-40B4-BE49-F238E27FC236}">
                <a16:creationId xmlns:a16="http://schemas.microsoft.com/office/drawing/2014/main" id="{A7D21102-3810-E07E-3990-B92A5E185A03}"/>
              </a:ext>
            </a:extLst>
          </p:cNvPr>
          <p:cNvSpPr txBox="1"/>
          <p:nvPr/>
        </p:nvSpPr>
        <p:spPr>
          <a:xfrm>
            <a:off x="6872342" y="2075420"/>
            <a:ext cx="2319866" cy="307777"/>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 One example of partitioning</a:t>
            </a:r>
          </a:p>
        </p:txBody>
      </p:sp>
      <p:sp>
        <p:nvSpPr>
          <p:cNvPr id="47" name="Rounded Rectangle 46">
            <a:extLst>
              <a:ext uri="{FF2B5EF4-FFF2-40B4-BE49-F238E27FC236}">
                <a16:creationId xmlns:a16="http://schemas.microsoft.com/office/drawing/2014/main" id="{02CC8763-F0D1-6DFF-36B9-A85282631CD3}"/>
              </a:ext>
            </a:extLst>
          </p:cNvPr>
          <p:cNvSpPr/>
          <p:nvPr/>
        </p:nvSpPr>
        <p:spPr>
          <a:xfrm>
            <a:off x="1193262" y="3056199"/>
            <a:ext cx="303787"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x</a:t>
            </a:r>
          </a:p>
        </p:txBody>
      </p:sp>
      <p:sp>
        <p:nvSpPr>
          <p:cNvPr id="48" name="Rounded Rectangle 47">
            <a:extLst>
              <a:ext uri="{FF2B5EF4-FFF2-40B4-BE49-F238E27FC236}">
                <a16:creationId xmlns:a16="http://schemas.microsoft.com/office/drawing/2014/main" id="{5CC87F6F-23C5-2EF8-BE3D-5AC6FC2A06F3}"/>
              </a:ext>
            </a:extLst>
          </p:cNvPr>
          <p:cNvSpPr/>
          <p:nvPr/>
        </p:nvSpPr>
        <p:spPr>
          <a:xfrm>
            <a:off x="1623308" y="3056199"/>
            <a:ext cx="534478"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49" name="Rounded Rectangle 48">
            <a:extLst>
              <a:ext uri="{FF2B5EF4-FFF2-40B4-BE49-F238E27FC236}">
                <a16:creationId xmlns:a16="http://schemas.microsoft.com/office/drawing/2014/main" id="{28D3CDC8-180E-8D20-BAD1-73C38928D5DA}"/>
              </a:ext>
            </a:extLst>
          </p:cNvPr>
          <p:cNvSpPr/>
          <p:nvPr/>
        </p:nvSpPr>
        <p:spPr>
          <a:xfrm>
            <a:off x="1691660" y="2740794"/>
            <a:ext cx="397774"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k1</a:t>
            </a:r>
          </a:p>
        </p:txBody>
      </p:sp>
      <p:sp>
        <p:nvSpPr>
          <p:cNvPr id="50" name="Rounded Rectangle 49">
            <a:extLst>
              <a:ext uri="{FF2B5EF4-FFF2-40B4-BE49-F238E27FC236}">
                <a16:creationId xmlns:a16="http://schemas.microsoft.com/office/drawing/2014/main" id="{3972E956-6413-968C-28A6-8A360499BD03}"/>
              </a:ext>
            </a:extLst>
          </p:cNvPr>
          <p:cNvSpPr/>
          <p:nvPr/>
        </p:nvSpPr>
        <p:spPr>
          <a:xfrm>
            <a:off x="2284045" y="3057307"/>
            <a:ext cx="534478"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51" name="Rounded Rectangle 50">
            <a:extLst>
              <a:ext uri="{FF2B5EF4-FFF2-40B4-BE49-F238E27FC236}">
                <a16:creationId xmlns:a16="http://schemas.microsoft.com/office/drawing/2014/main" id="{EB8D4967-6ECA-65F5-8E4E-00CEE77AD52C}"/>
              </a:ext>
            </a:extLst>
          </p:cNvPr>
          <p:cNvSpPr/>
          <p:nvPr/>
        </p:nvSpPr>
        <p:spPr>
          <a:xfrm>
            <a:off x="2944782" y="3056199"/>
            <a:ext cx="534478"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52" name="Rounded Rectangle 51">
            <a:extLst>
              <a:ext uri="{FF2B5EF4-FFF2-40B4-BE49-F238E27FC236}">
                <a16:creationId xmlns:a16="http://schemas.microsoft.com/office/drawing/2014/main" id="{CA5C23A0-70C5-F027-4C92-73A2A1C07F5C}"/>
              </a:ext>
            </a:extLst>
          </p:cNvPr>
          <p:cNvSpPr/>
          <p:nvPr/>
        </p:nvSpPr>
        <p:spPr>
          <a:xfrm>
            <a:off x="3013135" y="2740794"/>
            <a:ext cx="397774"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k2</a:t>
            </a:r>
          </a:p>
        </p:txBody>
      </p:sp>
      <p:sp>
        <p:nvSpPr>
          <p:cNvPr id="53" name="Rounded Rectangle 52">
            <a:extLst>
              <a:ext uri="{FF2B5EF4-FFF2-40B4-BE49-F238E27FC236}">
                <a16:creationId xmlns:a16="http://schemas.microsoft.com/office/drawing/2014/main" id="{AA5A2919-A9C1-1320-DA73-86E5FE52065C}"/>
              </a:ext>
            </a:extLst>
          </p:cNvPr>
          <p:cNvSpPr/>
          <p:nvPr/>
        </p:nvSpPr>
        <p:spPr>
          <a:xfrm>
            <a:off x="3605520" y="3056199"/>
            <a:ext cx="534478" cy="233833"/>
          </a:xfrm>
          <a:prstGeom prst="roundRect">
            <a:avLst/>
          </a:prstGeom>
          <a:solidFill>
            <a:srgbClr val="0096FF">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add</a:t>
            </a:r>
          </a:p>
        </p:txBody>
      </p:sp>
      <p:sp>
        <p:nvSpPr>
          <p:cNvPr id="54" name="Rounded Rectangle 53">
            <a:extLst>
              <a:ext uri="{FF2B5EF4-FFF2-40B4-BE49-F238E27FC236}">
                <a16:creationId xmlns:a16="http://schemas.microsoft.com/office/drawing/2014/main" id="{48515E5E-8AF1-3C16-0429-A2E91DFD5060}"/>
              </a:ext>
            </a:extLst>
          </p:cNvPr>
          <p:cNvSpPr/>
          <p:nvPr/>
        </p:nvSpPr>
        <p:spPr>
          <a:xfrm>
            <a:off x="4266257" y="3056199"/>
            <a:ext cx="625614" cy="233833"/>
          </a:xfrm>
          <a:prstGeom prst="roundRect">
            <a:avLst/>
          </a:prstGeom>
          <a:solidFill>
            <a:srgbClr val="5E5E5E">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avgpool</a:t>
            </a:r>
          </a:p>
        </p:txBody>
      </p:sp>
      <p:sp>
        <p:nvSpPr>
          <p:cNvPr id="55" name="Rounded Rectangle 54">
            <a:extLst>
              <a:ext uri="{FF2B5EF4-FFF2-40B4-BE49-F238E27FC236}">
                <a16:creationId xmlns:a16="http://schemas.microsoft.com/office/drawing/2014/main" id="{4B44DD7F-D75C-2C5A-8682-9F8D0F2DBAA1}"/>
              </a:ext>
            </a:extLst>
          </p:cNvPr>
          <p:cNvSpPr/>
          <p:nvPr/>
        </p:nvSpPr>
        <p:spPr>
          <a:xfrm>
            <a:off x="5006260" y="3056199"/>
            <a:ext cx="534478" cy="233833"/>
          </a:xfrm>
          <a:prstGeom prst="roundRect">
            <a:avLst/>
          </a:prstGeom>
          <a:solidFill>
            <a:srgbClr val="5E5E5E">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matmul</a:t>
            </a:r>
          </a:p>
        </p:txBody>
      </p:sp>
      <p:sp>
        <p:nvSpPr>
          <p:cNvPr id="56" name="Rounded Rectangle 55">
            <a:extLst>
              <a:ext uri="{FF2B5EF4-FFF2-40B4-BE49-F238E27FC236}">
                <a16:creationId xmlns:a16="http://schemas.microsoft.com/office/drawing/2014/main" id="{D2D7EDDC-B750-3BA3-48F2-AB91BA41E5FD}"/>
              </a:ext>
            </a:extLst>
          </p:cNvPr>
          <p:cNvSpPr/>
          <p:nvPr/>
        </p:nvSpPr>
        <p:spPr>
          <a:xfrm>
            <a:off x="5074612" y="2740794"/>
            <a:ext cx="397774" cy="233833"/>
          </a:xfrm>
          <a:prstGeom prst="roundRect">
            <a:avLst/>
          </a:prstGeom>
          <a:solidFill>
            <a:srgbClr val="5E5E5E">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w1</a:t>
            </a:r>
          </a:p>
        </p:txBody>
      </p:sp>
      <p:sp>
        <p:nvSpPr>
          <p:cNvPr id="57" name="Rounded Rectangle 56">
            <a:extLst>
              <a:ext uri="{FF2B5EF4-FFF2-40B4-BE49-F238E27FC236}">
                <a16:creationId xmlns:a16="http://schemas.microsoft.com/office/drawing/2014/main" id="{716332D0-26B5-7674-47B2-62EE87560201}"/>
              </a:ext>
            </a:extLst>
          </p:cNvPr>
          <p:cNvSpPr/>
          <p:nvPr/>
        </p:nvSpPr>
        <p:spPr>
          <a:xfrm>
            <a:off x="5666997" y="3057307"/>
            <a:ext cx="534478" cy="233833"/>
          </a:xfrm>
          <a:prstGeom prst="roundRect">
            <a:avLst/>
          </a:prstGeom>
          <a:solidFill>
            <a:srgbClr val="5E5E5E">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58" name="Rounded Rectangle 57">
            <a:extLst>
              <a:ext uri="{FF2B5EF4-FFF2-40B4-BE49-F238E27FC236}">
                <a16:creationId xmlns:a16="http://schemas.microsoft.com/office/drawing/2014/main" id="{7765D8E3-8684-A37E-F965-15E143B16EB6}"/>
              </a:ext>
            </a:extLst>
          </p:cNvPr>
          <p:cNvSpPr/>
          <p:nvPr/>
        </p:nvSpPr>
        <p:spPr>
          <a:xfrm>
            <a:off x="6327734" y="3056199"/>
            <a:ext cx="534478" cy="233833"/>
          </a:xfrm>
          <a:prstGeom prst="roundRect">
            <a:avLst/>
          </a:prstGeom>
          <a:solidFill>
            <a:srgbClr val="00FA00">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matmul</a:t>
            </a:r>
          </a:p>
        </p:txBody>
      </p:sp>
      <p:sp>
        <p:nvSpPr>
          <p:cNvPr id="59" name="Rounded Rectangle 58">
            <a:extLst>
              <a:ext uri="{FF2B5EF4-FFF2-40B4-BE49-F238E27FC236}">
                <a16:creationId xmlns:a16="http://schemas.microsoft.com/office/drawing/2014/main" id="{8541B7AB-C409-F5E2-A3A0-5FF868F25A1E}"/>
              </a:ext>
            </a:extLst>
          </p:cNvPr>
          <p:cNvSpPr/>
          <p:nvPr/>
        </p:nvSpPr>
        <p:spPr>
          <a:xfrm>
            <a:off x="6396086" y="2740794"/>
            <a:ext cx="397774" cy="233833"/>
          </a:xfrm>
          <a:prstGeom prst="roundRect">
            <a:avLst/>
          </a:prstGeom>
          <a:solidFill>
            <a:srgbClr val="00FA00">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w2</a:t>
            </a:r>
          </a:p>
        </p:txBody>
      </p:sp>
      <p:sp>
        <p:nvSpPr>
          <p:cNvPr id="60" name="Rounded Rectangle 59">
            <a:extLst>
              <a:ext uri="{FF2B5EF4-FFF2-40B4-BE49-F238E27FC236}">
                <a16:creationId xmlns:a16="http://schemas.microsoft.com/office/drawing/2014/main" id="{4DDB6F81-BE86-C524-B44E-45F677335892}"/>
              </a:ext>
            </a:extLst>
          </p:cNvPr>
          <p:cNvSpPr/>
          <p:nvPr/>
        </p:nvSpPr>
        <p:spPr>
          <a:xfrm>
            <a:off x="6988471" y="3056199"/>
            <a:ext cx="660737" cy="233833"/>
          </a:xfrm>
          <a:prstGeom prst="roundRect">
            <a:avLst/>
          </a:prstGeom>
          <a:solidFill>
            <a:srgbClr val="00FA00">
              <a:alpha val="29804"/>
            </a:srgbClr>
          </a:solidFill>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softmax</a:t>
            </a:r>
          </a:p>
        </p:txBody>
      </p:sp>
      <p:cxnSp>
        <p:nvCxnSpPr>
          <p:cNvPr id="61" name="Straight Arrow Connector 60">
            <a:extLst>
              <a:ext uri="{FF2B5EF4-FFF2-40B4-BE49-F238E27FC236}">
                <a16:creationId xmlns:a16="http://schemas.microsoft.com/office/drawing/2014/main" id="{2A375957-B4BA-F00A-C790-559CF1ABB19C}"/>
              </a:ext>
            </a:extLst>
          </p:cNvPr>
          <p:cNvCxnSpPr>
            <a:stCxn id="47" idx="3"/>
            <a:endCxn id="48" idx="1"/>
          </p:cNvCxnSpPr>
          <p:nvPr/>
        </p:nvCxnSpPr>
        <p:spPr>
          <a:xfrm>
            <a:off x="1497049" y="3173116"/>
            <a:ext cx="126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712FC888-4F68-A8F6-38FF-8D86EA674CBF}"/>
              </a:ext>
            </a:extLst>
          </p:cNvPr>
          <p:cNvCxnSpPr>
            <a:cxnSpLocks/>
            <a:stCxn id="48" idx="3"/>
            <a:endCxn id="50" idx="1"/>
          </p:cNvCxnSpPr>
          <p:nvPr/>
        </p:nvCxnSpPr>
        <p:spPr>
          <a:xfrm>
            <a:off x="2157786" y="3173116"/>
            <a:ext cx="126259" cy="1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214C954A-BA25-0DD3-A953-9A6BC6F338BA}"/>
              </a:ext>
            </a:extLst>
          </p:cNvPr>
          <p:cNvCxnSpPr>
            <a:cxnSpLocks/>
            <a:stCxn id="49" idx="2"/>
            <a:endCxn id="48" idx="0"/>
          </p:cNvCxnSpPr>
          <p:nvPr/>
        </p:nvCxnSpPr>
        <p:spPr>
          <a:xfrm>
            <a:off x="1890547" y="2974627"/>
            <a:ext cx="0" cy="81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9B846272-9FA3-6F7E-A410-E3735A34E1B8}"/>
              </a:ext>
            </a:extLst>
          </p:cNvPr>
          <p:cNvCxnSpPr>
            <a:cxnSpLocks/>
            <a:stCxn id="50" idx="3"/>
            <a:endCxn id="51" idx="1"/>
          </p:cNvCxnSpPr>
          <p:nvPr/>
        </p:nvCxnSpPr>
        <p:spPr>
          <a:xfrm flipV="1">
            <a:off x="2818523" y="3173116"/>
            <a:ext cx="126259" cy="1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8C5CC8A7-A7D1-6AAB-0064-A6F9EE0E0989}"/>
              </a:ext>
            </a:extLst>
          </p:cNvPr>
          <p:cNvCxnSpPr>
            <a:cxnSpLocks/>
            <a:stCxn id="52" idx="2"/>
            <a:endCxn id="51" idx="0"/>
          </p:cNvCxnSpPr>
          <p:nvPr/>
        </p:nvCxnSpPr>
        <p:spPr>
          <a:xfrm>
            <a:off x="3212021" y="2974627"/>
            <a:ext cx="0" cy="81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D67C9858-0E23-B30D-34EA-13D2ADCF2971}"/>
              </a:ext>
            </a:extLst>
          </p:cNvPr>
          <p:cNvCxnSpPr>
            <a:cxnSpLocks/>
            <a:stCxn id="51" idx="3"/>
            <a:endCxn id="53" idx="1"/>
          </p:cNvCxnSpPr>
          <p:nvPr/>
        </p:nvCxnSpPr>
        <p:spPr>
          <a:xfrm>
            <a:off x="3479261" y="3173116"/>
            <a:ext cx="126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Elbow Connector 66">
            <a:extLst>
              <a:ext uri="{FF2B5EF4-FFF2-40B4-BE49-F238E27FC236}">
                <a16:creationId xmlns:a16="http://schemas.microsoft.com/office/drawing/2014/main" id="{425365A7-55E3-139A-DAFA-EC817F28AB24}"/>
              </a:ext>
            </a:extLst>
          </p:cNvPr>
          <p:cNvCxnSpPr>
            <a:stCxn id="47" idx="2"/>
            <a:endCxn id="53" idx="2"/>
          </p:cNvCxnSpPr>
          <p:nvPr/>
        </p:nvCxnSpPr>
        <p:spPr>
          <a:xfrm rot="16200000" flipH="1">
            <a:off x="2609842" y="2026231"/>
            <a:ext cx="8778" cy="2527603"/>
          </a:xfrm>
          <a:prstGeom prst="bentConnector3">
            <a:avLst>
              <a:gd name="adj1" fmla="val 1080000"/>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704284D5-3EF6-EA33-26D8-9DBB1AC4951C}"/>
              </a:ext>
            </a:extLst>
          </p:cNvPr>
          <p:cNvCxnSpPr>
            <a:cxnSpLocks/>
            <a:stCxn id="53" idx="3"/>
            <a:endCxn id="54" idx="1"/>
          </p:cNvCxnSpPr>
          <p:nvPr/>
        </p:nvCxnSpPr>
        <p:spPr>
          <a:xfrm>
            <a:off x="4139998" y="3173116"/>
            <a:ext cx="126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7BA38DD3-5C66-569D-44AB-7637C143A2DE}"/>
              </a:ext>
            </a:extLst>
          </p:cNvPr>
          <p:cNvCxnSpPr>
            <a:cxnSpLocks/>
            <a:stCxn id="54" idx="3"/>
            <a:endCxn id="55" idx="1"/>
          </p:cNvCxnSpPr>
          <p:nvPr/>
        </p:nvCxnSpPr>
        <p:spPr>
          <a:xfrm>
            <a:off x="4891871" y="3173116"/>
            <a:ext cx="1143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C2FD1AAA-D07D-D1D0-4E8D-2DFCDFBA215B}"/>
              </a:ext>
            </a:extLst>
          </p:cNvPr>
          <p:cNvCxnSpPr>
            <a:cxnSpLocks/>
            <a:stCxn id="56" idx="2"/>
            <a:endCxn id="55" idx="0"/>
          </p:cNvCxnSpPr>
          <p:nvPr/>
        </p:nvCxnSpPr>
        <p:spPr>
          <a:xfrm>
            <a:off x="5273499" y="2974627"/>
            <a:ext cx="0" cy="81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D38C6C8D-FED1-1587-C298-5FCAE3D7F1A6}"/>
              </a:ext>
            </a:extLst>
          </p:cNvPr>
          <p:cNvCxnSpPr>
            <a:cxnSpLocks/>
            <a:stCxn id="55" idx="3"/>
            <a:endCxn id="57" idx="1"/>
          </p:cNvCxnSpPr>
          <p:nvPr/>
        </p:nvCxnSpPr>
        <p:spPr>
          <a:xfrm>
            <a:off x="5540738" y="3173116"/>
            <a:ext cx="126259" cy="1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6E7921D9-BBA8-E27B-7081-F6262184B04A}"/>
              </a:ext>
            </a:extLst>
          </p:cNvPr>
          <p:cNvCxnSpPr>
            <a:cxnSpLocks/>
            <a:stCxn id="57" idx="3"/>
            <a:endCxn id="58" idx="1"/>
          </p:cNvCxnSpPr>
          <p:nvPr/>
        </p:nvCxnSpPr>
        <p:spPr>
          <a:xfrm flipV="1">
            <a:off x="6201475" y="3173116"/>
            <a:ext cx="126259" cy="1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34000978-0A7C-06AA-225C-EEFBCAC5473B}"/>
              </a:ext>
            </a:extLst>
          </p:cNvPr>
          <p:cNvCxnSpPr>
            <a:cxnSpLocks/>
            <a:stCxn id="59" idx="2"/>
            <a:endCxn id="58" idx="0"/>
          </p:cNvCxnSpPr>
          <p:nvPr/>
        </p:nvCxnSpPr>
        <p:spPr>
          <a:xfrm>
            <a:off x="6594973" y="2974627"/>
            <a:ext cx="0" cy="81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9046DA4A-F2C4-4126-BCBD-46762B2F89AD}"/>
              </a:ext>
            </a:extLst>
          </p:cNvPr>
          <p:cNvCxnSpPr>
            <a:cxnSpLocks/>
            <a:stCxn id="58" idx="3"/>
            <a:endCxn id="60" idx="1"/>
          </p:cNvCxnSpPr>
          <p:nvPr/>
        </p:nvCxnSpPr>
        <p:spPr>
          <a:xfrm>
            <a:off x="6862212" y="3173116"/>
            <a:ext cx="1262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5" name="Rounded Rectangle 74">
            <a:extLst>
              <a:ext uri="{FF2B5EF4-FFF2-40B4-BE49-F238E27FC236}">
                <a16:creationId xmlns:a16="http://schemas.microsoft.com/office/drawing/2014/main" id="{ED865F2A-A043-51D6-4141-92384F52648B}"/>
              </a:ext>
            </a:extLst>
          </p:cNvPr>
          <p:cNvSpPr/>
          <p:nvPr/>
        </p:nvSpPr>
        <p:spPr>
          <a:xfrm>
            <a:off x="1076247" y="2430509"/>
            <a:ext cx="4477510" cy="1018125"/>
          </a:xfrm>
          <a:prstGeom prst="roundRect">
            <a:avLst/>
          </a:prstGeom>
          <a:noFill/>
          <a:ln>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000">
                <a:solidFill>
                  <a:srgbClr val="0070C0"/>
                </a:solidFill>
                <a:latin typeface="Gill Sans Light" panose="020B0302020104020203" pitchFamily="34" charset="-79"/>
                <a:cs typeface="Gill Sans Light" panose="020B0302020104020203" pitchFamily="34" charset="-79"/>
              </a:rPr>
              <a:t>Stage 1</a:t>
            </a:r>
          </a:p>
        </p:txBody>
      </p:sp>
      <p:sp>
        <p:nvSpPr>
          <p:cNvPr id="76" name="Rectangle 75">
            <a:extLst>
              <a:ext uri="{FF2B5EF4-FFF2-40B4-BE49-F238E27FC236}">
                <a16:creationId xmlns:a16="http://schemas.microsoft.com/office/drawing/2014/main" id="{E85D6168-F961-7C17-6A60-6516D98261CA}"/>
              </a:ext>
            </a:extLst>
          </p:cNvPr>
          <p:cNvSpPr/>
          <p:nvPr/>
        </p:nvSpPr>
        <p:spPr>
          <a:xfrm>
            <a:off x="3653028" y="3717462"/>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77" name="Rectangle 76">
            <a:extLst>
              <a:ext uri="{FF2B5EF4-FFF2-40B4-BE49-F238E27FC236}">
                <a16:creationId xmlns:a16="http://schemas.microsoft.com/office/drawing/2014/main" id="{ACFD4A5A-90EA-649D-A4E9-704FC44EF595}"/>
              </a:ext>
            </a:extLst>
          </p:cNvPr>
          <p:cNvSpPr/>
          <p:nvPr/>
        </p:nvSpPr>
        <p:spPr>
          <a:xfrm>
            <a:off x="3653028" y="3935205"/>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78" name="Rectangle 77">
            <a:extLst>
              <a:ext uri="{FF2B5EF4-FFF2-40B4-BE49-F238E27FC236}">
                <a16:creationId xmlns:a16="http://schemas.microsoft.com/office/drawing/2014/main" id="{722A861B-3FAC-DD7D-06A1-85115AD6FBCC}"/>
              </a:ext>
            </a:extLst>
          </p:cNvPr>
          <p:cNvSpPr/>
          <p:nvPr/>
        </p:nvSpPr>
        <p:spPr>
          <a:xfrm>
            <a:off x="3653028" y="4142657"/>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79" name="Rectangle 78">
            <a:extLst>
              <a:ext uri="{FF2B5EF4-FFF2-40B4-BE49-F238E27FC236}">
                <a16:creationId xmlns:a16="http://schemas.microsoft.com/office/drawing/2014/main" id="{62E649A1-9EEC-08E1-FD9D-07323E850F2A}"/>
              </a:ext>
            </a:extLst>
          </p:cNvPr>
          <p:cNvSpPr/>
          <p:nvPr/>
        </p:nvSpPr>
        <p:spPr>
          <a:xfrm>
            <a:off x="3653028" y="4360400"/>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80" name="Rectangle 79">
            <a:extLst>
              <a:ext uri="{FF2B5EF4-FFF2-40B4-BE49-F238E27FC236}">
                <a16:creationId xmlns:a16="http://schemas.microsoft.com/office/drawing/2014/main" id="{0E86DF80-4C98-AC6B-A4B8-47DD6EFDF257}"/>
              </a:ext>
            </a:extLst>
          </p:cNvPr>
          <p:cNvSpPr/>
          <p:nvPr/>
        </p:nvSpPr>
        <p:spPr>
          <a:xfrm>
            <a:off x="4112514" y="3717462"/>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81" name="Rectangle 80">
            <a:extLst>
              <a:ext uri="{FF2B5EF4-FFF2-40B4-BE49-F238E27FC236}">
                <a16:creationId xmlns:a16="http://schemas.microsoft.com/office/drawing/2014/main" id="{A371CE53-72FD-C516-CDCC-FB603576066B}"/>
              </a:ext>
            </a:extLst>
          </p:cNvPr>
          <p:cNvSpPr/>
          <p:nvPr/>
        </p:nvSpPr>
        <p:spPr>
          <a:xfrm>
            <a:off x="4112514" y="3935205"/>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82" name="Rectangle 81">
            <a:extLst>
              <a:ext uri="{FF2B5EF4-FFF2-40B4-BE49-F238E27FC236}">
                <a16:creationId xmlns:a16="http://schemas.microsoft.com/office/drawing/2014/main" id="{68DEC4E7-AEC2-50DF-E9A2-3F6ABA37D350}"/>
              </a:ext>
            </a:extLst>
          </p:cNvPr>
          <p:cNvSpPr/>
          <p:nvPr/>
        </p:nvSpPr>
        <p:spPr>
          <a:xfrm>
            <a:off x="4112514" y="4142657"/>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83" name="Rectangle 82">
            <a:extLst>
              <a:ext uri="{FF2B5EF4-FFF2-40B4-BE49-F238E27FC236}">
                <a16:creationId xmlns:a16="http://schemas.microsoft.com/office/drawing/2014/main" id="{269F5477-DD87-E652-097E-4D51BB05989C}"/>
              </a:ext>
            </a:extLst>
          </p:cNvPr>
          <p:cNvSpPr/>
          <p:nvPr/>
        </p:nvSpPr>
        <p:spPr>
          <a:xfrm>
            <a:off x="4112514" y="4360400"/>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84" name="Rectangle 83">
            <a:extLst>
              <a:ext uri="{FF2B5EF4-FFF2-40B4-BE49-F238E27FC236}">
                <a16:creationId xmlns:a16="http://schemas.microsoft.com/office/drawing/2014/main" id="{B67CF424-B49D-1535-DFAB-75F3A8516048}"/>
              </a:ext>
            </a:extLst>
          </p:cNvPr>
          <p:cNvSpPr/>
          <p:nvPr/>
        </p:nvSpPr>
        <p:spPr>
          <a:xfrm>
            <a:off x="4578319" y="3717461"/>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85" name="Rectangle 84">
            <a:extLst>
              <a:ext uri="{FF2B5EF4-FFF2-40B4-BE49-F238E27FC236}">
                <a16:creationId xmlns:a16="http://schemas.microsoft.com/office/drawing/2014/main" id="{C4DE33A9-8B5F-C2FE-C62C-0E42FC451E39}"/>
              </a:ext>
            </a:extLst>
          </p:cNvPr>
          <p:cNvSpPr/>
          <p:nvPr/>
        </p:nvSpPr>
        <p:spPr>
          <a:xfrm>
            <a:off x="4578319" y="3935204"/>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86" name="Rectangle 85">
            <a:extLst>
              <a:ext uri="{FF2B5EF4-FFF2-40B4-BE49-F238E27FC236}">
                <a16:creationId xmlns:a16="http://schemas.microsoft.com/office/drawing/2014/main" id="{9275D3AD-113B-DC75-35FC-56DEA9ECEFE3}"/>
              </a:ext>
            </a:extLst>
          </p:cNvPr>
          <p:cNvSpPr/>
          <p:nvPr/>
        </p:nvSpPr>
        <p:spPr>
          <a:xfrm>
            <a:off x="4578319" y="4142656"/>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87" name="Rectangle 86">
            <a:extLst>
              <a:ext uri="{FF2B5EF4-FFF2-40B4-BE49-F238E27FC236}">
                <a16:creationId xmlns:a16="http://schemas.microsoft.com/office/drawing/2014/main" id="{E1F92F8D-8DF8-CD85-3CE7-CA2D20A1D64E}"/>
              </a:ext>
            </a:extLst>
          </p:cNvPr>
          <p:cNvSpPr/>
          <p:nvPr/>
        </p:nvSpPr>
        <p:spPr>
          <a:xfrm>
            <a:off x="4578319" y="4360399"/>
            <a:ext cx="383286" cy="217744"/>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GPU</a:t>
            </a:r>
          </a:p>
        </p:txBody>
      </p:sp>
      <p:sp>
        <p:nvSpPr>
          <p:cNvPr id="88" name="Rounded Rectangle 87">
            <a:extLst>
              <a:ext uri="{FF2B5EF4-FFF2-40B4-BE49-F238E27FC236}">
                <a16:creationId xmlns:a16="http://schemas.microsoft.com/office/drawing/2014/main" id="{248374CC-8823-9898-F71A-292E80307935}"/>
              </a:ext>
            </a:extLst>
          </p:cNvPr>
          <p:cNvSpPr/>
          <p:nvPr/>
        </p:nvSpPr>
        <p:spPr>
          <a:xfrm>
            <a:off x="3551054" y="3640493"/>
            <a:ext cx="1014627" cy="1018125"/>
          </a:xfrm>
          <a:prstGeom prst="roundRect">
            <a:avLst>
              <a:gd name="adj" fmla="val 11250"/>
            </a:avLst>
          </a:prstGeom>
          <a:noFill/>
          <a:ln>
            <a:solidFill>
              <a:srgbClr val="0070C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000">
              <a:solidFill>
                <a:srgbClr val="0070C0"/>
              </a:solidFill>
              <a:latin typeface="Gill Sans Light" panose="020B0302020104020203" pitchFamily="34" charset="-79"/>
              <a:cs typeface="Gill Sans Light" panose="020B0302020104020203" pitchFamily="34" charset="-79"/>
            </a:endParaRPr>
          </a:p>
        </p:txBody>
      </p:sp>
      <p:cxnSp>
        <p:nvCxnSpPr>
          <p:cNvPr id="89" name="Straight Connector 88">
            <a:extLst>
              <a:ext uri="{FF2B5EF4-FFF2-40B4-BE49-F238E27FC236}">
                <a16:creationId xmlns:a16="http://schemas.microsoft.com/office/drawing/2014/main" id="{83C8E41D-BF08-79DC-AE89-6439D03E4717}"/>
              </a:ext>
            </a:extLst>
          </p:cNvPr>
          <p:cNvCxnSpPr>
            <a:cxnSpLocks/>
            <a:stCxn id="75" idx="2"/>
            <a:endCxn id="88" idx="1"/>
          </p:cNvCxnSpPr>
          <p:nvPr/>
        </p:nvCxnSpPr>
        <p:spPr>
          <a:xfrm>
            <a:off x="3315002" y="3448634"/>
            <a:ext cx="236052" cy="70092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90" name="Rounded Rectangle 89">
            <a:extLst>
              <a:ext uri="{FF2B5EF4-FFF2-40B4-BE49-F238E27FC236}">
                <a16:creationId xmlns:a16="http://schemas.microsoft.com/office/drawing/2014/main" id="{8F26E164-59A8-70CD-1263-D5E34E1C097A}"/>
              </a:ext>
            </a:extLst>
          </p:cNvPr>
          <p:cNvSpPr/>
          <p:nvPr/>
        </p:nvSpPr>
        <p:spPr>
          <a:xfrm>
            <a:off x="5574777" y="2434026"/>
            <a:ext cx="695049" cy="1018125"/>
          </a:xfrm>
          <a:prstGeom prst="roundRect">
            <a:avLst/>
          </a:prstGeom>
          <a:noFill/>
          <a:ln>
            <a:solidFill>
              <a:schemeClr val="tx1">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000">
                <a:solidFill>
                  <a:schemeClr val="bg2">
                    <a:lumMod val="75000"/>
                  </a:schemeClr>
                </a:solidFill>
                <a:latin typeface="Gill Sans Light" panose="020B0302020104020203" pitchFamily="34" charset="-79"/>
                <a:cs typeface="Gill Sans Light" panose="020B0302020104020203" pitchFamily="34" charset="-79"/>
              </a:rPr>
              <a:t>Stage 2</a:t>
            </a:r>
          </a:p>
        </p:txBody>
      </p:sp>
      <p:sp>
        <p:nvSpPr>
          <p:cNvPr id="91" name="Rounded Rectangle 90">
            <a:extLst>
              <a:ext uri="{FF2B5EF4-FFF2-40B4-BE49-F238E27FC236}">
                <a16:creationId xmlns:a16="http://schemas.microsoft.com/office/drawing/2014/main" id="{751FFCF5-294F-A75D-6833-821D48CDA914}"/>
              </a:ext>
            </a:extLst>
          </p:cNvPr>
          <p:cNvSpPr/>
          <p:nvPr/>
        </p:nvSpPr>
        <p:spPr>
          <a:xfrm>
            <a:off x="6290846" y="2430508"/>
            <a:ext cx="1432137" cy="1018125"/>
          </a:xfrm>
          <a:prstGeom prst="roundRect">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000">
                <a:solidFill>
                  <a:srgbClr val="00B050"/>
                </a:solidFill>
                <a:latin typeface="Gill Sans Light" panose="020B0302020104020203" pitchFamily="34" charset="-79"/>
                <a:cs typeface="Gill Sans Light" panose="020B0302020104020203" pitchFamily="34" charset="-79"/>
              </a:rPr>
              <a:t>Stage 3</a:t>
            </a:r>
          </a:p>
        </p:txBody>
      </p:sp>
      <p:sp>
        <p:nvSpPr>
          <p:cNvPr id="94" name="Rounded Rectangle 93">
            <a:extLst>
              <a:ext uri="{FF2B5EF4-FFF2-40B4-BE49-F238E27FC236}">
                <a16:creationId xmlns:a16="http://schemas.microsoft.com/office/drawing/2014/main" id="{D61EBCF0-F6F0-9DAF-A616-711417192523}"/>
              </a:ext>
            </a:extLst>
          </p:cNvPr>
          <p:cNvSpPr/>
          <p:nvPr/>
        </p:nvSpPr>
        <p:spPr>
          <a:xfrm>
            <a:off x="4526951" y="3648781"/>
            <a:ext cx="488995" cy="517624"/>
          </a:xfrm>
          <a:prstGeom prst="roundRect">
            <a:avLst/>
          </a:prstGeom>
          <a:noFill/>
          <a:ln>
            <a:solidFill>
              <a:schemeClr val="tx1">
                <a:lumMod val="75000"/>
                <a:lumOff val="25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000">
              <a:solidFill>
                <a:schemeClr val="bg2">
                  <a:lumMod val="75000"/>
                </a:schemeClr>
              </a:solidFill>
              <a:latin typeface="Gill Sans Light" panose="020B0302020104020203" pitchFamily="34" charset="-79"/>
              <a:cs typeface="Gill Sans Light" panose="020B0302020104020203" pitchFamily="34" charset="-79"/>
            </a:endParaRPr>
          </a:p>
        </p:txBody>
      </p:sp>
      <p:sp>
        <p:nvSpPr>
          <p:cNvPr id="95" name="Rounded Rectangle 94">
            <a:extLst>
              <a:ext uri="{FF2B5EF4-FFF2-40B4-BE49-F238E27FC236}">
                <a16:creationId xmlns:a16="http://schemas.microsoft.com/office/drawing/2014/main" id="{1A9AFED2-1DE0-E712-AC19-E81E4AAED934}"/>
              </a:ext>
            </a:extLst>
          </p:cNvPr>
          <p:cNvSpPr/>
          <p:nvPr/>
        </p:nvSpPr>
        <p:spPr>
          <a:xfrm>
            <a:off x="4539088" y="4149556"/>
            <a:ext cx="488995" cy="484454"/>
          </a:xfrm>
          <a:prstGeom prst="roundRect">
            <a:avLst/>
          </a:prstGeom>
          <a:noFill/>
          <a:ln>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000">
              <a:solidFill>
                <a:schemeClr val="bg2">
                  <a:lumMod val="75000"/>
                </a:schemeClr>
              </a:solidFill>
              <a:latin typeface="Gill Sans Light" panose="020B0302020104020203" pitchFamily="34" charset="-79"/>
              <a:cs typeface="Gill Sans Light" panose="020B0302020104020203" pitchFamily="34" charset="-79"/>
            </a:endParaRPr>
          </a:p>
        </p:txBody>
      </p:sp>
      <p:cxnSp>
        <p:nvCxnSpPr>
          <p:cNvPr id="96" name="Straight Connector 95">
            <a:extLst>
              <a:ext uri="{FF2B5EF4-FFF2-40B4-BE49-F238E27FC236}">
                <a16:creationId xmlns:a16="http://schemas.microsoft.com/office/drawing/2014/main" id="{F7C41B53-9DEC-AA8A-56CA-B26EBB076A7F}"/>
              </a:ext>
            </a:extLst>
          </p:cNvPr>
          <p:cNvCxnSpPr>
            <a:cxnSpLocks/>
            <a:stCxn id="90" idx="2"/>
            <a:endCxn id="94" idx="0"/>
          </p:cNvCxnSpPr>
          <p:nvPr/>
        </p:nvCxnSpPr>
        <p:spPr>
          <a:xfrm flipH="1">
            <a:off x="4771449" y="3452151"/>
            <a:ext cx="1150853" cy="19663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ED5447E-EE53-5B81-14E7-F7974BC646B0}"/>
              </a:ext>
            </a:extLst>
          </p:cNvPr>
          <p:cNvCxnSpPr>
            <a:cxnSpLocks/>
            <a:stCxn id="91" idx="2"/>
            <a:endCxn id="95" idx="3"/>
          </p:cNvCxnSpPr>
          <p:nvPr/>
        </p:nvCxnSpPr>
        <p:spPr>
          <a:xfrm flipH="1">
            <a:off x="5028083" y="3448633"/>
            <a:ext cx="1978832" cy="94315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95CA521-B035-C17D-F5C1-0766B64DA468}"/>
              </a:ext>
            </a:extLst>
          </p:cNvPr>
          <p:cNvSpPr txBox="1"/>
          <p:nvPr/>
        </p:nvSpPr>
        <p:spPr>
          <a:xfrm>
            <a:off x="1956598" y="4652977"/>
            <a:ext cx="4849405" cy="523220"/>
          </a:xfrm>
          <a:prstGeom prst="rect">
            <a:avLst/>
          </a:prstGeom>
          <a:noFill/>
        </p:spPr>
        <p:txBody>
          <a:bodyPr wrap="none" rtlCol="0">
            <a:spAutoFit/>
          </a:bodyPr>
          <a:lstStyle/>
          <a:p>
            <a:pPr algn="ctr"/>
            <a:r>
              <a:rPr lang="en-US" altLang="ko-KR">
                <a:latin typeface="Gill Sans Light" panose="020B0302020104020203" pitchFamily="34" charset="-79"/>
                <a:cs typeface="Gill Sans Light" panose="020B0302020104020203" pitchFamily="34" charset="-79"/>
              </a:rPr>
              <a:t>3. Add more pipeline stages to cover more graph and devices</a:t>
            </a:r>
            <a:br>
              <a:rPr lang="en-US" altLang="ko-KR">
                <a:latin typeface="Gill Sans Light" panose="020B0302020104020203" pitchFamily="34" charset="-79"/>
                <a:cs typeface="Gill Sans Light" panose="020B0302020104020203" pitchFamily="34" charset="-79"/>
              </a:rPr>
            </a:br>
            <a:r>
              <a:rPr lang="en-US" altLang="ko-KR">
                <a:latin typeface="Gill Sans Light" panose="020B0302020104020203" pitchFamily="34" charset="-79"/>
                <a:cs typeface="Gill Sans Light" panose="020B0302020104020203" pitchFamily="34" charset="-79"/>
              </a:rPr>
              <a:t>Keep finding minimum iteration time </a:t>
            </a:r>
            <a:r>
              <a:rPr lang="en-US" altLang="ko-KR" b="1">
                <a:solidFill>
                  <a:srgbClr val="C00000"/>
                </a:solidFill>
                <a:latin typeface="Gill Sans Light" panose="020B0302020104020203" pitchFamily="34" charset="-79"/>
                <a:cs typeface="Gill Sans Light" panose="020B0302020104020203" pitchFamily="34" charset="-79"/>
              </a:rPr>
              <a:t>using dynamic programming</a:t>
            </a:r>
            <a:endParaRPr lang="en-US" b="1">
              <a:solidFill>
                <a:srgbClr val="C00000"/>
              </a:solidFill>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40491101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E2C574C-942A-A2CF-843C-0E3F3FD83B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16</a:t>
            </a:fld>
            <a:r>
              <a:rPr lang="en-US"/>
              <a:t> / 33</a:t>
            </a:r>
          </a:p>
        </p:txBody>
      </p:sp>
      <p:sp>
        <p:nvSpPr>
          <p:cNvPr id="3" name="Text Placeholder 2">
            <a:extLst>
              <a:ext uri="{FF2B5EF4-FFF2-40B4-BE49-F238E27FC236}">
                <a16:creationId xmlns:a16="http://schemas.microsoft.com/office/drawing/2014/main" id="{CAB3675A-5451-8575-5901-759FF7B64E5E}"/>
              </a:ext>
            </a:extLst>
          </p:cNvPr>
          <p:cNvSpPr>
            <a:spLocks noGrp="1"/>
          </p:cNvSpPr>
          <p:nvPr>
            <p:ph type="body" idx="1"/>
          </p:nvPr>
        </p:nvSpPr>
        <p:spPr/>
        <p:txBody>
          <a:bodyPr>
            <a:normAutofit/>
          </a:bodyPr>
          <a:lstStyle/>
          <a:p>
            <a:r>
              <a:rPr lang="en-US"/>
              <a:t>Setup</a:t>
            </a:r>
          </a:p>
          <a:p>
            <a:pPr lvl="1"/>
            <a:r>
              <a:rPr lang="en-US"/>
              <a:t>Measure throughput of weak-scaled GPT3 (model grows together with more GPUs)</a:t>
            </a:r>
          </a:p>
          <a:p>
            <a:pPr lvl="1"/>
            <a:r>
              <a:rPr lang="en-US"/>
              <a:t>8 AWS EC2 p3.16xlarge (8 16GB V100s each, 64 GPUs total)</a:t>
            </a:r>
          </a:p>
          <a:p>
            <a:pPr lvl="1"/>
            <a:r>
              <a:rPr lang="en-US"/>
              <a:t>Compare Alpa and Megatron-LM</a:t>
            </a:r>
            <a:r>
              <a:rPr lang="ko-KR" altLang="en-US"/>
              <a:t> </a:t>
            </a:r>
            <a:r>
              <a:rPr lang="en-US" altLang="ko-KR"/>
              <a:t>(SOTA manual partitioning)</a:t>
            </a:r>
          </a:p>
          <a:p>
            <a:endParaRPr lang="en-US"/>
          </a:p>
          <a:p>
            <a:r>
              <a:rPr lang="en-US"/>
              <a:t>Questions</a:t>
            </a:r>
          </a:p>
          <a:p>
            <a:pPr lvl="1"/>
            <a:r>
              <a:rPr lang="en-US"/>
              <a:t>Is Alpa’s plan as good as manual systems (e.g. Megatron-LM)?</a:t>
            </a:r>
          </a:p>
          <a:p>
            <a:pPr lvl="1"/>
            <a:r>
              <a:rPr lang="en-US"/>
              <a:t>Is Alpa’s hybrid parallelization better than single-type parallelization (e.g. intra-OP only)?</a:t>
            </a:r>
          </a:p>
        </p:txBody>
      </p:sp>
      <p:sp>
        <p:nvSpPr>
          <p:cNvPr id="4" name="Title 3">
            <a:extLst>
              <a:ext uri="{FF2B5EF4-FFF2-40B4-BE49-F238E27FC236}">
                <a16:creationId xmlns:a16="http://schemas.microsoft.com/office/drawing/2014/main" id="{50736BB9-8521-D4AE-1B7A-83FE054471B7}"/>
              </a:ext>
            </a:extLst>
          </p:cNvPr>
          <p:cNvSpPr>
            <a:spLocks noGrp="1"/>
          </p:cNvSpPr>
          <p:nvPr>
            <p:ph type="title"/>
          </p:nvPr>
        </p:nvSpPr>
        <p:spPr/>
        <p:txBody>
          <a:bodyPr/>
          <a:lstStyle/>
          <a:p>
            <a:r>
              <a:rPr lang="en-US"/>
              <a:t>Evaluation</a:t>
            </a:r>
          </a:p>
        </p:txBody>
      </p:sp>
    </p:spTree>
    <p:extLst>
      <p:ext uri="{BB962C8B-B14F-4D97-AF65-F5344CB8AC3E}">
        <p14:creationId xmlns:p14="http://schemas.microsoft.com/office/powerpoint/2010/main" val="3535668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49A03D-259E-3485-781A-5B7F7493015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17</a:t>
            </a:fld>
            <a:r>
              <a:rPr lang="en-US"/>
              <a:t> / 33</a:t>
            </a:r>
          </a:p>
        </p:txBody>
      </p:sp>
      <p:sp>
        <p:nvSpPr>
          <p:cNvPr id="3" name="Text Placeholder 2">
            <a:extLst>
              <a:ext uri="{FF2B5EF4-FFF2-40B4-BE49-F238E27FC236}">
                <a16:creationId xmlns:a16="http://schemas.microsoft.com/office/drawing/2014/main" id="{88FA66B6-E77A-3DC1-E39E-D710745241BC}"/>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B4AAB684-BA7D-4DDA-9171-B5A6C3400787}"/>
              </a:ext>
            </a:extLst>
          </p:cNvPr>
          <p:cNvSpPr>
            <a:spLocks noGrp="1"/>
          </p:cNvSpPr>
          <p:nvPr>
            <p:ph type="title"/>
          </p:nvPr>
        </p:nvSpPr>
        <p:spPr/>
        <p:txBody>
          <a:bodyPr/>
          <a:lstStyle/>
          <a:p>
            <a:r>
              <a:rPr lang="en-US"/>
              <a:t>Evaluation</a:t>
            </a:r>
          </a:p>
        </p:txBody>
      </p:sp>
      <p:pic>
        <p:nvPicPr>
          <p:cNvPr id="6" name="Picture 5" descr="A graph of a number of people&#10;&#10;Description automatically generated with medium confidence">
            <a:extLst>
              <a:ext uri="{FF2B5EF4-FFF2-40B4-BE49-F238E27FC236}">
                <a16:creationId xmlns:a16="http://schemas.microsoft.com/office/drawing/2014/main" id="{8F2C2E80-EF4B-E6F0-1BF5-DA633AEC3666}"/>
              </a:ext>
            </a:extLst>
          </p:cNvPr>
          <p:cNvPicPr>
            <a:picLocks noChangeAspect="1"/>
          </p:cNvPicPr>
          <p:nvPr/>
        </p:nvPicPr>
        <p:blipFill>
          <a:blip r:embed="rId2"/>
          <a:stretch>
            <a:fillRect/>
          </a:stretch>
        </p:blipFill>
        <p:spPr>
          <a:xfrm>
            <a:off x="433200" y="1233850"/>
            <a:ext cx="3695700" cy="3060700"/>
          </a:xfrm>
          <a:prstGeom prst="rect">
            <a:avLst/>
          </a:prstGeom>
        </p:spPr>
      </p:pic>
      <p:pic>
        <p:nvPicPr>
          <p:cNvPr id="8" name="Picture 7" descr="A graph of different colored bars&#10;&#10;Description automatically generated">
            <a:extLst>
              <a:ext uri="{FF2B5EF4-FFF2-40B4-BE49-F238E27FC236}">
                <a16:creationId xmlns:a16="http://schemas.microsoft.com/office/drawing/2014/main" id="{BF6C6669-6BE0-38F3-7F1E-7821343A32D9}"/>
              </a:ext>
            </a:extLst>
          </p:cNvPr>
          <p:cNvPicPr>
            <a:picLocks noChangeAspect="1"/>
          </p:cNvPicPr>
          <p:nvPr/>
        </p:nvPicPr>
        <p:blipFill>
          <a:blip r:embed="rId3"/>
          <a:stretch>
            <a:fillRect/>
          </a:stretch>
        </p:blipFill>
        <p:spPr>
          <a:xfrm>
            <a:off x="4661119" y="1319163"/>
            <a:ext cx="3517462" cy="2975387"/>
          </a:xfrm>
          <a:prstGeom prst="rect">
            <a:avLst/>
          </a:prstGeom>
        </p:spPr>
      </p:pic>
      <p:sp>
        <p:nvSpPr>
          <p:cNvPr id="9" name="Rounded Rectangle 8">
            <a:extLst>
              <a:ext uri="{FF2B5EF4-FFF2-40B4-BE49-F238E27FC236}">
                <a16:creationId xmlns:a16="http://schemas.microsoft.com/office/drawing/2014/main" id="{A2740AD8-A516-29B4-2851-932C2847D072}"/>
              </a:ext>
            </a:extLst>
          </p:cNvPr>
          <p:cNvSpPr/>
          <p:nvPr/>
        </p:nvSpPr>
        <p:spPr>
          <a:xfrm>
            <a:off x="613846" y="4294550"/>
            <a:ext cx="3334407" cy="4727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Gill Sans" panose="020B0502020104020203" pitchFamily="34" charset="-79"/>
                <a:cs typeface="Gill Sans" panose="020B0502020104020203" pitchFamily="34" charset="-79"/>
              </a:rPr>
              <a:t>Matches specialized manual</a:t>
            </a:r>
            <a:br>
              <a:rPr lang="en-US">
                <a:solidFill>
                  <a:schemeClr val="accent1"/>
                </a:solidFill>
                <a:latin typeface="Gill Sans" panose="020B0502020104020203" pitchFamily="34" charset="-79"/>
                <a:cs typeface="Gill Sans" panose="020B0502020104020203" pitchFamily="34" charset="-79"/>
              </a:rPr>
            </a:br>
            <a:r>
              <a:rPr lang="en-US">
                <a:solidFill>
                  <a:schemeClr val="accent1"/>
                </a:solidFill>
                <a:latin typeface="Gill Sans" panose="020B0502020104020203" pitchFamily="34" charset="-79"/>
                <a:cs typeface="Gill Sans" panose="020B0502020104020203" pitchFamily="34" charset="-79"/>
              </a:rPr>
              <a:t>partitioning system (Megatron-LM)</a:t>
            </a:r>
          </a:p>
        </p:txBody>
      </p:sp>
      <p:sp>
        <p:nvSpPr>
          <p:cNvPr id="10" name="Rounded Rectangle 9">
            <a:extLst>
              <a:ext uri="{FF2B5EF4-FFF2-40B4-BE49-F238E27FC236}">
                <a16:creationId xmlns:a16="http://schemas.microsoft.com/office/drawing/2014/main" id="{ECECA974-5B79-60F5-F4A9-F4D4B8427949}"/>
              </a:ext>
            </a:extLst>
          </p:cNvPr>
          <p:cNvSpPr/>
          <p:nvPr/>
        </p:nvSpPr>
        <p:spPr>
          <a:xfrm>
            <a:off x="4890461" y="4294550"/>
            <a:ext cx="3334407" cy="472713"/>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Gill Sans" panose="020B0502020104020203" pitchFamily="34" charset="-79"/>
                <a:cs typeface="Gill Sans" panose="020B0502020104020203" pitchFamily="34" charset="-79"/>
              </a:rPr>
              <a:t>Combining inter- and intra-OP parallelism</a:t>
            </a:r>
            <a:br>
              <a:rPr lang="en-US">
                <a:solidFill>
                  <a:schemeClr val="accent1"/>
                </a:solidFill>
                <a:latin typeface="Gill Sans" panose="020B0502020104020203" pitchFamily="34" charset="-79"/>
                <a:cs typeface="Gill Sans" panose="020B0502020104020203" pitchFamily="34" charset="-79"/>
              </a:rPr>
            </a:br>
            <a:r>
              <a:rPr lang="en-US">
                <a:solidFill>
                  <a:schemeClr val="accent1"/>
                </a:solidFill>
                <a:latin typeface="Gill Sans" panose="020B0502020104020203" pitchFamily="34" charset="-79"/>
                <a:cs typeface="Gill Sans" panose="020B0502020104020203" pitchFamily="34" charset="-79"/>
              </a:rPr>
              <a:t>scales to more GPUs</a:t>
            </a:r>
          </a:p>
        </p:txBody>
      </p:sp>
    </p:spTree>
    <p:extLst>
      <p:ext uri="{BB962C8B-B14F-4D97-AF65-F5344CB8AC3E}">
        <p14:creationId xmlns:p14="http://schemas.microsoft.com/office/powerpoint/2010/main" val="2323541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38A526-BA27-B631-3102-FA67DC87CF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18</a:t>
            </a:fld>
            <a:r>
              <a:rPr lang="en-US"/>
              <a:t> / 33</a:t>
            </a:r>
          </a:p>
        </p:txBody>
      </p:sp>
      <p:sp>
        <p:nvSpPr>
          <p:cNvPr id="4" name="Title 3">
            <a:extLst>
              <a:ext uri="{FF2B5EF4-FFF2-40B4-BE49-F238E27FC236}">
                <a16:creationId xmlns:a16="http://schemas.microsoft.com/office/drawing/2014/main" id="{9A252B87-BF65-F12F-83C8-0AD63216C6B3}"/>
              </a:ext>
            </a:extLst>
          </p:cNvPr>
          <p:cNvSpPr>
            <a:spLocks noGrp="1"/>
          </p:cNvSpPr>
          <p:nvPr>
            <p:ph type="title"/>
          </p:nvPr>
        </p:nvSpPr>
        <p:spPr/>
        <p:txBody>
          <a:bodyPr/>
          <a:lstStyle/>
          <a:p>
            <a:r>
              <a:rPr lang="en-US"/>
              <a:t>Evaluation – Other Models</a:t>
            </a:r>
          </a:p>
        </p:txBody>
      </p:sp>
      <p:pic>
        <p:nvPicPr>
          <p:cNvPr id="6" name="Picture 5" descr="A graph with blue and green bars&#10;&#10;Description automatically generated">
            <a:extLst>
              <a:ext uri="{FF2B5EF4-FFF2-40B4-BE49-F238E27FC236}">
                <a16:creationId xmlns:a16="http://schemas.microsoft.com/office/drawing/2014/main" id="{675052DC-3DBE-5990-BA3D-664D3052E92B}"/>
              </a:ext>
            </a:extLst>
          </p:cNvPr>
          <p:cNvPicPr>
            <a:picLocks noChangeAspect="1"/>
          </p:cNvPicPr>
          <p:nvPr/>
        </p:nvPicPr>
        <p:blipFill>
          <a:blip r:embed="rId2"/>
          <a:stretch>
            <a:fillRect/>
          </a:stretch>
        </p:blipFill>
        <p:spPr>
          <a:xfrm>
            <a:off x="3073726" y="1789025"/>
            <a:ext cx="2840878" cy="2464734"/>
          </a:xfrm>
          <a:prstGeom prst="rect">
            <a:avLst/>
          </a:prstGeom>
        </p:spPr>
      </p:pic>
      <p:pic>
        <p:nvPicPr>
          <p:cNvPr id="8" name="Picture 7" descr="A graph with blue and orange bars&#10;&#10;Description automatically generated">
            <a:extLst>
              <a:ext uri="{FF2B5EF4-FFF2-40B4-BE49-F238E27FC236}">
                <a16:creationId xmlns:a16="http://schemas.microsoft.com/office/drawing/2014/main" id="{9785AE85-CF28-864D-5554-23D36D8FB4A7}"/>
              </a:ext>
            </a:extLst>
          </p:cNvPr>
          <p:cNvPicPr>
            <a:picLocks noChangeAspect="1"/>
          </p:cNvPicPr>
          <p:nvPr/>
        </p:nvPicPr>
        <p:blipFill>
          <a:blip r:embed="rId3"/>
          <a:stretch>
            <a:fillRect/>
          </a:stretch>
        </p:blipFill>
        <p:spPr>
          <a:xfrm>
            <a:off x="6078163" y="1789025"/>
            <a:ext cx="2910168" cy="2355850"/>
          </a:xfrm>
          <a:prstGeom prst="rect">
            <a:avLst/>
          </a:prstGeom>
        </p:spPr>
      </p:pic>
      <p:pic>
        <p:nvPicPr>
          <p:cNvPr id="10" name="Picture 9" descr="A graph of a number of people&#10;&#10;Description automatically generated with medium confidence">
            <a:extLst>
              <a:ext uri="{FF2B5EF4-FFF2-40B4-BE49-F238E27FC236}">
                <a16:creationId xmlns:a16="http://schemas.microsoft.com/office/drawing/2014/main" id="{5B23274C-5B46-F41F-CD0C-FE88353FFC68}"/>
              </a:ext>
            </a:extLst>
          </p:cNvPr>
          <p:cNvPicPr>
            <a:picLocks noChangeAspect="1"/>
          </p:cNvPicPr>
          <p:nvPr/>
        </p:nvPicPr>
        <p:blipFill>
          <a:blip r:embed="rId4"/>
          <a:stretch>
            <a:fillRect/>
          </a:stretch>
        </p:blipFill>
        <p:spPr>
          <a:xfrm>
            <a:off x="0" y="1789025"/>
            <a:ext cx="2910167" cy="2435038"/>
          </a:xfrm>
          <a:prstGeom prst="rect">
            <a:avLst/>
          </a:prstGeom>
        </p:spPr>
      </p:pic>
      <p:cxnSp>
        <p:nvCxnSpPr>
          <p:cNvPr id="12" name="Straight Arrow Connector 11">
            <a:extLst>
              <a:ext uri="{FF2B5EF4-FFF2-40B4-BE49-F238E27FC236}">
                <a16:creationId xmlns:a16="http://schemas.microsoft.com/office/drawing/2014/main" id="{705498DA-23A2-BE74-AD67-AF1094F6C366}"/>
              </a:ext>
            </a:extLst>
          </p:cNvPr>
          <p:cNvCxnSpPr/>
          <p:nvPr/>
        </p:nvCxnSpPr>
        <p:spPr>
          <a:xfrm flipV="1">
            <a:off x="1197429" y="2685143"/>
            <a:ext cx="326571" cy="1719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2106DEC3-C564-BB49-D298-4DF52475D29E}"/>
              </a:ext>
            </a:extLst>
          </p:cNvPr>
          <p:cNvSpPr txBox="1"/>
          <p:nvPr/>
        </p:nvSpPr>
        <p:spPr>
          <a:xfrm>
            <a:off x="272959" y="4425879"/>
            <a:ext cx="2800767" cy="307777"/>
          </a:xfrm>
          <a:prstGeom prst="rect">
            <a:avLst/>
          </a:prstGeom>
          <a:noFill/>
        </p:spPr>
        <p:txBody>
          <a:bodyPr wrap="none" rtlCol="0">
            <a:spAutoFit/>
          </a:bodyPr>
          <a:lstStyle/>
          <a:p>
            <a:r>
              <a:rPr lang="en-US"/>
              <a:t>Megatron-LM with 3D parallelism</a:t>
            </a:r>
          </a:p>
        </p:txBody>
      </p:sp>
      <p:cxnSp>
        <p:nvCxnSpPr>
          <p:cNvPr id="14" name="Straight Arrow Connector 13">
            <a:extLst>
              <a:ext uri="{FF2B5EF4-FFF2-40B4-BE49-F238E27FC236}">
                <a16:creationId xmlns:a16="http://schemas.microsoft.com/office/drawing/2014/main" id="{C5763D0F-4083-372D-BD49-7D699212320F}"/>
              </a:ext>
            </a:extLst>
          </p:cNvPr>
          <p:cNvCxnSpPr/>
          <p:nvPr/>
        </p:nvCxnSpPr>
        <p:spPr>
          <a:xfrm flipV="1">
            <a:off x="4330879" y="2620904"/>
            <a:ext cx="326571" cy="1719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FA7065E2-5E3C-852C-6150-9B358970C5B1}"/>
              </a:ext>
            </a:extLst>
          </p:cNvPr>
          <p:cNvSpPr txBox="1"/>
          <p:nvPr/>
        </p:nvSpPr>
        <p:spPr>
          <a:xfrm>
            <a:off x="3346726" y="4356432"/>
            <a:ext cx="2606804" cy="523220"/>
          </a:xfrm>
          <a:prstGeom prst="rect">
            <a:avLst/>
          </a:prstGeom>
          <a:noFill/>
        </p:spPr>
        <p:txBody>
          <a:bodyPr wrap="none" rtlCol="0">
            <a:spAutoFit/>
          </a:bodyPr>
          <a:lstStyle/>
          <a:p>
            <a:r>
              <a:rPr lang="en-US"/>
              <a:t>ZeRO data parallelism</a:t>
            </a:r>
            <a:br>
              <a:rPr lang="en-US"/>
            </a:br>
            <a:r>
              <a:rPr lang="en-US"/>
              <a:t>+ handcrafted MoE parallelism</a:t>
            </a:r>
          </a:p>
        </p:txBody>
      </p:sp>
      <p:cxnSp>
        <p:nvCxnSpPr>
          <p:cNvPr id="16" name="Straight Arrow Connector 15">
            <a:extLst>
              <a:ext uri="{FF2B5EF4-FFF2-40B4-BE49-F238E27FC236}">
                <a16:creationId xmlns:a16="http://schemas.microsoft.com/office/drawing/2014/main" id="{04CBA4CE-0C29-D1F8-6FC1-D6A8D7609A09}"/>
              </a:ext>
            </a:extLst>
          </p:cNvPr>
          <p:cNvCxnSpPr/>
          <p:nvPr/>
        </p:nvCxnSpPr>
        <p:spPr>
          <a:xfrm flipV="1">
            <a:off x="7207168" y="2624532"/>
            <a:ext cx="326571" cy="17199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B800ABB9-60DF-ECD0-7958-966DE70E2C44}"/>
              </a:ext>
            </a:extLst>
          </p:cNvPr>
          <p:cNvSpPr txBox="1"/>
          <p:nvPr/>
        </p:nvSpPr>
        <p:spPr>
          <a:xfrm>
            <a:off x="6383644" y="4347752"/>
            <a:ext cx="1923925" cy="523220"/>
          </a:xfrm>
          <a:prstGeom prst="rect">
            <a:avLst/>
          </a:prstGeom>
          <a:noFill/>
        </p:spPr>
        <p:txBody>
          <a:bodyPr wrap="none" rtlCol="0">
            <a:spAutoFit/>
          </a:bodyPr>
          <a:lstStyle/>
          <a:p>
            <a:r>
              <a:rPr lang="en-US"/>
              <a:t>Only consider PP+DP</a:t>
            </a:r>
            <a:br>
              <a:rPr lang="en-US"/>
            </a:br>
            <a:r>
              <a:rPr lang="en-US"/>
              <a:t>(no intra-OP or TP)</a:t>
            </a:r>
          </a:p>
        </p:txBody>
      </p:sp>
    </p:spTree>
    <p:extLst>
      <p:ext uri="{BB962C8B-B14F-4D97-AF65-F5344CB8AC3E}">
        <p14:creationId xmlns:p14="http://schemas.microsoft.com/office/powerpoint/2010/main" val="1958840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0199D5-1C43-8003-E9E3-C9E448F73D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19</a:t>
            </a:fld>
            <a:r>
              <a:rPr lang="en-US"/>
              <a:t> / 33</a:t>
            </a:r>
          </a:p>
        </p:txBody>
      </p:sp>
      <p:sp>
        <p:nvSpPr>
          <p:cNvPr id="3" name="Text Placeholder 2">
            <a:extLst>
              <a:ext uri="{FF2B5EF4-FFF2-40B4-BE49-F238E27FC236}">
                <a16:creationId xmlns:a16="http://schemas.microsoft.com/office/drawing/2014/main" id="{1C3FBA7F-CDA1-FA4E-98E0-631B37809DFE}"/>
              </a:ext>
            </a:extLst>
          </p:cNvPr>
          <p:cNvSpPr>
            <a:spLocks noGrp="1"/>
          </p:cNvSpPr>
          <p:nvPr>
            <p:ph type="body" idx="1"/>
          </p:nvPr>
        </p:nvSpPr>
        <p:spPr>
          <a:xfrm>
            <a:off x="433200" y="1233849"/>
            <a:ext cx="8277600" cy="3807313"/>
          </a:xfrm>
        </p:spPr>
        <p:txBody>
          <a:bodyPr>
            <a:normAutofit/>
          </a:bodyPr>
          <a:lstStyle/>
          <a:p>
            <a:r>
              <a:rPr lang="en-US"/>
              <a:t>Alpa supporting heterogeneous GPUs/networks?</a:t>
            </a:r>
          </a:p>
          <a:p>
            <a:pPr lvl="1"/>
            <a:endParaRPr lang="en-US"/>
          </a:p>
          <a:p>
            <a:endParaRPr lang="en-US"/>
          </a:p>
          <a:p>
            <a:endParaRPr lang="en-US"/>
          </a:p>
          <a:p>
            <a:r>
              <a:rPr lang="en-US"/>
              <a:t>Way to implement Alpa for non-JAX?</a:t>
            </a:r>
          </a:p>
          <a:p>
            <a:pPr lvl="1"/>
            <a:r>
              <a:rPr lang="en-US"/>
              <a:t>Must be able to represent tensors in intermediate representation (IR), manipulate them, and compile them for execution</a:t>
            </a:r>
          </a:p>
          <a:p>
            <a:pPr lvl="1"/>
            <a:r>
              <a:rPr lang="en-US"/>
              <a:t>Recently PyTorch also introduces </a:t>
            </a:r>
            <a:r>
              <a:rPr lang="en-US">
                <a:latin typeface="Consolas" panose="020B0609020204030204" pitchFamily="49" charset="0"/>
                <a:cs typeface="Consolas" panose="020B0609020204030204" pitchFamily="49" charset="0"/>
              </a:rPr>
              <a:t>torch.compile</a:t>
            </a:r>
            <a:r>
              <a:rPr lang="en-US"/>
              <a:t> </a:t>
            </a:r>
            <a:r>
              <a:rPr lang="en-US">
                <a:sym typeface="Wingdings" pitchFamily="2" charset="2"/>
              </a:rPr>
              <a:t> may be possible</a:t>
            </a:r>
          </a:p>
          <a:p>
            <a:pPr lvl="1"/>
            <a:r>
              <a:rPr lang="en-US">
                <a:sym typeface="Wingdings" pitchFamily="2" charset="2"/>
              </a:rPr>
              <a:t>OpenAI introduces Triton compiler  its purpose is not for parallelization, but maybe</a:t>
            </a:r>
            <a:endParaRPr lang="en-US"/>
          </a:p>
        </p:txBody>
      </p:sp>
      <p:sp>
        <p:nvSpPr>
          <p:cNvPr id="4" name="Title 3">
            <a:extLst>
              <a:ext uri="{FF2B5EF4-FFF2-40B4-BE49-F238E27FC236}">
                <a16:creationId xmlns:a16="http://schemas.microsoft.com/office/drawing/2014/main" id="{CE47B3C3-0781-A906-87C5-3D668FAB4B94}"/>
              </a:ext>
            </a:extLst>
          </p:cNvPr>
          <p:cNvSpPr>
            <a:spLocks noGrp="1"/>
          </p:cNvSpPr>
          <p:nvPr>
            <p:ph type="title"/>
          </p:nvPr>
        </p:nvSpPr>
        <p:spPr/>
        <p:txBody>
          <a:bodyPr/>
          <a:lstStyle/>
          <a:p>
            <a:r>
              <a:rPr lang="en-US"/>
              <a:t>Discussion</a:t>
            </a:r>
          </a:p>
        </p:txBody>
      </p:sp>
      <p:grpSp>
        <p:nvGrpSpPr>
          <p:cNvPr id="21" name="Group 20">
            <a:extLst>
              <a:ext uri="{FF2B5EF4-FFF2-40B4-BE49-F238E27FC236}">
                <a16:creationId xmlns:a16="http://schemas.microsoft.com/office/drawing/2014/main" id="{E7FE80D7-40A5-B138-0FB4-CD423933E316}"/>
              </a:ext>
            </a:extLst>
          </p:cNvPr>
          <p:cNvGrpSpPr/>
          <p:nvPr/>
        </p:nvGrpSpPr>
        <p:grpSpPr>
          <a:xfrm>
            <a:off x="895133" y="1671865"/>
            <a:ext cx="7347167" cy="1321147"/>
            <a:chOff x="895133" y="1671865"/>
            <a:chExt cx="7347167" cy="1321147"/>
          </a:xfrm>
        </p:grpSpPr>
        <p:pic>
          <p:nvPicPr>
            <p:cNvPr id="13" name="Picture 12" descr="A black and white sign with black text&#10;&#10;Description automatically generated">
              <a:extLst>
                <a:ext uri="{FF2B5EF4-FFF2-40B4-BE49-F238E27FC236}">
                  <a16:creationId xmlns:a16="http://schemas.microsoft.com/office/drawing/2014/main" id="{D217B858-BC8F-D958-7948-370622474A35}"/>
                </a:ext>
              </a:extLst>
            </p:cNvPr>
            <p:cNvPicPr>
              <a:picLocks noChangeAspect="1"/>
            </p:cNvPicPr>
            <p:nvPr/>
          </p:nvPicPr>
          <p:blipFill>
            <a:blip r:embed="rId2"/>
            <a:stretch>
              <a:fillRect/>
            </a:stretch>
          </p:blipFill>
          <p:spPr>
            <a:xfrm>
              <a:off x="901700" y="1671865"/>
              <a:ext cx="3568700" cy="1257300"/>
            </a:xfrm>
            <a:prstGeom prst="rect">
              <a:avLst/>
            </a:prstGeom>
            <a:ln>
              <a:solidFill>
                <a:schemeClr val="tx1"/>
              </a:solidFill>
            </a:ln>
          </p:spPr>
        </p:pic>
        <p:sp>
          <p:nvSpPr>
            <p:cNvPr id="15" name="TextBox 14">
              <a:extLst>
                <a:ext uri="{FF2B5EF4-FFF2-40B4-BE49-F238E27FC236}">
                  <a16:creationId xmlns:a16="http://schemas.microsoft.com/office/drawing/2014/main" id="{F73336E2-6EED-02F0-4F90-43E3C1E1D131}"/>
                </a:ext>
              </a:extLst>
            </p:cNvPr>
            <p:cNvSpPr txBox="1"/>
            <p:nvPr/>
          </p:nvSpPr>
          <p:spPr>
            <a:xfrm>
              <a:off x="4572000" y="1823461"/>
              <a:ext cx="3670300" cy="1169551"/>
            </a:xfrm>
            <a:prstGeom prst="rect">
              <a:avLst/>
            </a:prstGeom>
            <a:noFill/>
          </p:spPr>
          <p:txBody>
            <a:bodyPr wrap="square">
              <a:spAutoFit/>
            </a:bodyPr>
            <a:lstStyle/>
            <a:p>
              <a:r>
                <a:rPr lang="en-US">
                  <a:latin typeface="Gill Sans" panose="020B0502020104020203" pitchFamily="34" charset="-79"/>
                  <a:cs typeface="Gill Sans" panose="020B0502020104020203" pitchFamily="34" charset="-79"/>
                </a:rPr>
                <a:t>AMP in NeurIPS’22</a:t>
              </a:r>
            </a:p>
            <a:p>
              <a:r>
                <a:rPr lang="en-US" i="1">
                  <a:latin typeface="Times New Roman" panose="02020603050405020304" pitchFamily="18" charset="0"/>
                  <a:cs typeface="Times New Roman" panose="02020603050405020304" pitchFamily="18" charset="0"/>
                </a:rPr>
                <a:t>“This motivates the core questions in this paper: Is it possible to </a:t>
              </a:r>
              <a:r>
                <a:rPr lang="en-US" i="1" u="sng">
                  <a:latin typeface="Times New Roman" panose="02020603050405020304" pitchFamily="18" charset="0"/>
                  <a:cs typeface="Times New Roman" panose="02020603050405020304" pitchFamily="18" charset="0"/>
                </a:rPr>
                <a:t>automatically find the best model-parallel strategies</a:t>
              </a:r>
              <a:r>
                <a:rPr lang="en-US" i="1">
                  <a:latin typeface="Times New Roman" panose="02020603050405020304" pitchFamily="18" charset="0"/>
                  <a:cs typeface="Times New Roman" panose="02020603050405020304" pitchFamily="18" charset="0"/>
                </a:rPr>
                <a:t> for more </a:t>
              </a:r>
              <a:r>
                <a:rPr lang="en-US" i="1" u="sng">
                  <a:latin typeface="Times New Roman" panose="02020603050405020304" pitchFamily="18" charset="0"/>
                  <a:cs typeface="Times New Roman" panose="02020603050405020304" pitchFamily="18" charset="0"/>
                </a:rPr>
                <a:t>heterogeneous</a:t>
              </a:r>
              <a:r>
                <a:rPr lang="en-US" i="1">
                  <a:latin typeface="Times New Roman" panose="02020603050405020304" pitchFamily="18" charset="0"/>
                  <a:cs typeface="Times New Roman" panose="02020603050405020304" pitchFamily="18" charset="0"/>
                </a:rPr>
                <a:t> models and </a:t>
              </a:r>
              <a:r>
                <a:rPr lang="en-US" i="1" u="sng">
                  <a:latin typeface="Times New Roman" panose="02020603050405020304" pitchFamily="18" charset="0"/>
                  <a:cs typeface="Times New Roman" panose="02020603050405020304" pitchFamily="18" charset="0"/>
                </a:rPr>
                <a:t>clusters</a:t>
              </a:r>
              <a:r>
                <a:rPr lang="en-US" i="1">
                  <a:latin typeface="Times New Roman" panose="02020603050405020304" pitchFamily="18" charset="0"/>
                  <a:cs typeface="Times New Roman" panose="02020603050405020304" pitchFamily="18" charset="0"/>
                </a:rPr>
                <a:t>?"</a:t>
              </a:r>
            </a:p>
          </p:txBody>
        </p:sp>
        <p:sp>
          <p:nvSpPr>
            <p:cNvPr id="16" name="Oval 15">
              <a:extLst>
                <a:ext uri="{FF2B5EF4-FFF2-40B4-BE49-F238E27FC236}">
                  <a16:creationId xmlns:a16="http://schemas.microsoft.com/office/drawing/2014/main" id="{60D014D4-6AD3-1A6C-E385-6F44525392A7}"/>
                </a:ext>
              </a:extLst>
            </p:cNvPr>
            <p:cNvSpPr/>
            <p:nvPr/>
          </p:nvSpPr>
          <p:spPr>
            <a:xfrm>
              <a:off x="2757714" y="2503668"/>
              <a:ext cx="1168400" cy="254046"/>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A1B8D2D-6748-91AA-F320-EF1A7F2A6761}"/>
                </a:ext>
              </a:extLst>
            </p:cNvPr>
            <p:cNvSpPr txBox="1"/>
            <p:nvPr/>
          </p:nvSpPr>
          <p:spPr>
            <a:xfrm>
              <a:off x="895133" y="2191355"/>
              <a:ext cx="1085554" cy="307777"/>
            </a:xfrm>
            <a:prstGeom prst="rect">
              <a:avLst/>
            </a:prstGeom>
            <a:noFill/>
          </p:spPr>
          <p:txBody>
            <a:bodyPr wrap="none" rtlCol="0">
              <a:spAutoFit/>
            </a:bodyPr>
            <a:lstStyle/>
            <a:p>
              <a:r>
                <a:rPr lang="en-US">
                  <a:solidFill>
                    <a:srgbClr val="C00000"/>
                  </a:solidFill>
                  <a:latin typeface="Gill Sans Light" panose="020B0302020104020203" pitchFamily="34" charset="-79"/>
                  <a:cs typeface="Gill Sans Light" panose="020B0302020104020203" pitchFamily="34" charset="-79"/>
                </a:rPr>
                <a:t>Alpa authors</a:t>
              </a:r>
            </a:p>
          </p:txBody>
        </p:sp>
        <p:cxnSp>
          <p:nvCxnSpPr>
            <p:cNvPr id="19" name="Straight Arrow Connector 18">
              <a:extLst>
                <a:ext uri="{FF2B5EF4-FFF2-40B4-BE49-F238E27FC236}">
                  <a16:creationId xmlns:a16="http://schemas.microsoft.com/office/drawing/2014/main" id="{0CE523F5-7DE7-BFF3-DF49-D962B464543B}"/>
                </a:ext>
              </a:extLst>
            </p:cNvPr>
            <p:cNvCxnSpPr>
              <a:cxnSpLocks/>
              <a:stCxn id="17" idx="3"/>
              <a:endCxn id="16" idx="1"/>
            </p:cNvCxnSpPr>
            <p:nvPr/>
          </p:nvCxnSpPr>
          <p:spPr>
            <a:xfrm>
              <a:off x="1980687" y="2345244"/>
              <a:ext cx="948135" cy="19562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956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7F89C5-ABD9-2685-25AF-EA31A538DB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a:t>
            </a:fld>
            <a:r>
              <a:rPr lang="en-US"/>
              <a:t> / 33</a:t>
            </a:r>
          </a:p>
        </p:txBody>
      </p:sp>
      <p:sp>
        <p:nvSpPr>
          <p:cNvPr id="4" name="Title 3">
            <a:extLst>
              <a:ext uri="{FF2B5EF4-FFF2-40B4-BE49-F238E27FC236}">
                <a16:creationId xmlns:a16="http://schemas.microsoft.com/office/drawing/2014/main" id="{B2064E07-AF3B-55CD-4520-8B281E63FA82}"/>
              </a:ext>
            </a:extLst>
          </p:cNvPr>
          <p:cNvSpPr>
            <a:spLocks noGrp="1"/>
          </p:cNvSpPr>
          <p:nvPr>
            <p:ph type="title"/>
          </p:nvPr>
        </p:nvSpPr>
        <p:spPr/>
        <p:txBody>
          <a:bodyPr/>
          <a:lstStyle/>
          <a:p>
            <a:r>
              <a:rPr lang="en-US"/>
              <a:t>Models are Becoming Larger</a:t>
            </a:r>
          </a:p>
        </p:txBody>
      </p:sp>
      <p:grpSp>
        <p:nvGrpSpPr>
          <p:cNvPr id="5" name="Group 4">
            <a:extLst>
              <a:ext uri="{FF2B5EF4-FFF2-40B4-BE49-F238E27FC236}">
                <a16:creationId xmlns:a16="http://schemas.microsoft.com/office/drawing/2014/main" id="{BEBE93D5-9018-EF18-B80F-A257CF5BCF4D}"/>
              </a:ext>
            </a:extLst>
          </p:cNvPr>
          <p:cNvGrpSpPr/>
          <p:nvPr/>
        </p:nvGrpSpPr>
        <p:grpSpPr>
          <a:xfrm>
            <a:off x="457200" y="1419410"/>
            <a:ext cx="8136877" cy="3137056"/>
            <a:chOff x="592279" y="1562994"/>
            <a:chExt cx="8136877" cy="3137056"/>
          </a:xfrm>
        </p:grpSpPr>
        <p:graphicFrame>
          <p:nvGraphicFramePr>
            <p:cNvPr id="6" name="Chart 5">
              <a:extLst>
                <a:ext uri="{FF2B5EF4-FFF2-40B4-BE49-F238E27FC236}">
                  <a16:creationId xmlns:a16="http://schemas.microsoft.com/office/drawing/2014/main" id="{B925E390-5677-0114-781E-AD7333278714}"/>
                </a:ext>
              </a:extLst>
            </p:cNvPr>
            <p:cNvGraphicFramePr/>
            <p:nvPr>
              <p:extLst>
                <p:ext uri="{D42A27DB-BD31-4B8C-83A1-F6EECF244321}">
                  <p14:modId xmlns:p14="http://schemas.microsoft.com/office/powerpoint/2010/main" val="2908030199"/>
                </p:ext>
              </p:extLst>
            </p:nvPr>
          </p:nvGraphicFramePr>
          <p:xfrm>
            <a:off x="592279" y="1855248"/>
            <a:ext cx="7445297" cy="284480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BE7923BB-D529-4E1A-F2E9-C56BAB456143}"/>
                </a:ext>
              </a:extLst>
            </p:cNvPr>
            <p:cNvSpPr txBox="1"/>
            <p:nvPr/>
          </p:nvSpPr>
          <p:spPr>
            <a:xfrm>
              <a:off x="1901914" y="3663256"/>
              <a:ext cx="620684" cy="523220"/>
            </a:xfrm>
            <a:prstGeom prst="rect">
              <a:avLst/>
            </a:prstGeom>
            <a:noFill/>
          </p:spPr>
          <p:txBody>
            <a:bodyPr wrap="square" rtlCol="0">
              <a:spAutoFit/>
            </a:bodyPr>
            <a:lstStyle/>
            <a:p>
              <a:pPr algn="ctr">
                <a:buClr>
                  <a:srgbClr val="000000"/>
                </a:buClr>
                <a:buFont typeface="Arial"/>
                <a:buNone/>
              </a:pPr>
              <a:r>
                <a:rPr lang="en-US" kern="0" dirty="0">
                  <a:solidFill>
                    <a:srgbClr val="000000"/>
                  </a:solidFill>
                  <a:latin typeface="Gill Sans Light" panose="020B0302020104020203" pitchFamily="34" charset="-79"/>
                  <a:cs typeface="Gill Sans Light" panose="020B0302020104020203" pitchFamily="34" charset="-79"/>
                  <a:sym typeface="Arial"/>
                </a:rPr>
                <a:t>BERT</a:t>
              </a:r>
            </a:p>
            <a:p>
              <a:pPr algn="ctr">
                <a:buClr>
                  <a:srgbClr val="000000"/>
                </a:buClr>
                <a:buFont typeface="Arial"/>
                <a:buNone/>
              </a:pPr>
              <a:r>
                <a:rPr lang="en-US" dirty="0">
                  <a:latin typeface="Gill Sans Light" panose="020B0302020104020203" pitchFamily="34" charset="-79"/>
                  <a:cs typeface="Gill Sans Light" panose="020B0302020104020203" pitchFamily="34" charset="-79"/>
                </a:rPr>
                <a:t>0.7G</a:t>
              </a:r>
              <a:r>
                <a:rPr lang="en-US" kern="0" dirty="0">
                  <a:solidFill>
                    <a:srgbClr val="000000"/>
                  </a:solidFill>
                  <a:latin typeface="Gill Sans Light" panose="020B0302020104020203" pitchFamily="34" charset="-79"/>
                  <a:cs typeface="Gill Sans Light" panose="020B0302020104020203" pitchFamily="34" charset="-79"/>
                  <a:sym typeface="Arial"/>
                </a:rPr>
                <a:t>B</a:t>
              </a:r>
            </a:p>
          </p:txBody>
        </p:sp>
        <p:sp>
          <p:nvSpPr>
            <p:cNvPr id="8" name="TextBox 7">
              <a:extLst>
                <a:ext uri="{FF2B5EF4-FFF2-40B4-BE49-F238E27FC236}">
                  <a16:creationId xmlns:a16="http://schemas.microsoft.com/office/drawing/2014/main" id="{F4F14B83-A1CA-66C0-EFC8-26280617A7FC}"/>
                </a:ext>
              </a:extLst>
            </p:cNvPr>
            <p:cNvSpPr txBox="1"/>
            <p:nvPr/>
          </p:nvSpPr>
          <p:spPr>
            <a:xfrm>
              <a:off x="2703458" y="3663276"/>
              <a:ext cx="654346" cy="523220"/>
            </a:xfrm>
            <a:prstGeom prst="rect">
              <a:avLst/>
            </a:prstGeom>
            <a:noFill/>
          </p:spPr>
          <p:txBody>
            <a:bodyPr wrap="none" rtlCol="0">
              <a:spAutoFit/>
            </a:bodyPr>
            <a:lstStyle/>
            <a:p>
              <a:pPr algn="ctr">
                <a:buClr>
                  <a:srgbClr val="000000"/>
                </a:buClr>
                <a:buFont typeface="Arial"/>
                <a:buNone/>
              </a:pPr>
              <a:r>
                <a:rPr lang="en-US" kern="0" dirty="0">
                  <a:solidFill>
                    <a:srgbClr val="000000"/>
                  </a:solidFill>
                  <a:latin typeface="Gill Sans Light" panose="020B0302020104020203" pitchFamily="34" charset="-79"/>
                  <a:cs typeface="Gill Sans Light" panose="020B0302020104020203" pitchFamily="34" charset="-79"/>
                  <a:sym typeface="Arial"/>
                </a:rPr>
                <a:t>GPT-2</a:t>
              </a:r>
            </a:p>
            <a:p>
              <a:pPr algn="ctr">
                <a:buClr>
                  <a:srgbClr val="000000"/>
                </a:buClr>
                <a:buFont typeface="Arial"/>
                <a:buNone/>
              </a:pPr>
              <a:r>
                <a:rPr lang="en-US" dirty="0">
                  <a:latin typeface="Gill Sans Light" panose="020B0302020104020203" pitchFamily="34" charset="-79"/>
                  <a:cs typeface="Gill Sans Light" panose="020B0302020104020203" pitchFamily="34" charset="-79"/>
                </a:rPr>
                <a:t>3G</a:t>
              </a:r>
              <a:r>
                <a:rPr lang="en-US" kern="0" dirty="0">
                  <a:solidFill>
                    <a:srgbClr val="000000"/>
                  </a:solidFill>
                  <a:latin typeface="Gill Sans Light" panose="020B0302020104020203" pitchFamily="34" charset="-79"/>
                  <a:cs typeface="Gill Sans Light" panose="020B0302020104020203" pitchFamily="34" charset="-79"/>
                  <a:sym typeface="Arial"/>
                </a:rPr>
                <a:t>B</a:t>
              </a:r>
            </a:p>
          </p:txBody>
        </p:sp>
        <p:sp>
          <p:nvSpPr>
            <p:cNvPr id="9" name="TextBox 8">
              <a:extLst>
                <a:ext uri="{FF2B5EF4-FFF2-40B4-BE49-F238E27FC236}">
                  <a16:creationId xmlns:a16="http://schemas.microsoft.com/office/drawing/2014/main" id="{96415D9A-ED9A-ACA4-CC28-EA862D794964}"/>
                </a:ext>
              </a:extLst>
            </p:cNvPr>
            <p:cNvSpPr txBox="1"/>
            <p:nvPr/>
          </p:nvSpPr>
          <p:spPr>
            <a:xfrm>
              <a:off x="3357804" y="3663256"/>
              <a:ext cx="1144865" cy="523220"/>
            </a:xfrm>
            <a:prstGeom prst="rect">
              <a:avLst/>
            </a:prstGeom>
            <a:noFill/>
          </p:spPr>
          <p:txBody>
            <a:bodyPr wrap="none" rtlCol="0">
              <a:spAutoFit/>
            </a:bodyPr>
            <a:lstStyle/>
            <a:p>
              <a:pPr algn="ctr">
                <a:buClr>
                  <a:srgbClr val="000000"/>
                </a:buClr>
                <a:buFont typeface="Arial"/>
                <a:buNone/>
              </a:pPr>
              <a:r>
                <a:rPr lang="en-US" kern="0" dirty="0">
                  <a:solidFill>
                    <a:srgbClr val="000000"/>
                  </a:solidFill>
                  <a:latin typeface="Gill Sans Light" panose="020B0302020104020203" pitchFamily="34" charset="-79"/>
                  <a:cs typeface="Gill Sans Light" panose="020B0302020104020203" pitchFamily="34" charset="-79"/>
                  <a:sym typeface="Arial"/>
                </a:rPr>
                <a:t>Megatron-LM</a:t>
              </a:r>
            </a:p>
            <a:p>
              <a:pPr algn="ctr">
                <a:buClr>
                  <a:srgbClr val="000000"/>
                </a:buClr>
                <a:buFont typeface="Arial"/>
                <a:buNone/>
              </a:pPr>
              <a:r>
                <a:rPr lang="en-US" kern="0" dirty="0">
                  <a:solidFill>
                    <a:srgbClr val="000000"/>
                  </a:solidFill>
                  <a:latin typeface="Gill Sans Light" panose="020B0302020104020203" pitchFamily="34" charset="-79"/>
                  <a:cs typeface="Gill Sans Light" panose="020B0302020104020203" pitchFamily="34" charset="-79"/>
                  <a:sym typeface="Arial"/>
                </a:rPr>
                <a:t>17GB</a:t>
              </a:r>
            </a:p>
          </p:txBody>
        </p:sp>
        <p:sp>
          <p:nvSpPr>
            <p:cNvPr id="10" name="TextBox 9">
              <a:extLst>
                <a:ext uri="{FF2B5EF4-FFF2-40B4-BE49-F238E27FC236}">
                  <a16:creationId xmlns:a16="http://schemas.microsoft.com/office/drawing/2014/main" id="{EBB915FC-D0DA-781C-AB44-E04A7B17FA7C}"/>
                </a:ext>
              </a:extLst>
            </p:cNvPr>
            <p:cNvSpPr txBox="1"/>
            <p:nvPr/>
          </p:nvSpPr>
          <p:spPr>
            <a:xfrm>
              <a:off x="4332281" y="3526794"/>
              <a:ext cx="1042273" cy="523220"/>
            </a:xfrm>
            <a:prstGeom prst="rect">
              <a:avLst/>
            </a:prstGeom>
            <a:noFill/>
          </p:spPr>
          <p:txBody>
            <a:bodyPr wrap="none" rtlCol="0">
              <a:spAutoFit/>
            </a:bodyPr>
            <a:lstStyle/>
            <a:p>
              <a:pPr algn="ctr">
                <a:buClr>
                  <a:srgbClr val="000000"/>
                </a:buClr>
                <a:buFont typeface="Arial"/>
                <a:buNone/>
              </a:pPr>
              <a:r>
                <a:rPr lang="en-US" kern="0" dirty="0">
                  <a:solidFill>
                    <a:srgbClr val="000000"/>
                  </a:solidFill>
                  <a:latin typeface="Gill Sans Light" panose="020B0302020104020203" pitchFamily="34" charset="-79"/>
                  <a:cs typeface="Gill Sans Light" panose="020B0302020104020203" pitchFamily="34" charset="-79"/>
                  <a:sym typeface="Arial"/>
                </a:rPr>
                <a:t>Turing-NLG</a:t>
              </a:r>
            </a:p>
            <a:p>
              <a:pPr algn="ctr">
                <a:buClr>
                  <a:srgbClr val="000000"/>
                </a:buClr>
                <a:buFont typeface="Arial"/>
                <a:buNone/>
              </a:pPr>
              <a:r>
                <a:rPr lang="en-US" dirty="0">
                  <a:latin typeface="Gill Sans Light" panose="020B0302020104020203" pitchFamily="34" charset="-79"/>
                  <a:cs typeface="Gill Sans Light" panose="020B0302020104020203" pitchFamily="34" charset="-79"/>
                </a:rPr>
                <a:t>34G</a:t>
              </a:r>
              <a:r>
                <a:rPr lang="en-US" kern="0" dirty="0">
                  <a:solidFill>
                    <a:srgbClr val="000000"/>
                  </a:solidFill>
                  <a:latin typeface="Gill Sans Light" panose="020B0302020104020203" pitchFamily="34" charset="-79"/>
                  <a:cs typeface="Gill Sans Light" panose="020B0302020104020203" pitchFamily="34" charset="-79"/>
                  <a:sym typeface="Arial"/>
                </a:rPr>
                <a:t>B</a:t>
              </a:r>
            </a:p>
          </p:txBody>
        </p:sp>
        <p:sp>
          <p:nvSpPr>
            <p:cNvPr id="11" name="TextBox 10">
              <a:extLst>
                <a:ext uri="{FF2B5EF4-FFF2-40B4-BE49-F238E27FC236}">
                  <a16:creationId xmlns:a16="http://schemas.microsoft.com/office/drawing/2014/main" id="{783D1B91-1013-9FC5-16B5-85D728B4CEAA}"/>
                </a:ext>
              </a:extLst>
            </p:cNvPr>
            <p:cNvSpPr txBox="1"/>
            <p:nvPr/>
          </p:nvSpPr>
          <p:spPr>
            <a:xfrm>
              <a:off x="5386273" y="3472866"/>
              <a:ext cx="678391" cy="523220"/>
            </a:xfrm>
            <a:prstGeom prst="rect">
              <a:avLst/>
            </a:prstGeom>
            <a:noFill/>
          </p:spPr>
          <p:txBody>
            <a:bodyPr wrap="none" rtlCol="0">
              <a:spAutoFit/>
            </a:bodyPr>
            <a:lstStyle/>
            <a:p>
              <a:pPr algn="ctr">
                <a:buClr>
                  <a:srgbClr val="000000"/>
                </a:buClr>
                <a:buFont typeface="Arial"/>
                <a:buNone/>
              </a:pPr>
              <a:r>
                <a:rPr lang="en-US" kern="0" dirty="0">
                  <a:solidFill>
                    <a:srgbClr val="000000"/>
                  </a:solidFill>
                  <a:latin typeface="Gill Sans Light" panose="020B0302020104020203" pitchFamily="34" charset="-79"/>
                  <a:cs typeface="Gill Sans Light" panose="020B0302020104020203" pitchFamily="34" charset="-79"/>
                  <a:sym typeface="Arial"/>
                </a:rPr>
                <a:t>GPT-3</a:t>
              </a:r>
            </a:p>
            <a:p>
              <a:pPr algn="ctr">
                <a:buClr>
                  <a:srgbClr val="000000"/>
                </a:buClr>
                <a:buFont typeface="Arial"/>
                <a:buNone/>
              </a:pPr>
              <a:r>
                <a:rPr lang="en-US" kern="0" dirty="0">
                  <a:solidFill>
                    <a:srgbClr val="000000"/>
                  </a:solidFill>
                  <a:latin typeface="Gill Sans Light" panose="020B0302020104020203" pitchFamily="34" charset="-79"/>
                  <a:cs typeface="Gill Sans Light" panose="020B0302020104020203" pitchFamily="34" charset="-79"/>
                  <a:sym typeface="Arial"/>
                </a:rPr>
                <a:t>350GB</a:t>
              </a:r>
            </a:p>
          </p:txBody>
        </p:sp>
        <p:sp>
          <p:nvSpPr>
            <p:cNvPr id="12" name="TextBox 11">
              <a:extLst>
                <a:ext uri="{FF2B5EF4-FFF2-40B4-BE49-F238E27FC236}">
                  <a16:creationId xmlns:a16="http://schemas.microsoft.com/office/drawing/2014/main" id="{54AEB6DA-D8A9-E317-1803-AFE9326D966D}"/>
                </a:ext>
              </a:extLst>
            </p:cNvPr>
            <p:cNvSpPr txBox="1"/>
            <p:nvPr/>
          </p:nvSpPr>
          <p:spPr>
            <a:xfrm>
              <a:off x="6064664" y="2685113"/>
              <a:ext cx="1035861" cy="738664"/>
            </a:xfrm>
            <a:prstGeom prst="rect">
              <a:avLst/>
            </a:prstGeom>
            <a:noFill/>
          </p:spPr>
          <p:txBody>
            <a:bodyPr wrap="none" rtlCol="0">
              <a:spAutoFit/>
            </a:bodyPr>
            <a:lstStyle/>
            <a:p>
              <a:pPr algn="ctr">
                <a:buClr>
                  <a:srgbClr val="000000"/>
                </a:buClr>
                <a:buFont typeface="Arial"/>
                <a:buNone/>
              </a:pPr>
              <a:r>
                <a:rPr lang="en-US" kern="0" dirty="0">
                  <a:solidFill>
                    <a:srgbClr val="000000"/>
                  </a:solidFill>
                  <a:latin typeface="Gill Sans Light" panose="020B0302020104020203" pitchFamily="34" charset="-79"/>
                  <a:cs typeface="Gill Sans Light" panose="020B0302020104020203" pitchFamily="34" charset="-79"/>
                  <a:sym typeface="Arial"/>
                </a:rPr>
                <a:t>Megatron-</a:t>
              </a:r>
              <a:br>
                <a:rPr lang="en-US" kern="0" dirty="0">
                  <a:solidFill>
                    <a:srgbClr val="000000"/>
                  </a:solidFill>
                  <a:latin typeface="Gill Sans Light" panose="020B0302020104020203" pitchFamily="34" charset="-79"/>
                  <a:cs typeface="Gill Sans Light" panose="020B0302020104020203" pitchFamily="34" charset="-79"/>
                  <a:sym typeface="Arial"/>
                </a:rPr>
              </a:br>
              <a:r>
                <a:rPr lang="en-US" kern="0" dirty="0">
                  <a:solidFill>
                    <a:srgbClr val="000000"/>
                  </a:solidFill>
                  <a:latin typeface="Gill Sans Light" panose="020B0302020104020203" pitchFamily="34" charset="-79"/>
                  <a:cs typeface="Gill Sans Light" panose="020B0302020104020203" pitchFamily="34" charset="-79"/>
                  <a:sym typeface="Arial"/>
                </a:rPr>
                <a:t>Turing NLG</a:t>
              </a:r>
            </a:p>
            <a:p>
              <a:pPr algn="ctr">
                <a:buClr>
                  <a:srgbClr val="000000"/>
                </a:buClr>
                <a:buFont typeface="Arial"/>
                <a:buNone/>
              </a:pPr>
              <a:r>
                <a:rPr lang="en-US" kern="0" dirty="0">
                  <a:solidFill>
                    <a:srgbClr val="000000"/>
                  </a:solidFill>
                  <a:latin typeface="Gill Sans Light" panose="020B0302020104020203" pitchFamily="34" charset="-79"/>
                  <a:cs typeface="Gill Sans Light" panose="020B0302020104020203" pitchFamily="34" charset="-79"/>
                  <a:sym typeface="Arial"/>
                </a:rPr>
                <a:t>1,060GB</a:t>
              </a:r>
            </a:p>
          </p:txBody>
        </p:sp>
        <p:sp>
          <p:nvSpPr>
            <p:cNvPr id="13" name="TextBox 12">
              <a:extLst>
                <a:ext uri="{FF2B5EF4-FFF2-40B4-BE49-F238E27FC236}">
                  <a16:creationId xmlns:a16="http://schemas.microsoft.com/office/drawing/2014/main" id="{5C1140AA-098F-8DF9-BC27-C52421320CA4}"/>
                </a:ext>
              </a:extLst>
            </p:cNvPr>
            <p:cNvSpPr txBox="1"/>
            <p:nvPr/>
          </p:nvSpPr>
          <p:spPr>
            <a:xfrm>
              <a:off x="6715536" y="1562994"/>
              <a:ext cx="1572866" cy="523220"/>
            </a:xfrm>
            <a:prstGeom prst="rect">
              <a:avLst/>
            </a:prstGeom>
            <a:noFill/>
          </p:spPr>
          <p:txBody>
            <a:bodyPr wrap="none" rtlCol="0">
              <a:spAutoFit/>
            </a:bodyPr>
            <a:lstStyle/>
            <a:p>
              <a:pPr algn="ctr">
                <a:buClr>
                  <a:srgbClr val="000000"/>
                </a:buClr>
                <a:buFont typeface="Arial"/>
                <a:buNone/>
              </a:pPr>
              <a:r>
                <a:rPr lang="en-US" kern="0" dirty="0">
                  <a:solidFill>
                    <a:srgbClr val="000000"/>
                  </a:solidFill>
                  <a:latin typeface="Gill Sans Light" panose="020B0302020104020203" pitchFamily="34" charset="-79"/>
                  <a:cs typeface="Gill Sans Light" panose="020B0302020104020203" pitchFamily="34" charset="-79"/>
                  <a:sym typeface="Arial"/>
                </a:rPr>
                <a:t>Switch Transformer</a:t>
              </a:r>
            </a:p>
            <a:p>
              <a:pPr algn="ctr">
                <a:buClr>
                  <a:srgbClr val="000000"/>
                </a:buClr>
                <a:buFont typeface="Arial"/>
                <a:buNone/>
              </a:pPr>
              <a:r>
                <a:rPr lang="en-US" dirty="0">
                  <a:latin typeface="Gill Sans Light" panose="020B0302020104020203" pitchFamily="34" charset="-79"/>
                  <a:cs typeface="Gill Sans Light" panose="020B0302020104020203" pitchFamily="34" charset="-79"/>
                </a:rPr>
                <a:t>3,120GB</a:t>
              </a:r>
              <a:endParaRPr lang="en-US" kern="0" dirty="0">
                <a:solidFill>
                  <a:srgbClr val="000000"/>
                </a:solidFill>
                <a:latin typeface="Gill Sans Light" panose="020B0302020104020203" pitchFamily="34" charset="-79"/>
                <a:cs typeface="Gill Sans Light" panose="020B0302020104020203" pitchFamily="34" charset="-79"/>
                <a:sym typeface="Arial"/>
              </a:endParaRPr>
            </a:p>
          </p:txBody>
        </p:sp>
        <p:cxnSp>
          <p:nvCxnSpPr>
            <p:cNvPr id="14" name="Straight Connector 13">
              <a:extLst>
                <a:ext uri="{FF2B5EF4-FFF2-40B4-BE49-F238E27FC236}">
                  <a16:creationId xmlns:a16="http://schemas.microsoft.com/office/drawing/2014/main" id="{B7BB0F71-7918-B806-D0F2-077CD8431E8F}"/>
                </a:ext>
              </a:extLst>
            </p:cNvPr>
            <p:cNvCxnSpPr>
              <a:cxnSpLocks/>
            </p:cNvCxnSpPr>
            <p:nvPr/>
          </p:nvCxnSpPr>
          <p:spPr>
            <a:xfrm flipH="1">
              <a:off x="1769327" y="4161506"/>
              <a:ext cx="6668429" cy="0"/>
            </a:xfrm>
            <a:prstGeom prst="line">
              <a:avLst/>
            </a:prstGeom>
            <a:ln w="28575">
              <a:solidFill>
                <a:srgbClr val="FF0000"/>
              </a:solidFill>
              <a:prstDash val="soli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1D394EE-BA0D-2E03-ED4F-0AE54AB03C2E}"/>
                </a:ext>
              </a:extLst>
            </p:cNvPr>
            <p:cNvSpPr txBox="1"/>
            <p:nvPr/>
          </p:nvSpPr>
          <p:spPr>
            <a:xfrm>
              <a:off x="7218806" y="3512680"/>
              <a:ext cx="1510350" cy="646331"/>
            </a:xfrm>
            <a:prstGeom prst="rect">
              <a:avLst/>
            </a:prstGeom>
            <a:noFill/>
          </p:spPr>
          <p:txBody>
            <a:bodyPr wrap="none" rtlCol="0">
              <a:spAutoFit/>
            </a:bodyPr>
            <a:lstStyle/>
            <a:p>
              <a:pPr algn="ctr"/>
              <a:r>
                <a:rPr lang="en-US" sz="1200">
                  <a:solidFill>
                    <a:srgbClr val="FF0000"/>
                  </a:solidFill>
                  <a:latin typeface="Gill Sans" panose="020B0502020104020203" pitchFamily="34" charset="-79"/>
                  <a:cs typeface="Gill Sans" panose="020B0502020104020203" pitchFamily="34" charset="-79"/>
                </a:rPr>
                <a:t>NVIDIA H100: 80GB</a:t>
              </a:r>
            </a:p>
            <a:p>
              <a:pPr algn="ctr"/>
              <a:r>
                <a:rPr lang="en-US" sz="1200">
                  <a:solidFill>
                    <a:srgbClr val="FF0000"/>
                  </a:solidFill>
                  <a:latin typeface="Gill Sans" panose="020B0502020104020203" pitchFamily="34" charset="-79"/>
                  <a:cs typeface="Gill Sans" panose="020B0502020104020203" pitchFamily="34" charset="-79"/>
                </a:rPr>
                <a:t>Intel Gaudi2: 96GB</a:t>
              </a:r>
            </a:p>
            <a:p>
              <a:pPr algn="ctr"/>
              <a:r>
                <a:rPr lang="en-US" sz="1200">
                  <a:solidFill>
                    <a:srgbClr val="FF0000"/>
                  </a:solidFill>
                  <a:latin typeface="Gill Sans" panose="020B0502020104020203" pitchFamily="34" charset="-79"/>
                  <a:cs typeface="Gill Sans" panose="020B0502020104020203" pitchFamily="34" charset="-79"/>
                </a:rPr>
                <a:t>AMD MI300: 128GB</a:t>
              </a:r>
            </a:p>
          </p:txBody>
        </p:sp>
      </p:grpSp>
      <p:cxnSp>
        <p:nvCxnSpPr>
          <p:cNvPr id="17" name="Straight Arrow Connector 16">
            <a:extLst>
              <a:ext uri="{FF2B5EF4-FFF2-40B4-BE49-F238E27FC236}">
                <a16:creationId xmlns:a16="http://schemas.microsoft.com/office/drawing/2014/main" id="{2B5B71B2-0B7A-BECE-B1E2-9224BB18DAD2}"/>
              </a:ext>
            </a:extLst>
          </p:cNvPr>
          <p:cNvCxnSpPr>
            <a:cxnSpLocks/>
          </p:cNvCxnSpPr>
          <p:nvPr/>
        </p:nvCxnSpPr>
        <p:spPr>
          <a:xfrm>
            <a:off x="5251194" y="2305256"/>
            <a:ext cx="637683" cy="893411"/>
          </a:xfrm>
          <a:prstGeom prst="straightConnector1">
            <a:avLst/>
          </a:prstGeom>
          <a:ln w="28575">
            <a:solidFill>
              <a:srgbClr val="C00000"/>
            </a:solidFill>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C87D0A4E-18DF-3ADE-3AE2-6B32261E6E31}"/>
              </a:ext>
            </a:extLst>
          </p:cNvPr>
          <p:cNvSpPr txBox="1"/>
          <p:nvPr/>
        </p:nvSpPr>
        <p:spPr>
          <a:xfrm>
            <a:off x="4179848" y="1963891"/>
            <a:ext cx="2084225" cy="307777"/>
          </a:xfrm>
          <a:prstGeom prst="rect">
            <a:avLst/>
          </a:prstGeom>
          <a:noFill/>
        </p:spPr>
        <p:txBody>
          <a:bodyPr wrap="none" rtlCol="0">
            <a:spAutoFit/>
          </a:bodyPr>
          <a:lstStyle/>
          <a:p>
            <a:r>
              <a:rPr lang="en-US">
                <a:solidFill>
                  <a:srgbClr val="C00000"/>
                </a:solidFill>
              </a:rPr>
              <a:t>Need to partition model!</a:t>
            </a:r>
          </a:p>
        </p:txBody>
      </p:sp>
    </p:spTree>
    <p:extLst>
      <p:ext uri="{BB962C8B-B14F-4D97-AF65-F5344CB8AC3E}">
        <p14:creationId xmlns:p14="http://schemas.microsoft.com/office/powerpoint/2010/main" val="294004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363375" y="1161975"/>
            <a:ext cx="8417400" cy="969600"/>
          </a:xfrm>
          <a:prstGeom prst="rect">
            <a:avLst/>
          </a:prstGeom>
        </p:spPr>
        <p:txBody>
          <a:bodyPr spcFirstLastPara="1" wrap="square" lIns="68575" tIns="68575" rIns="68575" bIns="68575" anchor="t" anchorCtr="0">
            <a:spAutoFit/>
          </a:bodyPr>
          <a:lstStyle/>
          <a:p>
            <a:pPr marL="0" lvl="0" indent="0" algn="l" rtl="0">
              <a:spcBef>
                <a:spcPts val="0"/>
              </a:spcBef>
              <a:spcAft>
                <a:spcPts val="0"/>
              </a:spcAft>
              <a:buNone/>
            </a:pPr>
            <a:r>
              <a:rPr lang="en-US" sz="5400" b="1" i="1" dirty="0">
                <a:latin typeface="Gill Sans SemiBold" panose="020B0502020104020203" pitchFamily="34" charset="-79"/>
                <a:ea typeface="Gill Sans"/>
                <a:cs typeface="Gill Sans SemiBold" panose="020B0502020104020203" pitchFamily="34" charset="-79"/>
                <a:sym typeface="Gill Sans"/>
              </a:rPr>
              <a:t>Oobleck</a:t>
            </a:r>
            <a:endParaRPr sz="5400" b="1" i="1" dirty="0">
              <a:latin typeface="Gill Sans SemiBold" panose="020B0502020104020203" pitchFamily="34" charset="-79"/>
              <a:ea typeface="Gill Sans"/>
              <a:cs typeface="Gill Sans SemiBold" panose="020B0502020104020203" pitchFamily="34" charset="-79"/>
              <a:sym typeface="Gill Sans"/>
            </a:endParaRPr>
          </a:p>
        </p:txBody>
      </p:sp>
      <p:sp>
        <p:nvSpPr>
          <p:cNvPr id="51" name="Google Shape;51;p9"/>
          <p:cNvSpPr txBox="1">
            <a:spLocks noGrp="1"/>
          </p:cNvSpPr>
          <p:nvPr>
            <p:ph type="subTitle" idx="1"/>
          </p:nvPr>
        </p:nvSpPr>
        <p:spPr>
          <a:xfrm>
            <a:off x="363375" y="2179950"/>
            <a:ext cx="8745600" cy="783600"/>
          </a:xfrm>
          <a:prstGeom prst="rect">
            <a:avLst/>
          </a:prstGeom>
        </p:spPr>
        <p:txBody>
          <a:bodyPr spcFirstLastPara="1" wrap="square" lIns="68575" tIns="68575" rIns="68575" bIns="68575" anchor="t" anchorCtr="0">
            <a:noAutofit/>
          </a:bodyPr>
          <a:lstStyle/>
          <a:p>
            <a:pPr marL="0" lvl="0" indent="0" algn="l" rtl="0">
              <a:spcBef>
                <a:spcPts val="0"/>
              </a:spcBef>
              <a:spcAft>
                <a:spcPts val="0"/>
              </a:spcAft>
              <a:buNone/>
            </a:pPr>
            <a:r>
              <a:rPr lang="en-US" sz="2600" dirty="0">
                <a:latin typeface="Gill Sans Light" panose="020B0302020104020203" pitchFamily="34" charset="-79"/>
                <a:cs typeface="Gill Sans Light" panose="020B0302020104020203" pitchFamily="34" charset="-79"/>
              </a:rPr>
              <a:t>Resilient Distributed Training of Large Models</a:t>
            </a:r>
            <a:br>
              <a:rPr lang="en-US" sz="2600" dirty="0">
                <a:latin typeface="Gill Sans Light" panose="020B0302020104020203" pitchFamily="34" charset="-79"/>
                <a:cs typeface="Gill Sans Light" panose="020B0302020104020203" pitchFamily="34" charset="-79"/>
              </a:rPr>
            </a:br>
            <a:r>
              <a:rPr lang="en-US" sz="2600" dirty="0">
                <a:latin typeface="Gill Sans Light" panose="020B0302020104020203" pitchFamily="34" charset="-79"/>
                <a:cs typeface="Gill Sans Light" panose="020B0302020104020203" pitchFamily="34" charset="-79"/>
              </a:rPr>
              <a:t>Using Pipeline Templates</a:t>
            </a:r>
            <a:endParaRPr sz="2600" dirty="0">
              <a:latin typeface="Gill Sans Light" panose="020B0302020104020203" pitchFamily="34" charset="-79"/>
              <a:cs typeface="Gill Sans Light" panose="020B0302020104020203" pitchFamily="34" charset="-79"/>
            </a:endParaRPr>
          </a:p>
        </p:txBody>
      </p:sp>
      <p:sp>
        <p:nvSpPr>
          <p:cNvPr id="3" name="Subtitle 2">
            <a:extLst>
              <a:ext uri="{FF2B5EF4-FFF2-40B4-BE49-F238E27FC236}">
                <a16:creationId xmlns:a16="http://schemas.microsoft.com/office/drawing/2014/main" id="{8827A94F-5AAD-B3D6-18D1-45936597614B}"/>
              </a:ext>
            </a:extLst>
          </p:cNvPr>
          <p:cNvSpPr>
            <a:spLocks noGrp="1"/>
          </p:cNvSpPr>
          <p:nvPr>
            <p:ph type="subTitle" idx="2"/>
          </p:nvPr>
        </p:nvSpPr>
        <p:spPr>
          <a:xfrm>
            <a:off x="363375" y="3366100"/>
            <a:ext cx="8162060" cy="471300"/>
          </a:xfrm>
        </p:spPr>
        <p:txBody>
          <a:bodyPr/>
          <a:lstStyle/>
          <a:p>
            <a:r>
              <a:rPr lang="en-US">
                <a:latin typeface="Gill Sans" panose="020B0502020104020203" pitchFamily="34" charset="-79"/>
                <a:cs typeface="Gill Sans" panose="020B0502020104020203" pitchFamily="34" charset="-79"/>
              </a:rPr>
              <a:t>Insu Jang</a:t>
            </a:r>
            <a:r>
              <a:rPr lang="en-US">
                <a:latin typeface="Gill Sans Light" panose="020B0302020104020203" pitchFamily="34" charset="-79"/>
                <a:cs typeface="Gill Sans Light" panose="020B0302020104020203" pitchFamily="34" charset="-79"/>
              </a:rPr>
              <a:t>, Zhenning Yang, Zhen Zhang, Xin Jin, and Mosharaf Chowdhury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80FDC7-B9F5-6E90-314B-57D647D1D8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21</a:t>
            </a:fld>
            <a:endParaRPr lang="en-US"/>
          </a:p>
        </p:txBody>
      </p:sp>
      <p:sp>
        <p:nvSpPr>
          <p:cNvPr id="4" name="Title 3">
            <a:extLst>
              <a:ext uri="{FF2B5EF4-FFF2-40B4-BE49-F238E27FC236}">
                <a16:creationId xmlns:a16="http://schemas.microsoft.com/office/drawing/2014/main" id="{AD52384F-F0A9-FEFF-E18E-944376A90776}"/>
              </a:ext>
            </a:extLst>
          </p:cNvPr>
          <p:cNvSpPr>
            <a:spLocks noGrp="1"/>
          </p:cNvSpPr>
          <p:nvPr>
            <p:ph type="title"/>
          </p:nvPr>
        </p:nvSpPr>
        <p:spPr/>
        <p:txBody>
          <a:bodyPr>
            <a:normAutofit fontScale="90000"/>
          </a:bodyPr>
          <a:lstStyle/>
          <a:p>
            <a:r>
              <a:rPr lang="en-US" sz="2200"/>
              <a:t>Large Model Training</a:t>
            </a:r>
            <a:br>
              <a:rPr lang="en-US"/>
            </a:br>
            <a:r>
              <a:rPr lang="en-US" sz="4000"/>
              <a:t>Models are Becoming Larger</a:t>
            </a:r>
          </a:p>
        </p:txBody>
      </p:sp>
      <p:grpSp>
        <p:nvGrpSpPr>
          <p:cNvPr id="22" name="Group 21">
            <a:extLst>
              <a:ext uri="{FF2B5EF4-FFF2-40B4-BE49-F238E27FC236}">
                <a16:creationId xmlns:a16="http://schemas.microsoft.com/office/drawing/2014/main" id="{EDC6A536-4476-1DDC-8016-04BD744AD337}"/>
              </a:ext>
            </a:extLst>
          </p:cNvPr>
          <p:cNvGrpSpPr/>
          <p:nvPr/>
        </p:nvGrpSpPr>
        <p:grpSpPr>
          <a:xfrm>
            <a:off x="457200" y="1419410"/>
            <a:ext cx="8136877" cy="3137056"/>
            <a:chOff x="592279" y="1562994"/>
            <a:chExt cx="8136877" cy="3137056"/>
          </a:xfrm>
        </p:grpSpPr>
        <p:graphicFrame>
          <p:nvGraphicFramePr>
            <p:cNvPr id="6" name="Chart 5">
              <a:extLst>
                <a:ext uri="{FF2B5EF4-FFF2-40B4-BE49-F238E27FC236}">
                  <a16:creationId xmlns:a16="http://schemas.microsoft.com/office/drawing/2014/main" id="{D3DFDA25-AE51-EC9E-4081-5065401A29FF}"/>
                </a:ext>
              </a:extLst>
            </p:cNvPr>
            <p:cNvGraphicFramePr/>
            <p:nvPr>
              <p:extLst>
                <p:ext uri="{D42A27DB-BD31-4B8C-83A1-F6EECF244321}">
                  <p14:modId xmlns:p14="http://schemas.microsoft.com/office/powerpoint/2010/main" val="1246890862"/>
                </p:ext>
              </p:extLst>
            </p:nvPr>
          </p:nvGraphicFramePr>
          <p:xfrm>
            <a:off x="592279" y="1855248"/>
            <a:ext cx="7445297" cy="2844802"/>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A63326D9-37A5-5ACB-3D20-3272CF1E4569}"/>
                </a:ext>
              </a:extLst>
            </p:cNvPr>
            <p:cNvSpPr txBox="1"/>
            <p:nvPr/>
          </p:nvSpPr>
          <p:spPr>
            <a:xfrm>
              <a:off x="1901914" y="3663256"/>
              <a:ext cx="620684" cy="523220"/>
            </a:xfrm>
            <a:prstGeom prst="rect">
              <a:avLst/>
            </a:prstGeom>
            <a:noFill/>
          </p:spPr>
          <p:txBody>
            <a:bodyPr wrap="square" rtlCol="0">
              <a:spAutoFit/>
            </a:bodyPr>
            <a:lstStyle/>
            <a:p>
              <a:pPr algn="ctr">
                <a:buClr>
                  <a:srgbClr val="000000"/>
                </a:buClr>
                <a:buFont typeface="Arial"/>
                <a:buNone/>
              </a:pPr>
              <a:r>
                <a:rPr lang="en-US" kern="0" dirty="0">
                  <a:solidFill>
                    <a:srgbClr val="000000"/>
                  </a:solidFill>
                  <a:latin typeface="Gill Sans Light" panose="020B0302020104020203" pitchFamily="34" charset="-79"/>
                  <a:cs typeface="Gill Sans Light" panose="020B0302020104020203" pitchFamily="34" charset="-79"/>
                  <a:sym typeface="Arial"/>
                </a:rPr>
                <a:t>BERT</a:t>
              </a:r>
            </a:p>
            <a:p>
              <a:pPr algn="ctr">
                <a:buClr>
                  <a:srgbClr val="000000"/>
                </a:buClr>
                <a:buFont typeface="Arial"/>
                <a:buNone/>
              </a:pPr>
              <a:r>
                <a:rPr lang="en-US" dirty="0">
                  <a:latin typeface="Gill Sans Light" panose="020B0302020104020203" pitchFamily="34" charset="-79"/>
                  <a:cs typeface="Gill Sans Light" panose="020B0302020104020203" pitchFamily="34" charset="-79"/>
                </a:rPr>
                <a:t>0.7G</a:t>
              </a:r>
              <a:r>
                <a:rPr lang="en-US" kern="0" dirty="0">
                  <a:solidFill>
                    <a:srgbClr val="000000"/>
                  </a:solidFill>
                  <a:latin typeface="Gill Sans Light" panose="020B0302020104020203" pitchFamily="34" charset="-79"/>
                  <a:cs typeface="Gill Sans Light" panose="020B0302020104020203" pitchFamily="34" charset="-79"/>
                  <a:sym typeface="Arial"/>
                </a:rPr>
                <a:t>B</a:t>
              </a:r>
            </a:p>
          </p:txBody>
        </p:sp>
        <p:sp>
          <p:nvSpPr>
            <p:cNvPr id="8" name="TextBox 7">
              <a:extLst>
                <a:ext uri="{FF2B5EF4-FFF2-40B4-BE49-F238E27FC236}">
                  <a16:creationId xmlns:a16="http://schemas.microsoft.com/office/drawing/2014/main" id="{8B519C4A-A452-2F10-20EE-A580882370DA}"/>
                </a:ext>
              </a:extLst>
            </p:cNvPr>
            <p:cNvSpPr txBox="1"/>
            <p:nvPr/>
          </p:nvSpPr>
          <p:spPr>
            <a:xfrm>
              <a:off x="2703458" y="3663276"/>
              <a:ext cx="654346" cy="523220"/>
            </a:xfrm>
            <a:prstGeom prst="rect">
              <a:avLst/>
            </a:prstGeom>
            <a:noFill/>
          </p:spPr>
          <p:txBody>
            <a:bodyPr wrap="none" rtlCol="0">
              <a:spAutoFit/>
            </a:bodyPr>
            <a:lstStyle/>
            <a:p>
              <a:pPr algn="ctr">
                <a:buClr>
                  <a:srgbClr val="000000"/>
                </a:buClr>
                <a:buFont typeface="Arial"/>
                <a:buNone/>
              </a:pPr>
              <a:r>
                <a:rPr lang="en-US" kern="0" dirty="0">
                  <a:solidFill>
                    <a:srgbClr val="000000"/>
                  </a:solidFill>
                  <a:latin typeface="Gill Sans Light" panose="020B0302020104020203" pitchFamily="34" charset="-79"/>
                  <a:cs typeface="Gill Sans Light" panose="020B0302020104020203" pitchFamily="34" charset="-79"/>
                  <a:sym typeface="Arial"/>
                </a:rPr>
                <a:t>GPT-2</a:t>
              </a:r>
            </a:p>
            <a:p>
              <a:pPr algn="ctr">
                <a:buClr>
                  <a:srgbClr val="000000"/>
                </a:buClr>
                <a:buFont typeface="Arial"/>
                <a:buNone/>
              </a:pPr>
              <a:r>
                <a:rPr lang="en-US" dirty="0">
                  <a:latin typeface="Gill Sans Light" panose="020B0302020104020203" pitchFamily="34" charset="-79"/>
                  <a:cs typeface="Gill Sans Light" panose="020B0302020104020203" pitchFamily="34" charset="-79"/>
                </a:rPr>
                <a:t>3G</a:t>
              </a:r>
              <a:r>
                <a:rPr lang="en-US" kern="0" dirty="0">
                  <a:solidFill>
                    <a:srgbClr val="000000"/>
                  </a:solidFill>
                  <a:latin typeface="Gill Sans Light" panose="020B0302020104020203" pitchFamily="34" charset="-79"/>
                  <a:cs typeface="Gill Sans Light" panose="020B0302020104020203" pitchFamily="34" charset="-79"/>
                  <a:sym typeface="Arial"/>
                </a:rPr>
                <a:t>B</a:t>
              </a:r>
            </a:p>
          </p:txBody>
        </p:sp>
        <p:sp>
          <p:nvSpPr>
            <p:cNvPr id="9" name="TextBox 8">
              <a:extLst>
                <a:ext uri="{FF2B5EF4-FFF2-40B4-BE49-F238E27FC236}">
                  <a16:creationId xmlns:a16="http://schemas.microsoft.com/office/drawing/2014/main" id="{82718705-9CCB-B7C4-0827-BDFF6E4B13CC}"/>
                </a:ext>
              </a:extLst>
            </p:cNvPr>
            <p:cNvSpPr txBox="1"/>
            <p:nvPr/>
          </p:nvSpPr>
          <p:spPr>
            <a:xfrm>
              <a:off x="3357804" y="3663256"/>
              <a:ext cx="1144865" cy="523220"/>
            </a:xfrm>
            <a:prstGeom prst="rect">
              <a:avLst/>
            </a:prstGeom>
            <a:noFill/>
          </p:spPr>
          <p:txBody>
            <a:bodyPr wrap="none" rtlCol="0">
              <a:spAutoFit/>
            </a:bodyPr>
            <a:lstStyle/>
            <a:p>
              <a:pPr algn="ctr">
                <a:buClr>
                  <a:srgbClr val="000000"/>
                </a:buClr>
                <a:buFont typeface="Arial"/>
                <a:buNone/>
              </a:pPr>
              <a:r>
                <a:rPr lang="en-US" kern="0" dirty="0">
                  <a:solidFill>
                    <a:srgbClr val="000000"/>
                  </a:solidFill>
                  <a:latin typeface="Gill Sans Light" panose="020B0302020104020203" pitchFamily="34" charset="-79"/>
                  <a:cs typeface="Gill Sans Light" panose="020B0302020104020203" pitchFamily="34" charset="-79"/>
                  <a:sym typeface="Arial"/>
                </a:rPr>
                <a:t>Megatron-LM</a:t>
              </a:r>
            </a:p>
            <a:p>
              <a:pPr algn="ctr">
                <a:buClr>
                  <a:srgbClr val="000000"/>
                </a:buClr>
                <a:buFont typeface="Arial"/>
                <a:buNone/>
              </a:pPr>
              <a:r>
                <a:rPr lang="en-US" kern="0" dirty="0">
                  <a:solidFill>
                    <a:srgbClr val="000000"/>
                  </a:solidFill>
                  <a:latin typeface="Gill Sans Light" panose="020B0302020104020203" pitchFamily="34" charset="-79"/>
                  <a:cs typeface="Gill Sans Light" panose="020B0302020104020203" pitchFamily="34" charset="-79"/>
                  <a:sym typeface="Arial"/>
                </a:rPr>
                <a:t>17GB</a:t>
              </a:r>
            </a:p>
          </p:txBody>
        </p:sp>
        <p:sp>
          <p:nvSpPr>
            <p:cNvPr id="10" name="TextBox 9">
              <a:extLst>
                <a:ext uri="{FF2B5EF4-FFF2-40B4-BE49-F238E27FC236}">
                  <a16:creationId xmlns:a16="http://schemas.microsoft.com/office/drawing/2014/main" id="{8683E7E7-9838-7F88-3D26-5E87E9E617D7}"/>
                </a:ext>
              </a:extLst>
            </p:cNvPr>
            <p:cNvSpPr txBox="1"/>
            <p:nvPr/>
          </p:nvSpPr>
          <p:spPr>
            <a:xfrm>
              <a:off x="4332281" y="3526794"/>
              <a:ext cx="1042273" cy="523220"/>
            </a:xfrm>
            <a:prstGeom prst="rect">
              <a:avLst/>
            </a:prstGeom>
            <a:noFill/>
          </p:spPr>
          <p:txBody>
            <a:bodyPr wrap="none" rtlCol="0">
              <a:spAutoFit/>
            </a:bodyPr>
            <a:lstStyle/>
            <a:p>
              <a:pPr algn="ctr">
                <a:buClr>
                  <a:srgbClr val="000000"/>
                </a:buClr>
                <a:buFont typeface="Arial"/>
                <a:buNone/>
              </a:pPr>
              <a:r>
                <a:rPr lang="en-US" kern="0" dirty="0">
                  <a:solidFill>
                    <a:srgbClr val="000000"/>
                  </a:solidFill>
                  <a:latin typeface="Gill Sans Light" panose="020B0302020104020203" pitchFamily="34" charset="-79"/>
                  <a:cs typeface="Gill Sans Light" panose="020B0302020104020203" pitchFamily="34" charset="-79"/>
                  <a:sym typeface="Arial"/>
                </a:rPr>
                <a:t>Turing-NLG</a:t>
              </a:r>
            </a:p>
            <a:p>
              <a:pPr algn="ctr">
                <a:buClr>
                  <a:srgbClr val="000000"/>
                </a:buClr>
                <a:buFont typeface="Arial"/>
                <a:buNone/>
              </a:pPr>
              <a:r>
                <a:rPr lang="en-US" dirty="0">
                  <a:latin typeface="Gill Sans Light" panose="020B0302020104020203" pitchFamily="34" charset="-79"/>
                  <a:cs typeface="Gill Sans Light" panose="020B0302020104020203" pitchFamily="34" charset="-79"/>
                </a:rPr>
                <a:t>34G</a:t>
              </a:r>
              <a:r>
                <a:rPr lang="en-US" kern="0" dirty="0">
                  <a:solidFill>
                    <a:srgbClr val="000000"/>
                  </a:solidFill>
                  <a:latin typeface="Gill Sans Light" panose="020B0302020104020203" pitchFamily="34" charset="-79"/>
                  <a:cs typeface="Gill Sans Light" panose="020B0302020104020203" pitchFamily="34" charset="-79"/>
                  <a:sym typeface="Arial"/>
                </a:rPr>
                <a:t>B</a:t>
              </a:r>
            </a:p>
          </p:txBody>
        </p:sp>
        <p:sp>
          <p:nvSpPr>
            <p:cNvPr id="11" name="TextBox 10">
              <a:extLst>
                <a:ext uri="{FF2B5EF4-FFF2-40B4-BE49-F238E27FC236}">
                  <a16:creationId xmlns:a16="http://schemas.microsoft.com/office/drawing/2014/main" id="{D58F54D7-8D5A-C5D6-D60C-FDE9922BACA5}"/>
                </a:ext>
              </a:extLst>
            </p:cNvPr>
            <p:cNvSpPr txBox="1"/>
            <p:nvPr/>
          </p:nvSpPr>
          <p:spPr>
            <a:xfrm>
              <a:off x="5386273" y="3472866"/>
              <a:ext cx="678391" cy="523220"/>
            </a:xfrm>
            <a:prstGeom prst="rect">
              <a:avLst/>
            </a:prstGeom>
            <a:noFill/>
          </p:spPr>
          <p:txBody>
            <a:bodyPr wrap="none" rtlCol="0">
              <a:spAutoFit/>
            </a:bodyPr>
            <a:lstStyle/>
            <a:p>
              <a:pPr algn="ctr">
                <a:buClr>
                  <a:srgbClr val="000000"/>
                </a:buClr>
                <a:buFont typeface="Arial"/>
                <a:buNone/>
              </a:pPr>
              <a:r>
                <a:rPr lang="en-US" kern="0" dirty="0">
                  <a:solidFill>
                    <a:srgbClr val="000000"/>
                  </a:solidFill>
                  <a:latin typeface="Gill Sans Light" panose="020B0302020104020203" pitchFamily="34" charset="-79"/>
                  <a:cs typeface="Gill Sans Light" panose="020B0302020104020203" pitchFamily="34" charset="-79"/>
                  <a:sym typeface="Arial"/>
                </a:rPr>
                <a:t>GPT-3</a:t>
              </a:r>
            </a:p>
            <a:p>
              <a:pPr algn="ctr">
                <a:buClr>
                  <a:srgbClr val="000000"/>
                </a:buClr>
                <a:buFont typeface="Arial"/>
                <a:buNone/>
              </a:pPr>
              <a:r>
                <a:rPr lang="en-US" kern="0" dirty="0">
                  <a:solidFill>
                    <a:srgbClr val="000000"/>
                  </a:solidFill>
                  <a:latin typeface="Gill Sans Light" panose="020B0302020104020203" pitchFamily="34" charset="-79"/>
                  <a:cs typeface="Gill Sans Light" panose="020B0302020104020203" pitchFamily="34" charset="-79"/>
                  <a:sym typeface="Arial"/>
                </a:rPr>
                <a:t>350GB</a:t>
              </a:r>
            </a:p>
          </p:txBody>
        </p:sp>
        <p:sp>
          <p:nvSpPr>
            <p:cNvPr id="12" name="TextBox 11">
              <a:extLst>
                <a:ext uri="{FF2B5EF4-FFF2-40B4-BE49-F238E27FC236}">
                  <a16:creationId xmlns:a16="http://schemas.microsoft.com/office/drawing/2014/main" id="{B11D9276-9702-1FFC-B268-FC23B54D9749}"/>
                </a:ext>
              </a:extLst>
            </p:cNvPr>
            <p:cNvSpPr txBox="1"/>
            <p:nvPr/>
          </p:nvSpPr>
          <p:spPr>
            <a:xfrm>
              <a:off x="6064664" y="2685113"/>
              <a:ext cx="1035861" cy="738664"/>
            </a:xfrm>
            <a:prstGeom prst="rect">
              <a:avLst/>
            </a:prstGeom>
            <a:noFill/>
          </p:spPr>
          <p:txBody>
            <a:bodyPr wrap="none" rtlCol="0">
              <a:spAutoFit/>
            </a:bodyPr>
            <a:lstStyle/>
            <a:p>
              <a:pPr algn="ctr">
                <a:buClr>
                  <a:srgbClr val="000000"/>
                </a:buClr>
                <a:buFont typeface="Arial"/>
                <a:buNone/>
              </a:pPr>
              <a:r>
                <a:rPr lang="en-US" kern="0" dirty="0">
                  <a:solidFill>
                    <a:srgbClr val="000000"/>
                  </a:solidFill>
                  <a:latin typeface="Gill Sans Light" panose="020B0302020104020203" pitchFamily="34" charset="-79"/>
                  <a:cs typeface="Gill Sans Light" panose="020B0302020104020203" pitchFamily="34" charset="-79"/>
                  <a:sym typeface="Arial"/>
                </a:rPr>
                <a:t>Megatron-</a:t>
              </a:r>
              <a:br>
                <a:rPr lang="en-US" kern="0" dirty="0">
                  <a:solidFill>
                    <a:srgbClr val="000000"/>
                  </a:solidFill>
                  <a:latin typeface="Gill Sans Light" panose="020B0302020104020203" pitchFamily="34" charset="-79"/>
                  <a:cs typeface="Gill Sans Light" panose="020B0302020104020203" pitchFamily="34" charset="-79"/>
                  <a:sym typeface="Arial"/>
                </a:rPr>
              </a:br>
              <a:r>
                <a:rPr lang="en-US" kern="0" dirty="0">
                  <a:solidFill>
                    <a:srgbClr val="000000"/>
                  </a:solidFill>
                  <a:latin typeface="Gill Sans Light" panose="020B0302020104020203" pitchFamily="34" charset="-79"/>
                  <a:cs typeface="Gill Sans Light" panose="020B0302020104020203" pitchFamily="34" charset="-79"/>
                  <a:sym typeface="Arial"/>
                </a:rPr>
                <a:t>Turing NLG</a:t>
              </a:r>
            </a:p>
            <a:p>
              <a:pPr algn="ctr">
                <a:buClr>
                  <a:srgbClr val="000000"/>
                </a:buClr>
                <a:buFont typeface="Arial"/>
                <a:buNone/>
              </a:pPr>
              <a:r>
                <a:rPr lang="en-US" kern="0" dirty="0">
                  <a:solidFill>
                    <a:srgbClr val="000000"/>
                  </a:solidFill>
                  <a:latin typeface="Gill Sans Light" panose="020B0302020104020203" pitchFamily="34" charset="-79"/>
                  <a:cs typeface="Gill Sans Light" panose="020B0302020104020203" pitchFamily="34" charset="-79"/>
                  <a:sym typeface="Arial"/>
                </a:rPr>
                <a:t>1,060GB</a:t>
              </a:r>
            </a:p>
          </p:txBody>
        </p:sp>
        <p:sp>
          <p:nvSpPr>
            <p:cNvPr id="13" name="TextBox 12">
              <a:extLst>
                <a:ext uri="{FF2B5EF4-FFF2-40B4-BE49-F238E27FC236}">
                  <a16:creationId xmlns:a16="http://schemas.microsoft.com/office/drawing/2014/main" id="{066474A4-AA73-477E-57F6-D3789E562317}"/>
                </a:ext>
              </a:extLst>
            </p:cNvPr>
            <p:cNvSpPr txBox="1"/>
            <p:nvPr/>
          </p:nvSpPr>
          <p:spPr>
            <a:xfrm>
              <a:off x="6715536" y="1562994"/>
              <a:ext cx="1572866" cy="523220"/>
            </a:xfrm>
            <a:prstGeom prst="rect">
              <a:avLst/>
            </a:prstGeom>
            <a:noFill/>
          </p:spPr>
          <p:txBody>
            <a:bodyPr wrap="none" rtlCol="0">
              <a:spAutoFit/>
            </a:bodyPr>
            <a:lstStyle/>
            <a:p>
              <a:pPr algn="ctr">
                <a:buClr>
                  <a:srgbClr val="000000"/>
                </a:buClr>
                <a:buFont typeface="Arial"/>
                <a:buNone/>
              </a:pPr>
              <a:r>
                <a:rPr lang="en-US" kern="0" dirty="0">
                  <a:solidFill>
                    <a:srgbClr val="000000"/>
                  </a:solidFill>
                  <a:latin typeface="Gill Sans Light" panose="020B0302020104020203" pitchFamily="34" charset="-79"/>
                  <a:cs typeface="Gill Sans Light" panose="020B0302020104020203" pitchFamily="34" charset="-79"/>
                  <a:sym typeface="Arial"/>
                </a:rPr>
                <a:t>Switch Transformer</a:t>
              </a:r>
            </a:p>
            <a:p>
              <a:pPr algn="ctr">
                <a:buClr>
                  <a:srgbClr val="000000"/>
                </a:buClr>
                <a:buFont typeface="Arial"/>
                <a:buNone/>
              </a:pPr>
              <a:r>
                <a:rPr lang="en-US" dirty="0">
                  <a:latin typeface="Gill Sans Light" panose="020B0302020104020203" pitchFamily="34" charset="-79"/>
                  <a:cs typeface="Gill Sans Light" panose="020B0302020104020203" pitchFamily="34" charset="-79"/>
                </a:rPr>
                <a:t>3,120GB</a:t>
              </a:r>
              <a:endParaRPr lang="en-US" kern="0" dirty="0">
                <a:solidFill>
                  <a:srgbClr val="000000"/>
                </a:solidFill>
                <a:latin typeface="Gill Sans Light" panose="020B0302020104020203" pitchFamily="34" charset="-79"/>
                <a:cs typeface="Gill Sans Light" panose="020B0302020104020203" pitchFamily="34" charset="-79"/>
                <a:sym typeface="Arial"/>
              </a:endParaRPr>
            </a:p>
          </p:txBody>
        </p:sp>
        <p:cxnSp>
          <p:nvCxnSpPr>
            <p:cNvPr id="15" name="Straight Connector 14">
              <a:extLst>
                <a:ext uri="{FF2B5EF4-FFF2-40B4-BE49-F238E27FC236}">
                  <a16:creationId xmlns:a16="http://schemas.microsoft.com/office/drawing/2014/main" id="{70880F72-ECC5-2505-FB1B-B91F33B76950}"/>
                </a:ext>
              </a:extLst>
            </p:cNvPr>
            <p:cNvCxnSpPr>
              <a:cxnSpLocks/>
            </p:cNvCxnSpPr>
            <p:nvPr/>
          </p:nvCxnSpPr>
          <p:spPr>
            <a:xfrm flipH="1">
              <a:off x="1769327" y="4161506"/>
              <a:ext cx="6668429" cy="0"/>
            </a:xfrm>
            <a:prstGeom prst="line">
              <a:avLst/>
            </a:prstGeom>
            <a:ln w="28575">
              <a:solidFill>
                <a:srgbClr val="FF0000"/>
              </a:solidFill>
              <a:prstDash val="solid"/>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B39BB678-A642-59B9-F1F4-D0F1B6D1F45E}"/>
                </a:ext>
              </a:extLst>
            </p:cNvPr>
            <p:cNvSpPr txBox="1"/>
            <p:nvPr/>
          </p:nvSpPr>
          <p:spPr>
            <a:xfrm>
              <a:off x="7218806" y="3512680"/>
              <a:ext cx="1510350" cy="646331"/>
            </a:xfrm>
            <a:prstGeom prst="rect">
              <a:avLst/>
            </a:prstGeom>
            <a:noFill/>
          </p:spPr>
          <p:txBody>
            <a:bodyPr wrap="none" rtlCol="0">
              <a:spAutoFit/>
            </a:bodyPr>
            <a:lstStyle/>
            <a:p>
              <a:pPr algn="ctr"/>
              <a:r>
                <a:rPr lang="en-US" sz="1200">
                  <a:solidFill>
                    <a:srgbClr val="FF0000"/>
                  </a:solidFill>
                  <a:latin typeface="Gill Sans" panose="020B0502020104020203" pitchFamily="34" charset="-79"/>
                  <a:cs typeface="Gill Sans" panose="020B0502020104020203" pitchFamily="34" charset="-79"/>
                </a:rPr>
                <a:t>NVIDIA H100: 80GB</a:t>
              </a:r>
            </a:p>
            <a:p>
              <a:pPr algn="ctr"/>
              <a:r>
                <a:rPr lang="en-US" sz="1200">
                  <a:solidFill>
                    <a:srgbClr val="FF0000"/>
                  </a:solidFill>
                  <a:latin typeface="Gill Sans" panose="020B0502020104020203" pitchFamily="34" charset="-79"/>
                  <a:cs typeface="Gill Sans" panose="020B0502020104020203" pitchFamily="34" charset="-79"/>
                </a:rPr>
                <a:t>Intel Gaudi2: 96GB</a:t>
              </a:r>
            </a:p>
            <a:p>
              <a:pPr algn="ctr"/>
              <a:r>
                <a:rPr lang="en-US" sz="1200">
                  <a:solidFill>
                    <a:srgbClr val="FF0000"/>
                  </a:solidFill>
                  <a:latin typeface="Gill Sans" panose="020B0502020104020203" pitchFamily="34" charset="-79"/>
                  <a:cs typeface="Gill Sans" panose="020B0502020104020203" pitchFamily="34" charset="-79"/>
                </a:rPr>
                <a:t>AMD MI300: 128GB</a:t>
              </a:r>
            </a:p>
          </p:txBody>
        </p:sp>
      </p:grpSp>
      <p:sp>
        <p:nvSpPr>
          <p:cNvPr id="3" name="TextBox 2">
            <a:extLst>
              <a:ext uri="{FF2B5EF4-FFF2-40B4-BE49-F238E27FC236}">
                <a16:creationId xmlns:a16="http://schemas.microsoft.com/office/drawing/2014/main" id="{F92E4D4E-4F4B-F89A-44ED-F5601914F026}"/>
              </a:ext>
            </a:extLst>
          </p:cNvPr>
          <p:cNvSpPr txBox="1"/>
          <p:nvPr/>
        </p:nvSpPr>
        <p:spPr>
          <a:xfrm>
            <a:off x="-9041" y="4866501"/>
            <a:ext cx="2141933" cy="276999"/>
          </a:xfrm>
          <a:prstGeom prst="rect">
            <a:avLst/>
          </a:prstGeom>
          <a:noFill/>
        </p:spPr>
        <p:txBody>
          <a:bodyPr wrap="none" rtlCol="0">
            <a:spAutoFit/>
          </a:bodyPr>
          <a:lstStyle/>
          <a:p>
            <a:r>
              <a:rPr lang="en-US" sz="1200">
                <a:latin typeface="Gill Sans Light" panose="020B0302020104020203" pitchFamily="34" charset="-79"/>
                <a:cs typeface="Gill Sans Light" panose="020B0302020104020203" pitchFamily="34" charset="-79"/>
              </a:rPr>
              <a:t>Assumes 2 bytes per parameter.</a:t>
            </a:r>
          </a:p>
        </p:txBody>
      </p:sp>
    </p:spTree>
    <p:extLst>
      <p:ext uri="{BB962C8B-B14F-4D97-AF65-F5344CB8AC3E}">
        <p14:creationId xmlns:p14="http://schemas.microsoft.com/office/powerpoint/2010/main" val="3826746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ADF686-EAF2-CAF7-0729-186AE05C18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22</a:t>
            </a:fld>
            <a:endParaRPr lang="en-US"/>
          </a:p>
        </p:txBody>
      </p:sp>
      <p:sp>
        <p:nvSpPr>
          <p:cNvPr id="4" name="Title 3">
            <a:extLst>
              <a:ext uri="{FF2B5EF4-FFF2-40B4-BE49-F238E27FC236}">
                <a16:creationId xmlns:a16="http://schemas.microsoft.com/office/drawing/2014/main" id="{068A1248-4A53-D30D-F572-C4731719D78E}"/>
              </a:ext>
            </a:extLst>
          </p:cNvPr>
          <p:cNvSpPr>
            <a:spLocks noGrp="1"/>
          </p:cNvSpPr>
          <p:nvPr>
            <p:ph type="title"/>
          </p:nvPr>
        </p:nvSpPr>
        <p:spPr/>
        <p:txBody>
          <a:bodyPr>
            <a:normAutofit fontScale="90000"/>
          </a:bodyPr>
          <a:lstStyle/>
          <a:p>
            <a:r>
              <a:rPr lang="en-US" sz="2200"/>
              <a:t>Large Model Training</a:t>
            </a:r>
            <a:br>
              <a:rPr lang="en-US"/>
            </a:br>
            <a:r>
              <a:rPr lang="en-US" sz="4000"/>
              <a:t>Failures Getting Noticeable</a:t>
            </a:r>
          </a:p>
        </p:txBody>
      </p:sp>
      <p:sp>
        <p:nvSpPr>
          <p:cNvPr id="5" name="Rounded Rectangle 4">
            <a:extLst>
              <a:ext uri="{FF2B5EF4-FFF2-40B4-BE49-F238E27FC236}">
                <a16:creationId xmlns:a16="http://schemas.microsoft.com/office/drawing/2014/main" id="{AB627574-5B24-CC73-6FC7-0FEDDD3D4D52}"/>
              </a:ext>
            </a:extLst>
          </p:cNvPr>
          <p:cNvSpPr/>
          <p:nvPr/>
        </p:nvSpPr>
        <p:spPr>
          <a:xfrm>
            <a:off x="3300761" y="1969830"/>
            <a:ext cx="2542478" cy="6024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bg2"/>
                </a:solidFill>
                <a:latin typeface="Gill Sans" panose="020B0502020104020203" pitchFamily="34" charset="-79"/>
                <a:cs typeface="Gill Sans" panose="020B0502020104020203" pitchFamily="34" charset="-79"/>
              </a:rPr>
              <a:t>More GPUs are used</a:t>
            </a:r>
          </a:p>
        </p:txBody>
      </p:sp>
      <p:sp>
        <p:nvSpPr>
          <p:cNvPr id="7" name="TextBox 6">
            <a:extLst>
              <a:ext uri="{FF2B5EF4-FFF2-40B4-BE49-F238E27FC236}">
                <a16:creationId xmlns:a16="http://schemas.microsoft.com/office/drawing/2014/main" id="{DEB43014-D664-130A-0DE8-EF608C5BD83B}"/>
              </a:ext>
            </a:extLst>
          </p:cNvPr>
          <p:cNvSpPr txBox="1"/>
          <p:nvPr/>
        </p:nvSpPr>
        <p:spPr>
          <a:xfrm>
            <a:off x="625409" y="1440040"/>
            <a:ext cx="2061783" cy="1661993"/>
          </a:xfrm>
          <a:prstGeom prst="rect">
            <a:avLst/>
          </a:prstGeom>
          <a:noFill/>
        </p:spPr>
        <p:txBody>
          <a:bodyPr wrap="none" rtlCol="0">
            <a:spAutoFit/>
          </a:bodyPr>
          <a:lstStyle/>
          <a:p>
            <a:pPr algn="ctr"/>
            <a:r>
              <a:rPr lang="en-US" sz="2000">
                <a:solidFill>
                  <a:srgbClr val="C00000"/>
                </a:solidFill>
                <a:latin typeface="Gill Sans" panose="020B0502020104020203" pitchFamily="34" charset="-79"/>
                <a:cs typeface="Gill Sans" panose="020B0502020104020203" pitchFamily="34" charset="-79"/>
              </a:rPr>
              <a:t>Higher probability</a:t>
            </a:r>
            <a:br>
              <a:rPr lang="en-US" sz="2000">
                <a:solidFill>
                  <a:srgbClr val="C00000"/>
                </a:solidFill>
                <a:latin typeface="Gill Sans" panose="020B0502020104020203" pitchFamily="34" charset="-79"/>
                <a:cs typeface="Gill Sans" panose="020B0502020104020203" pitchFamily="34" charset="-79"/>
              </a:rPr>
            </a:br>
            <a:r>
              <a:rPr lang="en-US" sz="2000">
                <a:latin typeface="Gill Sans" panose="020B0502020104020203" pitchFamily="34" charset="-79"/>
                <a:cs typeface="Gill Sans" panose="020B0502020104020203" pitchFamily="34" charset="-79"/>
              </a:rPr>
              <a:t>of GPU failing</a:t>
            </a:r>
          </a:p>
          <a:p>
            <a:pPr algn="ctr"/>
            <a:endParaRPr lang="en-US" sz="2000">
              <a:latin typeface="Gill Sans" panose="020B0502020104020203" pitchFamily="34" charset="-79"/>
              <a:cs typeface="Gill Sans" panose="020B0502020104020203" pitchFamily="34" charset="-79"/>
            </a:endParaRPr>
          </a:p>
          <a:p>
            <a:pPr algn="ctr"/>
            <a:r>
              <a:rPr lang="en-US">
                <a:latin typeface="Gill Sans Light" panose="020B0302020104020203" pitchFamily="34" charset="-79"/>
                <a:cs typeface="Gill Sans Light" panose="020B0302020104020203" pitchFamily="34" charset="-79"/>
              </a:rPr>
              <a:t>We use more GPUs,</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each of which can fail</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independently</a:t>
            </a:r>
          </a:p>
        </p:txBody>
      </p:sp>
      <p:sp>
        <p:nvSpPr>
          <p:cNvPr id="8" name="TextBox 7">
            <a:extLst>
              <a:ext uri="{FF2B5EF4-FFF2-40B4-BE49-F238E27FC236}">
                <a16:creationId xmlns:a16="http://schemas.microsoft.com/office/drawing/2014/main" id="{DF890781-9B81-7988-C1C8-8E1E11786DB8}"/>
              </a:ext>
            </a:extLst>
          </p:cNvPr>
          <p:cNvSpPr txBox="1"/>
          <p:nvPr/>
        </p:nvSpPr>
        <p:spPr>
          <a:xfrm>
            <a:off x="6305330" y="1440040"/>
            <a:ext cx="2364750" cy="1661993"/>
          </a:xfrm>
          <a:prstGeom prst="rect">
            <a:avLst/>
          </a:prstGeom>
          <a:noFill/>
        </p:spPr>
        <p:txBody>
          <a:bodyPr wrap="none" rtlCol="0">
            <a:spAutoFit/>
          </a:bodyPr>
          <a:lstStyle/>
          <a:p>
            <a:pPr algn="ctr"/>
            <a:r>
              <a:rPr lang="en-US" sz="2000">
                <a:solidFill>
                  <a:srgbClr val="C00000"/>
                </a:solidFill>
                <a:latin typeface="Gill Sans" panose="020B0502020104020203" pitchFamily="34" charset="-79"/>
                <a:cs typeface="Gill Sans" panose="020B0502020104020203" pitchFamily="34" charset="-79"/>
              </a:rPr>
              <a:t>Higher cost</a:t>
            </a:r>
            <a:br>
              <a:rPr lang="en-US" sz="2000">
                <a:latin typeface="Gill Sans" panose="020B0502020104020203" pitchFamily="34" charset="-79"/>
                <a:cs typeface="Gill Sans" panose="020B0502020104020203" pitchFamily="34" charset="-79"/>
              </a:rPr>
            </a:br>
            <a:r>
              <a:rPr lang="en-US" sz="2000">
                <a:latin typeface="Gill Sans" panose="020B0502020104020203" pitchFamily="34" charset="-79"/>
                <a:cs typeface="Gill Sans" panose="020B0502020104020203" pitchFamily="34" charset="-79"/>
              </a:rPr>
              <a:t>of GPU failing</a:t>
            </a:r>
          </a:p>
          <a:p>
            <a:pPr algn="ctr"/>
            <a:endParaRPr lang="en-US" sz="2000">
              <a:latin typeface="Gill Sans" panose="020B0502020104020203" pitchFamily="34" charset="-79"/>
              <a:cs typeface="Gill Sans" panose="020B0502020104020203" pitchFamily="34" charset="-79"/>
            </a:endParaRPr>
          </a:p>
          <a:p>
            <a:pPr algn="ctr"/>
            <a:r>
              <a:rPr lang="en-US">
                <a:latin typeface="Gill Sans Light" panose="020B0302020104020203" pitchFamily="34" charset="-79"/>
                <a:cs typeface="Gill Sans Light" panose="020B0302020104020203" pitchFamily="34" charset="-79"/>
              </a:rPr>
              <a:t>The entire training must pause,</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wasting all working GPUs</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due to synchronization</a:t>
            </a:r>
          </a:p>
        </p:txBody>
      </p:sp>
      <p:cxnSp>
        <p:nvCxnSpPr>
          <p:cNvPr id="10" name="Straight Arrow Connector 9">
            <a:extLst>
              <a:ext uri="{FF2B5EF4-FFF2-40B4-BE49-F238E27FC236}">
                <a16:creationId xmlns:a16="http://schemas.microsoft.com/office/drawing/2014/main" id="{D6A4EBFD-CC51-4AE8-BEAC-E6A3AD2D59C6}"/>
              </a:ext>
            </a:extLst>
          </p:cNvPr>
          <p:cNvCxnSpPr>
            <a:stCxn id="5" idx="1"/>
            <a:endCxn id="7" idx="3"/>
          </p:cNvCxnSpPr>
          <p:nvPr/>
        </p:nvCxnSpPr>
        <p:spPr>
          <a:xfrm flipH="1">
            <a:off x="2687192" y="2271036"/>
            <a:ext cx="613569" cy="1"/>
          </a:xfrm>
          <a:prstGeom prst="straightConnector1">
            <a:avLst/>
          </a:prstGeom>
          <a:ln w="38100">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5A191AF5-93F0-C132-FED9-E0175DBBCEA0}"/>
              </a:ext>
            </a:extLst>
          </p:cNvPr>
          <p:cNvCxnSpPr>
            <a:cxnSpLocks/>
            <a:stCxn id="5" idx="3"/>
            <a:endCxn id="8" idx="1"/>
          </p:cNvCxnSpPr>
          <p:nvPr/>
        </p:nvCxnSpPr>
        <p:spPr>
          <a:xfrm>
            <a:off x="5843239" y="2271036"/>
            <a:ext cx="462091" cy="1"/>
          </a:xfrm>
          <a:prstGeom prst="straightConnector1">
            <a:avLst/>
          </a:prstGeom>
          <a:ln w="38100">
            <a:solidFill>
              <a:schemeClr val="bg2"/>
            </a:solidFill>
            <a:tailEnd type="triangle"/>
          </a:ln>
        </p:spPr>
        <p:style>
          <a:lnRef idx="1">
            <a:schemeClr val="dk1"/>
          </a:lnRef>
          <a:fillRef idx="0">
            <a:schemeClr val="dk1"/>
          </a:fillRef>
          <a:effectRef idx="0">
            <a:schemeClr val="dk1"/>
          </a:effectRef>
          <a:fontRef idx="minor">
            <a:schemeClr val="tx1"/>
          </a:fontRef>
        </p:style>
      </p:cxnSp>
      <p:sp>
        <p:nvSpPr>
          <p:cNvPr id="14" name="Text Placeholder 2">
            <a:extLst>
              <a:ext uri="{FF2B5EF4-FFF2-40B4-BE49-F238E27FC236}">
                <a16:creationId xmlns:a16="http://schemas.microsoft.com/office/drawing/2014/main" id="{2DA70894-DB51-1716-5D69-45C21DA3D64F}"/>
              </a:ext>
            </a:extLst>
          </p:cNvPr>
          <p:cNvSpPr>
            <a:spLocks noGrp="1"/>
          </p:cNvSpPr>
          <p:nvPr>
            <p:ph type="body" idx="1"/>
          </p:nvPr>
        </p:nvSpPr>
        <p:spPr>
          <a:xfrm>
            <a:off x="433200" y="3348007"/>
            <a:ext cx="8520300" cy="1261220"/>
          </a:xfrm>
        </p:spPr>
        <p:txBody>
          <a:bodyPr>
            <a:normAutofit/>
          </a:bodyPr>
          <a:lstStyle/>
          <a:p>
            <a:pPr marL="76200" indent="0">
              <a:buNone/>
            </a:pPr>
            <a:r>
              <a:rPr lang="en-US" sz="1600"/>
              <a:t>Reports about the impact of failures in training large models</a:t>
            </a:r>
          </a:p>
          <a:p>
            <a:pPr marL="274320" indent="-182880">
              <a:buSzPct val="100000"/>
            </a:pPr>
            <a:r>
              <a:rPr lang="en-US" sz="1300"/>
              <a:t>Meta AI training OPT: “Estimated 100+ host restarts due to hardware failures over the course of 2 months.” </a:t>
            </a:r>
            <a:r>
              <a:rPr lang="en-US" sz="1300" baseline="30000"/>
              <a:t>[1]</a:t>
            </a:r>
          </a:p>
          <a:p>
            <a:pPr marL="274320" indent="-182880">
              <a:buSzPct val="100000"/>
            </a:pPr>
            <a:r>
              <a:rPr lang="en-US" sz="1300"/>
              <a:t>LAION training CLIP models: “Hardware issue is an annoying problem as if one GPU has an issue, all GPUs get stuck.”</a:t>
            </a:r>
            <a:r>
              <a:rPr lang="en-US" sz="1200"/>
              <a:t> </a:t>
            </a:r>
            <a:r>
              <a:rPr lang="en-US" sz="1200" baseline="30000"/>
              <a:t>[2]</a:t>
            </a:r>
            <a:endParaRPr lang="en-US" sz="1300" baseline="30000"/>
          </a:p>
        </p:txBody>
      </p:sp>
      <p:sp>
        <p:nvSpPr>
          <p:cNvPr id="15" name="TextBox 14">
            <a:extLst>
              <a:ext uri="{FF2B5EF4-FFF2-40B4-BE49-F238E27FC236}">
                <a16:creationId xmlns:a16="http://schemas.microsoft.com/office/drawing/2014/main" id="{F6A9C985-7E47-2D36-70F9-609B26E7738A}"/>
              </a:ext>
            </a:extLst>
          </p:cNvPr>
          <p:cNvSpPr txBox="1"/>
          <p:nvPr/>
        </p:nvSpPr>
        <p:spPr>
          <a:xfrm>
            <a:off x="487551" y="4700049"/>
            <a:ext cx="5344733" cy="338554"/>
          </a:xfrm>
          <a:prstGeom prst="rect">
            <a:avLst/>
          </a:prstGeom>
          <a:noFill/>
        </p:spPr>
        <p:txBody>
          <a:bodyPr wrap="none" rtlCol="0">
            <a:spAutoFit/>
          </a:bodyPr>
          <a:lstStyle/>
          <a:p>
            <a:r>
              <a:rPr lang="en-US" altLang="ko-KR" sz="800">
                <a:solidFill>
                  <a:schemeClr val="bg2"/>
                </a:solidFill>
                <a:latin typeface="Gill Sans Light" panose="020B0302020104020203" pitchFamily="34" charset="-79"/>
                <a:cs typeface="Gill Sans Light" panose="020B0302020104020203" pitchFamily="34" charset="-79"/>
              </a:rPr>
              <a:t>[1]</a:t>
            </a:r>
            <a:r>
              <a:rPr lang="ko-KR" altLang="en-US" sz="800">
                <a:solidFill>
                  <a:schemeClr val="bg2"/>
                </a:solidFill>
                <a:latin typeface="Gill Sans Light" panose="020B0302020104020203" pitchFamily="34" charset="-79"/>
                <a:cs typeface="Gill Sans Light" panose="020B0302020104020203" pitchFamily="34" charset="-79"/>
              </a:rPr>
              <a:t> </a:t>
            </a:r>
            <a:r>
              <a:rPr lang="en-US" sz="800">
                <a:solidFill>
                  <a:schemeClr val="bg2"/>
                </a:solidFill>
                <a:latin typeface="Gill Sans Light" panose="020B0302020104020203" pitchFamily="34" charset="-79"/>
                <a:cs typeface="Gill Sans Light" panose="020B0302020104020203" pitchFamily="34" charset="-79"/>
              </a:rPr>
              <a:t>Susan Zhang et al. “OPT: Open Pre-trained Transformer Language Models”. Arxiv’22</a:t>
            </a:r>
          </a:p>
          <a:p>
            <a:r>
              <a:rPr lang="en-US" altLang="ko-KR" sz="800">
                <a:solidFill>
                  <a:schemeClr val="bg2"/>
                </a:solidFill>
                <a:latin typeface="Gill Sans Light" panose="020B0302020104020203" pitchFamily="34" charset="-79"/>
                <a:cs typeface="Gill Sans Light" panose="020B0302020104020203" pitchFamily="34" charset="-79"/>
              </a:rPr>
              <a:t>[2]</a:t>
            </a:r>
            <a:r>
              <a:rPr lang="ko-KR" altLang="en-US" sz="800">
                <a:solidFill>
                  <a:schemeClr val="bg2"/>
                </a:solidFill>
                <a:latin typeface="Gill Sans Light" panose="020B0302020104020203" pitchFamily="34" charset="-79"/>
                <a:cs typeface="Gill Sans Light" panose="020B0302020104020203" pitchFamily="34" charset="-79"/>
              </a:rPr>
              <a:t> </a:t>
            </a:r>
            <a:r>
              <a:rPr lang="en-US" sz="800">
                <a:solidFill>
                  <a:schemeClr val="bg2"/>
                </a:solidFill>
                <a:latin typeface="Gill Sans Light" panose="020B0302020104020203" pitchFamily="34" charset="-79"/>
                <a:cs typeface="Gill Sans Light" panose="020B0302020104020203" pitchFamily="34" charset="-79"/>
              </a:rPr>
              <a:t>Romain Beaumont, “Large Scale OpenCLIP: L/14, H/14 and G/14 Trained on LAION-2B”. https://laion.ai/blog/large-openclip/</a:t>
            </a:r>
          </a:p>
        </p:txBody>
      </p:sp>
    </p:spTree>
    <p:extLst>
      <p:ext uri="{BB962C8B-B14F-4D97-AF65-F5344CB8AC3E}">
        <p14:creationId xmlns:p14="http://schemas.microsoft.com/office/powerpoint/2010/main" val="157228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D8509F-E27F-B884-C429-1658D4EDDB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23</a:t>
            </a:fld>
            <a:r>
              <a:rPr lang="en-US"/>
              <a:t> / 33</a:t>
            </a:r>
          </a:p>
        </p:txBody>
      </p:sp>
      <p:sp>
        <p:nvSpPr>
          <p:cNvPr id="3" name="Text Placeholder 2">
            <a:extLst>
              <a:ext uri="{FF2B5EF4-FFF2-40B4-BE49-F238E27FC236}">
                <a16:creationId xmlns:a16="http://schemas.microsoft.com/office/drawing/2014/main" id="{DB4FBA46-7C76-FAF3-214B-42C62E3C0E90}"/>
              </a:ext>
            </a:extLst>
          </p:cNvPr>
          <p:cNvSpPr>
            <a:spLocks noGrp="1"/>
          </p:cNvSpPr>
          <p:nvPr>
            <p:ph type="body" idx="1"/>
          </p:nvPr>
        </p:nvSpPr>
        <p:spPr/>
        <p:txBody>
          <a:bodyPr/>
          <a:lstStyle/>
          <a:p>
            <a:r>
              <a:rPr lang="en-US"/>
              <a:t>Naive solution for fault tolerance is checkpointing</a:t>
            </a:r>
          </a:p>
          <a:p>
            <a:endParaRPr lang="en-US"/>
          </a:p>
          <a:p>
            <a:endParaRPr lang="en-US"/>
          </a:p>
          <a:p>
            <a:endParaRPr lang="en-US"/>
          </a:p>
          <a:p>
            <a:endParaRPr lang="en-US"/>
          </a:p>
          <a:p>
            <a:r>
              <a:rPr lang="en-US"/>
              <a:t>Checkpoint itself has overheads + additional fallback overheads</a:t>
            </a:r>
          </a:p>
        </p:txBody>
      </p:sp>
      <p:sp>
        <p:nvSpPr>
          <p:cNvPr id="4" name="Title 3">
            <a:extLst>
              <a:ext uri="{FF2B5EF4-FFF2-40B4-BE49-F238E27FC236}">
                <a16:creationId xmlns:a16="http://schemas.microsoft.com/office/drawing/2014/main" id="{568457B5-3D25-108D-B181-ABEB7F0421B3}"/>
              </a:ext>
            </a:extLst>
          </p:cNvPr>
          <p:cNvSpPr>
            <a:spLocks noGrp="1"/>
          </p:cNvSpPr>
          <p:nvPr>
            <p:ph type="title"/>
          </p:nvPr>
        </p:nvSpPr>
        <p:spPr/>
        <p:txBody>
          <a:bodyPr/>
          <a:lstStyle/>
          <a:p>
            <a:r>
              <a:rPr lang="en-US"/>
              <a:t>Background: Checkpoint</a:t>
            </a:r>
          </a:p>
        </p:txBody>
      </p:sp>
      <p:sp>
        <p:nvSpPr>
          <p:cNvPr id="7" name="Rectangle 6">
            <a:extLst>
              <a:ext uri="{FF2B5EF4-FFF2-40B4-BE49-F238E27FC236}">
                <a16:creationId xmlns:a16="http://schemas.microsoft.com/office/drawing/2014/main" id="{F350ADEC-E9DA-821E-8339-CE5599DAC5DF}"/>
              </a:ext>
            </a:extLst>
          </p:cNvPr>
          <p:cNvSpPr/>
          <p:nvPr/>
        </p:nvSpPr>
        <p:spPr>
          <a:xfrm>
            <a:off x="1201119" y="1991532"/>
            <a:ext cx="1604074" cy="278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Gill Sans Light" panose="020B0302020104020203" pitchFamily="34" charset="-79"/>
                <a:cs typeface="Gill Sans Light" panose="020B0302020104020203" pitchFamily="34" charset="-79"/>
              </a:rPr>
              <a:t>iteration n</a:t>
            </a:r>
          </a:p>
        </p:txBody>
      </p:sp>
      <p:sp>
        <p:nvSpPr>
          <p:cNvPr id="8" name="Rectangle 7">
            <a:extLst>
              <a:ext uri="{FF2B5EF4-FFF2-40B4-BE49-F238E27FC236}">
                <a16:creationId xmlns:a16="http://schemas.microsoft.com/office/drawing/2014/main" id="{565B7404-8A7D-4BE9-1845-9D44554B7D3B}"/>
              </a:ext>
            </a:extLst>
          </p:cNvPr>
          <p:cNvSpPr/>
          <p:nvPr/>
        </p:nvSpPr>
        <p:spPr>
          <a:xfrm>
            <a:off x="3573112" y="1991532"/>
            <a:ext cx="1604074" cy="278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Gill Sans Light" panose="020B0302020104020203" pitchFamily="34" charset="-79"/>
                <a:cs typeface="Gill Sans Light" panose="020B0302020104020203" pitchFamily="34" charset="-79"/>
              </a:rPr>
              <a:t>iteration n+k</a:t>
            </a:r>
          </a:p>
        </p:txBody>
      </p:sp>
      <p:sp>
        <p:nvSpPr>
          <p:cNvPr id="9" name="TextBox 8">
            <a:extLst>
              <a:ext uri="{FF2B5EF4-FFF2-40B4-BE49-F238E27FC236}">
                <a16:creationId xmlns:a16="http://schemas.microsoft.com/office/drawing/2014/main" id="{683F2A30-0CC8-BE8E-8011-88DBD49F6780}"/>
              </a:ext>
            </a:extLst>
          </p:cNvPr>
          <p:cNvSpPr txBox="1"/>
          <p:nvPr/>
        </p:nvSpPr>
        <p:spPr>
          <a:xfrm>
            <a:off x="2805193" y="1977127"/>
            <a:ext cx="767919" cy="307777"/>
          </a:xfrm>
          <a:prstGeom prst="rect">
            <a:avLst/>
          </a:prstGeom>
          <a:noFill/>
        </p:spPr>
        <p:txBody>
          <a:bodyPr wrap="square" rtlCol="0">
            <a:spAutoFit/>
          </a:bodyPr>
          <a:lstStyle/>
          <a:p>
            <a:pPr algn="ctr"/>
            <a:r>
              <a:rPr lang="en-US"/>
              <a:t>...</a:t>
            </a:r>
          </a:p>
        </p:txBody>
      </p:sp>
      <p:sp>
        <p:nvSpPr>
          <p:cNvPr id="10" name="Rectangle 9">
            <a:extLst>
              <a:ext uri="{FF2B5EF4-FFF2-40B4-BE49-F238E27FC236}">
                <a16:creationId xmlns:a16="http://schemas.microsoft.com/office/drawing/2014/main" id="{65B5D7BC-0684-19E2-DDDE-01C71B0BDFB4}"/>
              </a:ext>
            </a:extLst>
          </p:cNvPr>
          <p:cNvSpPr/>
          <p:nvPr/>
        </p:nvSpPr>
        <p:spPr>
          <a:xfrm>
            <a:off x="5177186" y="1991532"/>
            <a:ext cx="1332855" cy="278969"/>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Gill Sans Light" panose="020B0302020104020203" pitchFamily="34" charset="-79"/>
                <a:cs typeface="Gill Sans Light" panose="020B0302020104020203" pitchFamily="34" charset="-79"/>
              </a:rPr>
              <a:t>Checkpoint</a:t>
            </a:r>
          </a:p>
        </p:txBody>
      </p:sp>
      <p:sp>
        <p:nvSpPr>
          <p:cNvPr id="11" name="Rectangle 10">
            <a:extLst>
              <a:ext uri="{FF2B5EF4-FFF2-40B4-BE49-F238E27FC236}">
                <a16:creationId xmlns:a16="http://schemas.microsoft.com/office/drawing/2014/main" id="{480C6337-7AC6-6932-A161-C73BD4D8BDC6}"/>
              </a:ext>
            </a:extLst>
          </p:cNvPr>
          <p:cNvSpPr/>
          <p:nvPr/>
        </p:nvSpPr>
        <p:spPr>
          <a:xfrm>
            <a:off x="6510531" y="1991532"/>
            <a:ext cx="1604074" cy="278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Gill Sans Light" panose="020B0302020104020203" pitchFamily="34" charset="-79"/>
                <a:cs typeface="Gill Sans Light" panose="020B0302020104020203" pitchFamily="34" charset="-79"/>
              </a:rPr>
              <a:t>iteration n+k+1</a:t>
            </a:r>
          </a:p>
        </p:txBody>
      </p:sp>
      <p:cxnSp>
        <p:nvCxnSpPr>
          <p:cNvPr id="6" name="Straight Arrow Connector 5">
            <a:extLst>
              <a:ext uri="{FF2B5EF4-FFF2-40B4-BE49-F238E27FC236}">
                <a16:creationId xmlns:a16="http://schemas.microsoft.com/office/drawing/2014/main" id="{6FA22413-920D-6F8D-0216-1765AD48A5BC}"/>
              </a:ext>
            </a:extLst>
          </p:cNvPr>
          <p:cNvCxnSpPr>
            <a:cxnSpLocks/>
          </p:cNvCxnSpPr>
          <p:nvPr/>
        </p:nvCxnSpPr>
        <p:spPr>
          <a:xfrm>
            <a:off x="821410" y="2270501"/>
            <a:ext cx="78266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26" name="Picture 2" descr="Storage device - Free technology icons">
            <a:extLst>
              <a:ext uri="{FF2B5EF4-FFF2-40B4-BE49-F238E27FC236}">
                <a16:creationId xmlns:a16="http://schemas.microsoft.com/office/drawing/2014/main" id="{828F3E60-BCF0-2F5B-1ACA-AD63D783A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7493" y="2571750"/>
            <a:ext cx="672239" cy="67223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29EA8A61-73B6-62D0-C120-BC0450AF62DC}"/>
              </a:ext>
            </a:extLst>
          </p:cNvPr>
          <p:cNvCxnSpPr>
            <a:stCxn id="10" idx="2"/>
            <a:endCxn id="1026" idx="0"/>
          </p:cNvCxnSpPr>
          <p:nvPr/>
        </p:nvCxnSpPr>
        <p:spPr>
          <a:xfrm flipH="1">
            <a:off x="5843613" y="2270501"/>
            <a:ext cx="1" cy="30124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953160C-80B0-A157-F5EA-183F07FB3E59}"/>
              </a:ext>
            </a:extLst>
          </p:cNvPr>
          <p:cNvSpPr txBox="1"/>
          <p:nvPr/>
        </p:nvSpPr>
        <p:spPr>
          <a:xfrm>
            <a:off x="6036373" y="2285272"/>
            <a:ext cx="1943161" cy="523220"/>
          </a:xfrm>
          <a:prstGeom prst="rect">
            <a:avLst/>
          </a:prstGeom>
          <a:noFill/>
        </p:spPr>
        <p:txBody>
          <a:bodyPr wrap="none" rtlCol="0">
            <a:spAutoFit/>
          </a:bodyPr>
          <a:lstStyle/>
          <a:p>
            <a:r>
              <a:rPr lang="en-US">
                <a:solidFill>
                  <a:srgbClr val="C00000"/>
                </a:solidFill>
                <a:latin typeface="Gill Sans Light" panose="020B0302020104020203" pitchFamily="34" charset="-79"/>
                <a:cs typeface="Gill Sans Light" panose="020B0302020104020203" pitchFamily="34" charset="-79"/>
              </a:rPr>
              <a:t>Store intermediate result</a:t>
            </a:r>
            <a:br>
              <a:rPr lang="en-US">
                <a:solidFill>
                  <a:srgbClr val="C00000"/>
                </a:solidFill>
                <a:latin typeface="Gill Sans Light" panose="020B0302020104020203" pitchFamily="34" charset="-79"/>
                <a:cs typeface="Gill Sans Light" panose="020B0302020104020203" pitchFamily="34" charset="-79"/>
              </a:rPr>
            </a:br>
            <a:r>
              <a:rPr lang="en-US">
                <a:solidFill>
                  <a:srgbClr val="C00000"/>
                </a:solidFill>
                <a:latin typeface="Gill Sans Light" panose="020B0302020104020203" pitchFamily="34" charset="-79"/>
                <a:cs typeface="Gill Sans Light" panose="020B0302020104020203" pitchFamily="34" charset="-79"/>
              </a:rPr>
              <a:t>into persistent storage</a:t>
            </a:r>
          </a:p>
        </p:txBody>
      </p:sp>
      <p:grpSp>
        <p:nvGrpSpPr>
          <p:cNvPr id="23" name="Group 22">
            <a:extLst>
              <a:ext uri="{FF2B5EF4-FFF2-40B4-BE49-F238E27FC236}">
                <a16:creationId xmlns:a16="http://schemas.microsoft.com/office/drawing/2014/main" id="{282410EB-9D4A-08EE-7EF2-AF4F67EC7658}"/>
              </a:ext>
            </a:extLst>
          </p:cNvPr>
          <p:cNvGrpSpPr/>
          <p:nvPr/>
        </p:nvGrpSpPr>
        <p:grpSpPr>
          <a:xfrm>
            <a:off x="658678" y="3902108"/>
            <a:ext cx="7826644" cy="613065"/>
            <a:chOff x="658678" y="3902108"/>
            <a:chExt cx="7826644" cy="613065"/>
          </a:xfrm>
        </p:grpSpPr>
        <p:cxnSp>
          <p:nvCxnSpPr>
            <p:cNvPr id="16" name="Straight Arrow Connector 15">
              <a:extLst>
                <a:ext uri="{FF2B5EF4-FFF2-40B4-BE49-F238E27FC236}">
                  <a16:creationId xmlns:a16="http://schemas.microsoft.com/office/drawing/2014/main" id="{A9EABDE1-4E54-7CD3-9B02-8D3AA4E685DA}"/>
                </a:ext>
              </a:extLst>
            </p:cNvPr>
            <p:cNvCxnSpPr>
              <a:cxnSpLocks/>
            </p:cNvCxnSpPr>
            <p:nvPr/>
          </p:nvCxnSpPr>
          <p:spPr>
            <a:xfrm>
              <a:off x="658678" y="4515173"/>
              <a:ext cx="78266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C11BD39E-9582-949A-EC9F-4FF47FE0C7C4}"/>
                </a:ext>
              </a:extLst>
            </p:cNvPr>
            <p:cNvSpPr/>
            <p:nvPr/>
          </p:nvSpPr>
          <p:spPr>
            <a:xfrm>
              <a:off x="798915" y="4221801"/>
              <a:ext cx="1332855" cy="278969"/>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1"/>
                  </a:solidFill>
                  <a:latin typeface="Gill Sans Light" panose="020B0302020104020203" pitchFamily="34" charset="-79"/>
                  <a:cs typeface="Gill Sans Light" panose="020B0302020104020203" pitchFamily="34" charset="-79"/>
                </a:rPr>
                <a:t>Checkpoint</a:t>
              </a:r>
            </a:p>
          </p:txBody>
        </p:sp>
        <p:sp>
          <p:nvSpPr>
            <p:cNvPr id="18" name="Rectangle 17">
              <a:extLst>
                <a:ext uri="{FF2B5EF4-FFF2-40B4-BE49-F238E27FC236}">
                  <a16:creationId xmlns:a16="http://schemas.microsoft.com/office/drawing/2014/main" id="{336D41C9-9BD1-EA0A-2C82-3B9935A67DE6}"/>
                </a:ext>
              </a:extLst>
            </p:cNvPr>
            <p:cNvSpPr/>
            <p:nvPr/>
          </p:nvSpPr>
          <p:spPr>
            <a:xfrm>
              <a:off x="2139788" y="4229002"/>
              <a:ext cx="1604074" cy="278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Gill Sans Light" panose="020B0302020104020203" pitchFamily="34" charset="-79"/>
                  <a:cs typeface="Gill Sans Light" panose="020B0302020104020203" pitchFamily="34" charset="-79"/>
                </a:rPr>
                <a:t>iteration n+k+1</a:t>
              </a:r>
            </a:p>
          </p:txBody>
        </p:sp>
        <p:sp>
          <p:nvSpPr>
            <p:cNvPr id="19" name="Rectangle 18">
              <a:extLst>
                <a:ext uri="{FF2B5EF4-FFF2-40B4-BE49-F238E27FC236}">
                  <a16:creationId xmlns:a16="http://schemas.microsoft.com/office/drawing/2014/main" id="{D333017E-621F-A625-0543-78E9AA26D5EE}"/>
                </a:ext>
              </a:extLst>
            </p:cNvPr>
            <p:cNvSpPr/>
            <p:nvPr/>
          </p:nvSpPr>
          <p:spPr>
            <a:xfrm>
              <a:off x="3743862" y="4229001"/>
              <a:ext cx="1604074" cy="278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Gill Sans Light" panose="020B0302020104020203" pitchFamily="34" charset="-79"/>
                  <a:cs typeface="Gill Sans Light" panose="020B0302020104020203" pitchFamily="34" charset="-79"/>
                </a:rPr>
                <a:t>iteration n+k+2</a:t>
              </a:r>
            </a:p>
          </p:txBody>
        </p:sp>
        <p:sp>
          <p:nvSpPr>
            <p:cNvPr id="20" name="Rectangle 19">
              <a:extLst>
                <a:ext uri="{FF2B5EF4-FFF2-40B4-BE49-F238E27FC236}">
                  <a16:creationId xmlns:a16="http://schemas.microsoft.com/office/drawing/2014/main" id="{5F9F203B-32E3-91B0-A093-3261DD7AC0FA}"/>
                </a:ext>
              </a:extLst>
            </p:cNvPr>
            <p:cNvSpPr/>
            <p:nvPr/>
          </p:nvSpPr>
          <p:spPr>
            <a:xfrm>
              <a:off x="5347936" y="4229000"/>
              <a:ext cx="1604074" cy="2789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Gill Sans Light" panose="020B0302020104020203" pitchFamily="34" charset="-79"/>
                  <a:cs typeface="Gill Sans Light" panose="020B0302020104020203" pitchFamily="34" charset="-79"/>
                </a:rPr>
                <a:t>iteration n+k+3</a:t>
              </a:r>
            </a:p>
          </p:txBody>
        </p:sp>
        <p:sp>
          <p:nvSpPr>
            <p:cNvPr id="21" name="Lightning Bolt 20">
              <a:extLst>
                <a:ext uri="{FF2B5EF4-FFF2-40B4-BE49-F238E27FC236}">
                  <a16:creationId xmlns:a16="http://schemas.microsoft.com/office/drawing/2014/main" id="{DBDE0BF4-088A-6EB4-FBD9-B4055F00F944}"/>
                </a:ext>
              </a:extLst>
            </p:cNvPr>
            <p:cNvSpPr/>
            <p:nvPr/>
          </p:nvSpPr>
          <p:spPr>
            <a:xfrm flipH="1">
              <a:off x="6149973" y="3923952"/>
              <a:ext cx="576290" cy="543416"/>
            </a:xfrm>
            <a:prstGeom prst="lightningBolt">
              <a:avLst/>
            </a:prstGeom>
            <a:solidFill>
              <a:srgbClr val="FFC000"/>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8D7B4D3-0DD5-002C-A150-B0E55C64E15B}"/>
                </a:ext>
              </a:extLst>
            </p:cNvPr>
            <p:cNvSpPr txBox="1"/>
            <p:nvPr/>
          </p:nvSpPr>
          <p:spPr>
            <a:xfrm>
              <a:off x="6687517" y="3902108"/>
              <a:ext cx="721672" cy="307777"/>
            </a:xfrm>
            <a:prstGeom prst="rect">
              <a:avLst/>
            </a:prstGeom>
            <a:noFill/>
          </p:spPr>
          <p:txBody>
            <a:bodyPr wrap="none" rtlCol="0">
              <a:spAutoFit/>
            </a:bodyPr>
            <a:lstStyle/>
            <a:p>
              <a:r>
                <a:rPr lang="en-US">
                  <a:solidFill>
                    <a:srgbClr val="C00000"/>
                  </a:solidFill>
                  <a:latin typeface="Gill Sans" panose="020B0502020104020203" pitchFamily="34" charset="-79"/>
                  <a:cs typeface="Gill Sans" panose="020B0502020104020203" pitchFamily="34" charset="-79"/>
                </a:rPr>
                <a:t>Failure!</a:t>
              </a:r>
            </a:p>
          </p:txBody>
        </p:sp>
      </p:grpSp>
      <p:cxnSp>
        <p:nvCxnSpPr>
          <p:cNvPr id="25" name="Elbow Connector 24">
            <a:extLst>
              <a:ext uri="{FF2B5EF4-FFF2-40B4-BE49-F238E27FC236}">
                <a16:creationId xmlns:a16="http://schemas.microsoft.com/office/drawing/2014/main" id="{CA198AF1-ADDF-4492-1F58-639C9CA7B22E}"/>
              </a:ext>
            </a:extLst>
          </p:cNvPr>
          <p:cNvCxnSpPr>
            <a:cxnSpLocks/>
            <a:stCxn id="20" idx="2"/>
            <a:endCxn id="28" idx="2"/>
          </p:cNvCxnSpPr>
          <p:nvPr/>
        </p:nvCxnSpPr>
        <p:spPr>
          <a:xfrm rot="5400000">
            <a:off x="4135438" y="2504302"/>
            <a:ext cx="10868" cy="4018203"/>
          </a:xfrm>
          <a:prstGeom prst="bentConnector3">
            <a:avLst>
              <a:gd name="adj1" fmla="val 220342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4178418-B14A-F11A-BA7B-2F3AA927B794}"/>
              </a:ext>
            </a:extLst>
          </p:cNvPr>
          <p:cNvSpPr/>
          <p:nvPr/>
        </p:nvSpPr>
        <p:spPr>
          <a:xfrm>
            <a:off x="1907420" y="4340541"/>
            <a:ext cx="448699" cy="17829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2C8C22C2-24EE-BCA3-BAFD-1700ECF1129F}"/>
              </a:ext>
            </a:extLst>
          </p:cNvPr>
          <p:cNvSpPr txBox="1"/>
          <p:nvPr/>
        </p:nvSpPr>
        <p:spPr>
          <a:xfrm>
            <a:off x="2867927" y="4783772"/>
            <a:ext cx="2545890" cy="307777"/>
          </a:xfrm>
          <a:prstGeom prst="rect">
            <a:avLst/>
          </a:prstGeom>
          <a:noFill/>
        </p:spPr>
        <p:txBody>
          <a:bodyPr wrap="none" rtlCol="0">
            <a:spAutoFit/>
          </a:bodyPr>
          <a:lstStyle/>
          <a:p>
            <a:r>
              <a:rPr lang="en-US">
                <a:solidFill>
                  <a:srgbClr val="C00000"/>
                </a:solidFill>
                <a:latin typeface="Gill Sans" panose="020B0502020104020203" pitchFamily="34" charset="-79"/>
                <a:cs typeface="Gill Sans" panose="020B0502020104020203" pitchFamily="34" charset="-79"/>
              </a:rPr>
              <a:t>Restart from the last checkpoint</a:t>
            </a:r>
          </a:p>
        </p:txBody>
      </p:sp>
      <p:sp>
        <p:nvSpPr>
          <p:cNvPr id="31" name="Rounded Rectangle 30">
            <a:extLst>
              <a:ext uri="{FF2B5EF4-FFF2-40B4-BE49-F238E27FC236}">
                <a16:creationId xmlns:a16="http://schemas.microsoft.com/office/drawing/2014/main" id="{F9716DF6-D770-194F-A4FA-B14E778D8D7F}"/>
              </a:ext>
            </a:extLst>
          </p:cNvPr>
          <p:cNvSpPr/>
          <p:nvPr/>
        </p:nvSpPr>
        <p:spPr>
          <a:xfrm>
            <a:off x="2003156" y="3843584"/>
            <a:ext cx="4327902" cy="774912"/>
          </a:xfrm>
          <a:prstGeom prst="roundRect">
            <a:avLst/>
          </a:prstGeom>
          <a:solidFill>
            <a:srgbClr val="FF2600">
              <a:alpha val="2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a:solidFill>
                  <a:srgbClr val="C00000"/>
                </a:solidFill>
                <a:latin typeface="Gill Sans SemiBold" panose="020B0502020104020203" pitchFamily="34" charset="-79"/>
                <a:cs typeface="Gill Sans SemiBold" panose="020B0502020104020203" pitchFamily="34" charset="-79"/>
              </a:rPr>
              <a:t>Progress lost</a:t>
            </a:r>
          </a:p>
        </p:txBody>
      </p:sp>
    </p:spTree>
    <p:extLst>
      <p:ext uri="{BB962C8B-B14F-4D97-AF65-F5344CB8AC3E}">
        <p14:creationId xmlns:p14="http://schemas.microsoft.com/office/powerpoint/2010/main" val="291357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2CE9B43-ABD0-B3A6-C328-4D867242ED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24</a:t>
            </a:fld>
            <a:endParaRPr lang="en-US"/>
          </a:p>
        </p:txBody>
      </p:sp>
      <p:sp>
        <p:nvSpPr>
          <p:cNvPr id="4" name="Title 3">
            <a:extLst>
              <a:ext uri="{FF2B5EF4-FFF2-40B4-BE49-F238E27FC236}">
                <a16:creationId xmlns:a16="http://schemas.microsoft.com/office/drawing/2014/main" id="{03CEEF11-E7AB-11AD-9B09-12EF5CBF8AE6}"/>
              </a:ext>
            </a:extLst>
          </p:cNvPr>
          <p:cNvSpPr>
            <a:spLocks noGrp="1"/>
          </p:cNvSpPr>
          <p:nvPr>
            <p:ph type="title"/>
          </p:nvPr>
        </p:nvSpPr>
        <p:spPr/>
        <p:txBody>
          <a:bodyPr/>
          <a:lstStyle/>
          <a:p>
            <a:r>
              <a:rPr lang="en-US"/>
              <a:t>Resilient Training Requirements</a:t>
            </a:r>
          </a:p>
        </p:txBody>
      </p:sp>
      <p:sp>
        <p:nvSpPr>
          <p:cNvPr id="5" name="!! guaranteed ft">
            <a:extLst>
              <a:ext uri="{FF2B5EF4-FFF2-40B4-BE49-F238E27FC236}">
                <a16:creationId xmlns:a16="http://schemas.microsoft.com/office/drawing/2014/main" id="{AAD344FE-DBA8-E9EF-B0AA-95E7F32C36E4}"/>
              </a:ext>
            </a:extLst>
          </p:cNvPr>
          <p:cNvSpPr txBox="1"/>
          <p:nvPr/>
        </p:nvSpPr>
        <p:spPr>
          <a:xfrm>
            <a:off x="587844" y="1851249"/>
            <a:ext cx="1529586" cy="646331"/>
          </a:xfrm>
          <a:prstGeom prst="rect">
            <a:avLst/>
          </a:prstGeom>
          <a:noFill/>
        </p:spPr>
        <p:txBody>
          <a:bodyPr wrap="none" rtlCol="0">
            <a:spAutoFit/>
          </a:bodyPr>
          <a:lstStyle/>
          <a:p>
            <a:pPr algn="ctr"/>
            <a:r>
              <a:rPr lang="en-US" sz="1800">
                <a:latin typeface="Gill Sans" panose="020B0502020104020203" pitchFamily="34" charset="-79"/>
                <a:cs typeface="Gill Sans" panose="020B0502020104020203" pitchFamily="34" charset="-79"/>
              </a:rPr>
              <a:t>Guaranteed</a:t>
            </a:r>
            <a:br>
              <a:rPr lang="en-US" sz="1800">
                <a:latin typeface="Gill Sans" panose="020B0502020104020203" pitchFamily="34" charset="-79"/>
                <a:cs typeface="Gill Sans" panose="020B0502020104020203" pitchFamily="34" charset="-79"/>
              </a:rPr>
            </a:br>
            <a:r>
              <a:rPr lang="en-US" sz="1800">
                <a:latin typeface="Gill Sans" panose="020B0502020104020203" pitchFamily="34" charset="-79"/>
                <a:cs typeface="Gill Sans" panose="020B0502020104020203" pitchFamily="34" charset="-79"/>
              </a:rPr>
              <a:t>fault tolerance</a:t>
            </a:r>
          </a:p>
        </p:txBody>
      </p:sp>
      <p:sp>
        <p:nvSpPr>
          <p:cNvPr id="6" name="!! high throughput">
            <a:extLst>
              <a:ext uri="{FF2B5EF4-FFF2-40B4-BE49-F238E27FC236}">
                <a16:creationId xmlns:a16="http://schemas.microsoft.com/office/drawing/2014/main" id="{6AF6457A-B6F9-DD7A-9305-05E28EEE34ED}"/>
              </a:ext>
            </a:extLst>
          </p:cNvPr>
          <p:cNvSpPr txBox="1"/>
          <p:nvPr/>
        </p:nvSpPr>
        <p:spPr>
          <a:xfrm>
            <a:off x="736924" y="2770062"/>
            <a:ext cx="1231427" cy="646331"/>
          </a:xfrm>
          <a:prstGeom prst="rect">
            <a:avLst/>
          </a:prstGeom>
          <a:noFill/>
        </p:spPr>
        <p:txBody>
          <a:bodyPr wrap="none" rtlCol="0">
            <a:spAutoFit/>
          </a:bodyPr>
          <a:lstStyle/>
          <a:p>
            <a:pPr algn="ctr"/>
            <a:r>
              <a:rPr lang="en-US" sz="1800">
                <a:latin typeface="Gill Sans" panose="020B0502020104020203" pitchFamily="34" charset="-79"/>
                <a:cs typeface="Gill Sans" panose="020B0502020104020203" pitchFamily="34" charset="-79"/>
              </a:rPr>
              <a:t>High</a:t>
            </a:r>
            <a:br>
              <a:rPr lang="en-US" sz="1800">
                <a:latin typeface="Gill Sans" panose="020B0502020104020203" pitchFamily="34" charset="-79"/>
                <a:cs typeface="Gill Sans" panose="020B0502020104020203" pitchFamily="34" charset="-79"/>
              </a:rPr>
            </a:br>
            <a:r>
              <a:rPr lang="en-US" sz="1800">
                <a:latin typeface="Gill Sans" panose="020B0502020104020203" pitchFamily="34" charset="-79"/>
                <a:cs typeface="Gill Sans" panose="020B0502020104020203" pitchFamily="34" charset="-79"/>
              </a:rPr>
              <a:t>throughput</a:t>
            </a:r>
          </a:p>
        </p:txBody>
      </p:sp>
      <p:sp>
        <p:nvSpPr>
          <p:cNvPr id="7" name="!! fast recovery">
            <a:extLst>
              <a:ext uri="{FF2B5EF4-FFF2-40B4-BE49-F238E27FC236}">
                <a16:creationId xmlns:a16="http://schemas.microsoft.com/office/drawing/2014/main" id="{53312FFD-155A-C1D7-A60C-D741D10AC559}"/>
              </a:ext>
            </a:extLst>
          </p:cNvPr>
          <p:cNvSpPr txBox="1"/>
          <p:nvPr/>
        </p:nvSpPr>
        <p:spPr>
          <a:xfrm>
            <a:off x="843523" y="3688875"/>
            <a:ext cx="1018227" cy="646331"/>
          </a:xfrm>
          <a:prstGeom prst="rect">
            <a:avLst/>
          </a:prstGeom>
          <a:noFill/>
        </p:spPr>
        <p:txBody>
          <a:bodyPr wrap="none" rtlCol="0">
            <a:spAutoFit/>
          </a:bodyPr>
          <a:lstStyle/>
          <a:p>
            <a:pPr algn="ctr"/>
            <a:r>
              <a:rPr lang="en-US" sz="1800">
                <a:latin typeface="Gill Sans" panose="020B0502020104020203" pitchFamily="34" charset="-79"/>
                <a:cs typeface="Gill Sans" panose="020B0502020104020203" pitchFamily="34" charset="-79"/>
              </a:rPr>
              <a:t>Fast</a:t>
            </a:r>
            <a:br>
              <a:rPr lang="en-US" sz="1800">
                <a:latin typeface="Gill Sans" panose="020B0502020104020203" pitchFamily="34" charset="-79"/>
                <a:cs typeface="Gill Sans" panose="020B0502020104020203" pitchFamily="34" charset="-79"/>
              </a:rPr>
            </a:br>
            <a:r>
              <a:rPr lang="en-US" sz="1800">
                <a:latin typeface="Gill Sans" panose="020B0502020104020203" pitchFamily="34" charset="-79"/>
                <a:cs typeface="Gill Sans" panose="020B0502020104020203" pitchFamily="34" charset="-79"/>
              </a:rPr>
              <a:t>recovery</a:t>
            </a:r>
          </a:p>
        </p:txBody>
      </p:sp>
      <p:cxnSp>
        <p:nvCxnSpPr>
          <p:cNvPr id="9" name="Straight Connector 8">
            <a:extLst>
              <a:ext uri="{FF2B5EF4-FFF2-40B4-BE49-F238E27FC236}">
                <a16:creationId xmlns:a16="http://schemas.microsoft.com/office/drawing/2014/main" id="{11B0AEDE-1FF6-8318-A472-EF6507EB928D}"/>
              </a:ext>
            </a:extLst>
          </p:cNvPr>
          <p:cNvCxnSpPr/>
          <p:nvPr/>
        </p:nvCxnSpPr>
        <p:spPr>
          <a:xfrm>
            <a:off x="457200" y="2633821"/>
            <a:ext cx="82296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87F7E36F-DCA6-2673-CF9A-779920EE9AC3}"/>
              </a:ext>
            </a:extLst>
          </p:cNvPr>
          <p:cNvCxnSpPr/>
          <p:nvPr/>
        </p:nvCxnSpPr>
        <p:spPr>
          <a:xfrm>
            <a:off x="457200" y="3552634"/>
            <a:ext cx="82296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067D53E-FEEF-887B-31D1-6B8FB2FBCF51}"/>
              </a:ext>
            </a:extLst>
          </p:cNvPr>
          <p:cNvCxnSpPr/>
          <p:nvPr/>
        </p:nvCxnSpPr>
        <p:spPr>
          <a:xfrm>
            <a:off x="457200" y="1715008"/>
            <a:ext cx="82296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A7BC204-AC44-FD6F-9687-90703C0E43A0}"/>
              </a:ext>
            </a:extLst>
          </p:cNvPr>
          <p:cNvSpPr txBox="1"/>
          <p:nvPr/>
        </p:nvSpPr>
        <p:spPr>
          <a:xfrm>
            <a:off x="5288091" y="1299830"/>
            <a:ext cx="1085554" cy="369332"/>
          </a:xfrm>
          <a:prstGeom prst="rect">
            <a:avLst/>
          </a:prstGeom>
          <a:noFill/>
        </p:spPr>
        <p:txBody>
          <a:bodyPr wrap="none" rtlCol="0">
            <a:spAutoFit/>
          </a:bodyPr>
          <a:lstStyle/>
          <a:p>
            <a:r>
              <a:rPr lang="en-US" sz="1800">
                <a:latin typeface="Gill Sans" panose="020B0502020104020203" pitchFamily="34" charset="-79"/>
                <a:cs typeface="Gill Sans" panose="020B0502020104020203" pitchFamily="34" charset="-79"/>
              </a:rPr>
              <a:t>Varuna </a:t>
            </a:r>
            <a:r>
              <a:rPr lang="en-US" sz="1800" baseline="30000">
                <a:latin typeface="Gill Sans" panose="020B0502020104020203" pitchFamily="34" charset="-79"/>
                <a:cs typeface="Gill Sans" panose="020B0502020104020203" pitchFamily="34" charset="-79"/>
              </a:rPr>
              <a:t>[2]</a:t>
            </a:r>
          </a:p>
        </p:txBody>
      </p:sp>
      <p:sp>
        <p:nvSpPr>
          <p:cNvPr id="13" name="TextBox 12">
            <a:extLst>
              <a:ext uri="{FF2B5EF4-FFF2-40B4-BE49-F238E27FC236}">
                <a16:creationId xmlns:a16="http://schemas.microsoft.com/office/drawing/2014/main" id="{A5FB9D15-6A83-A6FE-AE10-F923B0DA3EA8}"/>
              </a:ext>
            </a:extLst>
          </p:cNvPr>
          <p:cNvSpPr txBox="1"/>
          <p:nvPr/>
        </p:nvSpPr>
        <p:spPr>
          <a:xfrm>
            <a:off x="2780514" y="1299830"/>
            <a:ext cx="1181734" cy="369332"/>
          </a:xfrm>
          <a:prstGeom prst="rect">
            <a:avLst/>
          </a:prstGeom>
          <a:noFill/>
        </p:spPr>
        <p:txBody>
          <a:bodyPr wrap="none" rtlCol="0">
            <a:spAutoFit/>
          </a:bodyPr>
          <a:lstStyle/>
          <a:p>
            <a:r>
              <a:rPr lang="en-US" sz="1800">
                <a:latin typeface="Gill Sans" panose="020B0502020104020203" pitchFamily="34" charset="-79"/>
                <a:cs typeface="Gill Sans" panose="020B0502020104020203" pitchFamily="34" charset="-79"/>
              </a:rPr>
              <a:t>Bamboo</a:t>
            </a:r>
            <a:r>
              <a:rPr lang="en-US" sz="1800" baseline="30000">
                <a:latin typeface="Gill Sans" panose="020B0502020104020203" pitchFamily="34" charset="-79"/>
                <a:cs typeface="Gill Sans" panose="020B0502020104020203" pitchFamily="34" charset="-79"/>
              </a:rPr>
              <a:t> [1]</a:t>
            </a:r>
          </a:p>
        </p:txBody>
      </p:sp>
      <p:sp>
        <p:nvSpPr>
          <p:cNvPr id="14" name="!! Reference">
            <a:extLst>
              <a:ext uri="{FF2B5EF4-FFF2-40B4-BE49-F238E27FC236}">
                <a16:creationId xmlns:a16="http://schemas.microsoft.com/office/drawing/2014/main" id="{A41A000E-DC0E-4953-5C02-8EB2EF0ABB8E}"/>
              </a:ext>
            </a:extLst>
          </p:cNvPr>
          <p:cNvSpPr txBox="1"/>
          <p:nvPr/>
        </p:nvSpPr>
        <p:spPr>
          <a:xfrm>
            <a:off x="487551" y="4700049"/>
            <a:ext cx="5081840" cy="338554"/>
          </a:xfrm>
          <a:prstGeom prst="rect">
            <a:avLst/>
          </a:prstGeom>
          <a:noFill/>
        </p:spPr>
        <p:txBody>
          <a:bodyPr wrap="none" rtlCol="0">
            <a:spAutoFit/>
          </a:bodyPr>
          <a:lstStyle/>
          <a:p>
            <a:r>
              <a:rPr lang="en-US" sz="800">
                <a:solidFill>
                  <a:schemeClr val="bg2"/>
                </a:solidFill>
                <a:latin typeface="Gill Sans Light" panose="020B0302020104020203" pitchFamily="34" charset="-79"/>
                <a:cs typeface="Gill Sans Light" panose="020B0302020104020203" pitchFamily="34" charset="-79"/>
              </a:rPr>
              <a:t>[1] John Thorpe et al. “Bamboo: Making Preemptible Instances Resilient for Affordable Training of Large DNNs”. NSDI’23</a:t>
            </a:r>
          </a:p>
          <a:p>
            <a:r>
              <a:rPr lang="en-US" sz="800">
                <a:solidFill>
                  <a:schemeClr val="bg2"/>
                </a:solidFill>
                <a:latin typeface="Gill Sans Light" panose="020B0302020104020203" pitchFamily="34" charset="-79"/>
                <a:cs typeface="Gill Sans Light" panose="020B0302020104020203" pitchFamily="34" charset="-79"/>
              </a:rPr>
              <a:t>[2] Sanjith Athlur et al. “Varuna: Scalable, Low-cost Training of Massive Deep Learning Models”. EuroSys’22</a:t>
            </a:r>
          </a:p>
        </p:txBody>
      </p:sp>
      <p:cxnSp>
        <p:nvCxnSpPr>
          <p:cNvPr id="17" name="Straight Connector 16">
            <a:extLst>
              <a:ext uri="{FF2B5EF4-FFF2-40B4-BE49-F238E27FC236}">
                <a16:creationId xmlns:a16="http://schemas.microsoft.com/office/drawing/2014/main" id="{A4FB4A81-4C75-CAB6-F060-3B22699F3184}"/>
              </a:ext>
            </a:extLst>
          </p:cNvPr>
          <p:cNvCxnSpPr/>
          <p:nvPr/>
        </p:nvCxnSpPr>
        <p:spPr>
          <a:xfrm>
            <a:off x="457200" y="4471449"/>
            <a:ext cx="822960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sp>
        <p:nvSpPr>
          <p:cNvPr id="24" name="!! TextBox 23">
            <a:extLst>
              <a:ext uri="{FF2B5EF4-FFF2-40B4-BE49-F238E27FC236}">
                <a16:creationId xmlns:a16="http://schemas.microsoft.com/office/drawing/2014/main" id="{AF0110D3-4DEE-2B25-B97F-6C70AA5F7AAE}"/>
              </a:ext>
            </a:extLst>
          </p:cNvPr>
          <p:cNvSpPr txBox="1"/>
          <p:nvPr/>
        </p:nvSpPr>
        <p:spPr>
          <a:xfrm>
            <a:off x="7165849" y="1299830"/>
            <a:ext cx="1627369" cy="369332"/>
          </a:xfrm>
          <a:prstGeom prst="rect">
            <a:avLst/>
          </a:prstGeom>
          <a:noFill/>
        </p:spPr>
        <p:txBody>
          <a:bodyPr wrap="none" rtlCol="0">
            <a:spAutoFit/>
          </a:bodyPr>
          <a:lstStyle/>
          <a:p>
            <a:r>
              <a:rPr lang="en-US" sz="1800">
                <a:latin typeface="Gill Sans" panose="020B0502020104020203" pitchFamily="34" charset="-79"/>
                <a:cs typeface="Gill Sans" panose="020B0502020104020203" pitchFamily="34" charset="-79"/>
              </a:rPr>
              <a:t>Oobleck (ours)</a:t>
            </a:r>
            <a:endParaRPr lang="en-US" sz="1800" baseline="30000">
              <a:latin typeface="Gill Sans" panose="020B0502020104020203" pitchFamily="34" charset="-79"/>
              <a:cs typeface="Gill Sans" panose="020B0502020104020203" pitchFamily="34" charset="-79"/>
            </a:endParaRPr>
          </a:p>
        </p:txBody>
      </p:sp>
      <p:pic>
        <p:nvPicPr>
          <p:cNvPr id="25" name="Picture 2">
            <a:extLst>
              <a:ext uri="{FF2B5EF4-FFF2-40B4-BE49-F238E27FC236}">
                <a16:creationId xmlns:a16="http://schemas.microsoft.com/office/drawing/2014/main" id="{C9B6505C-BAB9-0A39-64EF-6CF5EA997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0933" y="1945814"/>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13923DDC-DF3C-F7EA-6D37-5193191DE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0933" y="286462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CD4E37E2-AE17-4D91-BBA2-C7A1DEEC6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0933" y="3783440"/>
            <a:ext cx="457200" cy="45720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F4AF7F17-1ED4-C2FF-D144-8B117686AB61}"/>
              </a:ext>
            </a:extLst>
          </p:cNvPr>
          <p:cNvCxnSpPr>
            <a:cxnSpLocks/>
          </p:cNvCxnSpPr>
          <p:nvPr/>
        </p:nvCxnSpPr>
        <p:spPr>
          <a:xfrm>
            <a:off x="2274664" y="1299830"/>
            <a:ext cx="0" cy="317161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924687CC-D8F0-1EE8-FBC3-1B871F3E3865}"/>
              </a:ext>
            </a:extLst>
          </p:cNvPr>
          <p:cNvGrpSpPr/>
          <p:nvPr/>
        </p:nvGrpSpPr>
        <p:grpSpPr>
          <a:xfrm>
            <a:off x="2502393" y="1799103"/>
            <a:ext cx="1737976" cy="792308"/>
            <a:chOff x="2502393" y="1771944"/>
            <a:chExt cx="1737976" cy="792308"/>
          </a:xfrm>
        </p:grpSpPr>
        <p:pic>
          <p:nvPicPr>
            <p:cNvPr id="15" name="Picture 4">
              <a:extLst>
                <a:ext uri="{FF2B5EF4-FFF2-40B4-BE49-F238E27FC236}">
                  <a16:creationId xmlns:a16="http://schemas.microsoft.com/office/drawing/2014/main" id="{8B038ED7-E034-0733-0A98-AB3E814A8E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4221" y="1771944"/>
              <a:ext cx="274320" cy="27432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67339CE-CFFB-E016-3805-2ECA0B3DA656}"/>
                    </a:ext>
                  </a:extLst>
                </p:cNvPr>
                <p:cNvSpPr txBox="1"/>
                <p:nvPr/>
              </p:nvSpPr>
              <p:spPr>
                <a:xfrm>
                  <a:off x="2502393" y="2041032"/>
                  <a:ext cx="1737976" cy="523220"/>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No guarantee for </a:t>
                  </a:r>
                  <a14:m>
                    <m:oMath xmlns:m="http://schemas.openxmlformats.org/officeDocument/2006/math">
                      <m:r>
                        <a:rPr lang="en-US" i="1">
                          <a:latin typeface="Cambria Math" panose="02040503050406030204" pitchFamily="18" charset="0"/>
                          <a:ea typeface="Cambria Math" panose="02040503050406030204" pitchFamily="18" charset="0"/>
                          <a:cs typeface="Gill Sans Light" panose="020B0302020104020203" pitchFamily="34" charset="-79"/>
                        </a:rPr>
                        <m:t>≥</m:t>
                      </m:r>
                    </m:oMath>
                  </a14:m>
                  <a:r>
                    <a:rPr lang="en-US">
                      <a:latin typeface="Gill Sans Light" panose="020B0302020104020203" pitchFamily="34" charset="-79"/>
                      <a:cs typeface="Gill Sans Light" panose="020B0302020104020203" pitchFamily="34" charset="-79"/>
                    </a:rPr>
                    <a:t> 2</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simultanoues failures</a:t>
                  </a:r>
                </a:p>
              </p:txBody>
            </p:sp>
          </mc:Choice>
          <mc:Fallback xmlns="">
            <p:sp>
              <p:nvSpPr>
                <p:cNvPr id="33" name="TextBox 32">
                  <a:extLst>
                    <a:ext uri="{FF2B5EF4-FFF2-40B4-BE49-F238E27FC236}">
                      <a16:creationId xmlns:a16="http://schemas.microsoft.com/office/drawing/2014/main" id="{067339CE-CFFB-E016-3805-2ECA0B3DA656}"/>
                    </a:ext>
                  </a:extLst>
                </p:cNvPr>
                <p:cNvSpPr txBox="1">
                  <a:spLocks noRot="1" noChangeAspect="1" noMove="1" noResize="1" noEditPoints="1" noAdjustHandles="1" noChangeArrowheads="1" noChangeShapeType="1" noTextEdit="1"/>
                </p:cNvSpPr>
                <p:nvPr/>
              </p:nvSpPr>
              <p:spPr>
                <a:xfrm>
                  <a:off x="2502393" y="2041032"/>
                  <a:ext cx="1737976" cy="523220"/>
                </a:xfrm>
                <a:prstGeom prst="rect">
                  <a:avLst/>
                </a:prstGeom>
                <a:blipFill>
                  <a:blip r:embed="rId5"/>
                  <a:stretch>
                    <a:fillRect t="-2326" b="-9302"/>
                  </a:stretch>
                </a:blipFill>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88719F18-A8A2-EAA0-F6C1-078CA97E052E}"/>
              </a:ext>
            </a:extLst>
          </p:cNvPr>
          <p:cNvGrpSpPr/>
          <p:nvPr/>
        </p:nvGrpSpPr>
        <p:grpSpPr>
          <a:xfrm>
            <a:off x="2414228" y="3646280"/>
            <a:ext cx="1914307" cy="797540"/>
            <a:chOff x="2414228" y="3646280"/>
            <a:chExt cx="1914307" cy="797540"/>
          </a:xfrm>
        </p:grpSpPr>
        <p:pic>
          <p:nvPicPr>
            <p:cNvPr id="22" name="Picture 2">
              <a:extLst>
                <a:ext uri="{FF2B5EF4-FFF2-40B4-BE49-F238E27FC236}">
                  <a16:creationId xmlns:a16="http://schemas.microsoft.com/office/drawing/2014/main" id="{DAAFC62B-C62B-5684-D1BE-E5CAB2EBF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4221" y="3646280"/>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4CFA84DF-53F4-BE53-A5A1-D1D0B0B53D28}"/>
                </a:ext>
              </a:extLst>
            </p:cNvPr>
            <p:cNvSpPr txBox="1"/>
            <p:nvPr/>
          </p:nvSpPr>
          <p:spPr>
            <a:xfrm>
              <a:off x="2414228" y="3920600"/>
              <a:ext cx="1914307" cy="523220"/>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Dynamic reconfiguration</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without restart</a:t>
              </a:r>
            </a:p>
          </p:txBody>
        </p:sp>
      </p:grpSp>
      <p:grpSp>
        <p:nvGrpSpPr>
          <p:cNvPr id="48" name="Group 47">
            <a:extLst>
              <a:ext uri="{FF2B5EF4-FFF2-40B4-BE49-F238E27FC236}">
                <a16:creationId xmlns:a16="http://schemas.microsoft.com/office/drawing/2014/main" id="{28B19D41-E21F-7AF9-304F-2CB78D37A916}"/>
              </a:ext>
            </a:extLst>
          </p:cNvPr>
          <p:cNvGrpSpPr/>
          <p:nvPr/>
        </p:nvGrpSpPr>
        <p:grpSpPr>
          <a:xfrm>
            <a:off x="5075693" y="3646280"/>
            <a:ext cx="1510350" cy="797540"/>
            <a:chOff x="5075693" y="3646280"/>
            <a:chExt cx="1510350" cy="797540"/>
          </a:xfrm>
        </p:grpSpPr>
        <p:pic>
          <p:nvPicPr>
            <p:cNvPr id="23" name="Picture 4">
              <a:extLst>
                <a:ext uri="{FF2B5EF4-FFF2-40B4-BE49-F238E27FC236}">
                  <a16:creationId xmlns:a16="http://schemas.microsoft.com/office/drawing/2014/main" id="{DE0B96FD-7705-70FC-3A96-077918A65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3708" y="3646280"/>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48A99E8C-8E23-833A-194B-A884A3E6B720}"/>
                </a:ext>
              </a:extLst>
            </p:cNvPr>
            <p:cNvSpPr txBox="1"/>
            <p:nvPr/>
          </p:nvSpPr>
          <p:spPr>
            <a:xfrm>
              <a:off x="5075693" y="3920600"/>
              <a:ext cx="1510350" cy="523220"/>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Full restart from</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the last checkpoint</a:t>
              </a:r>
            </a:p>
          </p:txBody>
        </p:sp>
      </p:grpSp>
      <p:grpSp>
        <p:nvGrpSpPr>
          <p:cNvPr id="46" name="Group 45">
            <a:extLst>
              <a:ext uri="{FF2B5EF4-FFF2-40B4-BE49-F238E27FC236}">
                <a16:creationId xmlns:a16="http://schemas.microsoft.com/office/drawing/2014/main" id="{2A1A80C0-F43C-2EC4-29AC-FC233059D325}"/>
              </a:ext>
            </a:extLst>
          </p:cNvPr>
          <p:cNvGrpSpPr/>
          <p:nvPr/>
        </p:nvGrpSpPr>
        <p:grpSpPr>
          <a:xfrm>
            <a:off x="4864099" y="1769308"/>
            <a:ext cx="1933543" cy="800492"/>
            <a:chOff x="4864099" y="1769308"/>
            <a:chExt cx="1933543" cy="800492"/>
          </a:xfrm>
        </p:grpSpPr>
        <p:sp>
          <p:nvSpPr>
            <p:cNvPr id="36" name="TextBox 35">
              <a:extLst>
                <a:ext uri="{FF2B5EF4-FFF2-40B4-BE49-F238E27FC236}">
                  <a16:creationId xmlns:a16="http://schemas.microsoft.com/office/drawing/2014/main" id="{47D26DB6-8A8D-E66C-696E-E0F84D3A68E1}"/>
                </a:ext>
              </a:extLst>
            </p:cNvPr>
            <p:cNvSpPr txBox="1"/>
            <p:nvPr/>
          </p:nvSpPr>
          <p:spPr>
            <a:xfrm>
              <a:off x="4864099" y="2046580"/>
              <a:ext cx="1933543" cy="523220"/>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No formal</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fault tolerance guarantee</a:t>
              </a:r>
            </a:p>
          </p:txBody>
        </p:sp>
        <p:pic>
          <p:nvPicPr>
            <p:cNvPr id="42" name="Picture 4">
              <a:extLst>
                <a:ext uri="{FF2B5EF4-FFF2-40B4-BE49-F238E27FC236}">
                  <a16:creationId xmlns:a16="http://schemas.microsoft.com/office/drawing/2014/main" id="{313B8AE0-28E2-66E1-434A-152BF360C3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4901" y="1769308"/>
              <a:ext cx="276521" cy="274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6502E5B6-2A87-1DCC-B908-4A193F3DCE62}"/>
              </a:ext>
            </a:extLst>
          </p:cNvPr>
          <p:cNvGrpSpPr/>
          <p:nvPr/>
        </p:nvGrpSpPr>
        <p:grpSpPr>
          <a:xfrm>
            <a:off x="4868380" y="2738105"/>
            <a:ext cx="1928733" cy="797540"/>
            <a:chOff x="2407019" y="3646280"/>
            <a:chExt cx="1928733" cy="797540"/>
          </a:xfrm>
        </p:grpSpPr>
        <p:pic>
          <p:nvPicPr>
            <p:cNvPr id="8" name="Picture 2">
              <a:extLst>
                <a:ext uri="{FF2B5EF4-FFF2-40B4-BE49-F238E27FC236}">
                  <a16:creationId xmlns:a16="http://schemas.microsoft.com/office/drawing/2014/main" id="{98A3959F-26AB-1106-8AA8-7682A9603F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4221" y="3646280"/>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F24C3C5-02E2-D4A9-3814-0BDD1DC10B9F}"/>
                </a:ext>
              </a:extLst>
            </p:cNvPr>
            <p:cNvSpPr txBox="1"/>
            <p:nvPr/>
          </p:nvSpPr>
          <p:spPr>
            <a:xfrm>
              <a:off x="2407019" y="3920600"/>
              <a:ext cx="1928733" cy="523220"/>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Pre-generate</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all viable execution plans</a:t>
              </a:r>
            </a:p>
          </p:txBody>
        </p:sp>
      </p:grpSp>
      <p:grpSp>
        <p:nvGrpSpPr>
          <p:cNvPr id="18" name="Group 17">
            <a:extLst>
              <a:ext uri="{FF2B5EF4-FFF2-40B4-BE49-F238E27FC236}">
                <a16:creationId xmlns:a16="http://schemas.microsoft.com/office/drawing/2014/main" id="{32D16BD2-E930-54D7-74AA-909A65D2B861}"/>
              </a:ext>
            </a:extLst>
          </p:cNvPr>
          <p:cNvGrpSpPr/>
          <p:nvPr/>
        </p:nvGrpSpPr>
        <p:grpSpPr>
          <a:xfrm>
            <a:off x="4664832" y="2743072"/>
            <a:ext cx="2334293" cy="800492"/>
            <a:chOff x="4663726" y="1769308"/>
            <a:chExt cx="2334293" cy="800492"/>
          </a:xfrm>
        </p:grpSpPr>
        <p:sp>
          <p:nvSpPr>
            <p:cNvPr id="19" name="TextBox 18">
              <a:extLst>
                <a:ext uri="{FF2B5EF4-FFF2-40B4-BE49-F238E27FC236}">
                  <a16:creationId xmlns:a16="http://schemas.microsoft.com/office/drawing/2014/main" id="{B11C6510-437A-D65C-5EF0-94D8D97BE348}"/>
                </a:ext>
              </a:extLst>
            </p:cNvPr>
            <p:cNvSpPr txBox="1"/>
            <p:nvPr/>
          </p:nvSpPr>
          <p:spPr>
            <a:xfrm>
              <a:off x="4663726" y="2046580"/>
              <a:ext cx="2334293" cy="523220"/>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Getting slower when</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recovery overheads are higher</a:t>
              </a:r>
            </a:p>
          </p:txBody>
        </p:sp>
        <p:pic>
          <p:nvPicPr>
            <p:cNvPr id="20" name="Picture 4">
              <a:extLst>
                <a:ext uri="{FF2B5EF4-FFF2-40B4-BE49-F238E27FC236}">
                  <a16:creationId xmlns:a16="http://schemas.microsoft.com/office/drawing/2014/main" id="{40480C5D-C38D-98B2-62CA-DD886B2EAC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4901" y="1769308"/>
              <a:ext cx="276521" cy="274320"/>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ounded Rectangle 27">
            <a:extLst>
              <a:ext uri="{FF2B5EF4-FFF2-40B4-BE49-F238E27FC236}">
                <a16:creationId xmlns:a16="http://schemas.microsoft.com/office/drawing/2014/main" id="{0E3ADFFC-A952-8B27-0C42-9762DDE40155}"/>
              </a:ext>
            </a:extLst>
          </p:cNvPr>
          <p:cNvSpPr/>
          <p:nvPr/>
        </p:nvSpPr>
        <p:spPr>
          <a:xfrm>
            <a:off x="4664832" y="2641405"/>
            <a:ext cx="2334293" cy="913758"/>
          </a:xfrm>
          <a:prstGeom prst="round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859B0868-672D-4268-A86D-001B92A409ED}"/>
              </a:ext>
            </a:extLst>
          </p:cNvPr>
          <p:cNvGrpSpPr/>
          <p:nvPr/>
        </p:nvGrpSpPr>
        <p:grpSpPr>
          <a:xfrm>
            <a:off x="2586551" y="2727467"/>
            <a:ext cx="1569660" cy="820112"/>
            <a:chOff x="2586551" y="2727467"/>
            <a:chExt cx="1569660" cy="820112"/>
          </a:xfrm>
        </p:grpSpPr>
        <p:sp>
          <p:nvSpPr>
            <p:cNvPr id="34" name="TextBox 33">
              <a:extLst>
                <a:ext uri="{FF2B5EF4-FFF2-40B4-BE49-F238E27FC236}">
                  <a16:creationId xmlns:a16="http://schemas.microsoft.com/office/drawing/2014/main" id="{0E659B27-2122-56BC-D5B4-64401E424ED4}"/>
                </a:ext>
              </a:extLst>
            </p:cNvPr>
            <p:cNvSpPr txBox="1"/>
            <p:nvPr/>
          </p:nvSpPr>
          <p:spPr>
            <a:xfrm>
              <a:off x="2586551" y="3024359"/>
              <a:ext cx="1569660" cy="523220"/>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High computational</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overheads</a:t>
              </a:r>
            </a:p>
          </p:txBody>
        </p:sp>
        <p:pic>
          <p:nvPicPr>
            <p:cNvPr id="30" name="Picture 4">
              <a:extLst>
                <a:ext uri="{FF2B5EF4-FFF2-40B4-BE49-F238E27FC236}">
                  <a16:creationId xmlns:a16="http://schemas.microsoft.com/office/drawing/2014/main" id="{046E7D5F-0A13-77D5-6A85-FFE5BEA89D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4221" y="2727467"/>
              <a:ext cx="274320" cy="2743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5850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xit" presetSubtype="0" fill="hold" nodeType="withEffect">
                                  <p:stCondLst>
                                    <p:cond delay="0"/>
                                  </p:stCondLst>
                                  <p:childTnLst>
                                    <p:animEffect transition="out" filter="fade">
                                      <p:cBhvr>
                                        <p:cTn id="29" dur="500"/>
                                        <p:tgtEl>
                                          <p:spTgt spid="3"/>
                                        </p:tgtEl>
                                      </p:cBhvr>
                                    </p:animEffect>
                                    <p:set>
                                      <p:cBhvr>
                                        <p:cTn id="30" dur="1" fill="hold">
                                          <p:stCondLst>
                                            <p:cond delay="499"/>
                                          </p:stCondLst>
                                        </p:cTn>
                                        <p:tgtEl>
                                          <p:spTgt spid="3"/>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4" grpId="0"/>
      <p:bldP spid="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C9D2FF-4881-6F6B-D1C1-4475A31D05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25</a:t>
            </a:fld>
            <a:endParaRPr lang="en-US"/>
          </a:p>
        </p:txBody>
      </p:sp>
      <p:sp>
        <p:nvSpPr>
          <p:cNvPr id="3" name="!! whatever">
            <a:extLst>
              <a:ext uri="{FF2B5EF4-FFF2-40B4-BE49-F238E27FC236}">
                <a16:creationId xmlns:a16="http://schemas.microsoft.com/office/drawing/2014/main" id="{AB539645-C966-3FAD-35B3-A1BF2E16AFC1}"/>
              </a:ext>
            </a:extLst>
          </p:cNvPr>
          <p:cNvSpPr>
            <a:spLocks noGrp="1"/>
          </p:cNvSpPr>
          <p:nvPr>
            <p:ph type="body" idx="1"/>
          </p:nvPr>
        </p:nvSpPr>
        <p:spPr/>
        <p:txBody>
          <a:bodyPr>
            <a:normAutofit/>
          </a:bodyPr>
          <a:lstStyle/>
          <a:p>
            <a:r>
              <a:rPr lang="en-US">
                <a:latin typeface="Gill Sans" panose="020B0502020104020203" pitchFamily="34" charset="-79"/>
                <a:cs typeface="Gill Sans" panose="020B0502020104020203" pitchFamily="34" charset="-79"/>
              </a:rPr>
              <a:t> </a:t>
            </a:r>
          </a:p>
          <a:p>
            <a:pPr lvl="1"/>
            <a:r>
              <a:rPr lang="en-US"/>
              <a:t>Hybrid parallelism has multiple replicas of a model</a:t>
            </a:r>
          </a:p>
          <a:p>
            <a:pPr lvl="1"/>
            <a:r>
              <a:rPr lang="en-US">
                <a:latin typeface="Gill Sans" panose="020B0502020104020203" pitchFamily="34" charset="-79"/>
                <a:cs typeface="Gill Sans" panose="020B0502020104020203" pitchFamily="34" charset="-79"/>
              </a:rPr>
              <a:t>Utilize inherent redundancy</a:t>
            </a:r>
            <a:r>
              <a:rPr lang="en-US"/>
              <a:t> in hybrid parallel execution</a:t>
            </a:r>
          </a:p>
          <a:p>
            <a:pPr lvl="1"/>
            <a:endParaRPr lang="en-US"/>
          </a:p>
          <a:p>
            <a:r>
              <a:rPr lang="en-US">
                <a:latin typeface="Gill Sans" panose="020B0502020104020203" pitchFamily="34" charset="-79"/>
                <a:cs typeface="Gill Sans" panose="020B0502020104020203" pitchFamily="34" charset="-79"/>
              </a:rPr>
              <a:t>Introducing pipeline template</a:t>
            </a:r>
          </a:p>
          <a:p>
            <a:pPr lvl="1"/>
            <a:r>
              <a:rPr lang="en-US"/>
              <a:t>Oobleck’s core idea to achieve both </a:t>
            </a:r>
            <a:r>
              <a:rPr lang="en-US">
                <a:latin typeface="Gill Sans" panose="020B0502020104020203" pitchFamily="34" charset="-79"/>
                <a:cs typeface="Gill Sans" panose="020B0502020104020203" pitchFamily="34" charset="-79"/>
              </a:rPr>
              <a:t>high throughput</a:t>
            </a:r>
            <a:r>
              <a:rPr lang="en-US"/>
              <a:t> and </a:t>
            </a:r>
            <a:r>
              <a:rPr lang="en-US">
                <a:latin typeface="Gill Sans" panose="020B0502020104020203" pitchFamily="34" charset="-79"/>
                <a:cs typeface="Gill Sans" panose="020B0502020104020203" pitchFamily="34" charset="-79"/>
              </a:rPr>
              <a:t>fast recovery</a:t>
            </a:r>
            <a:r>
              <a:rPr lang="en-US"/>
              <a:t> simultanouesly</a:t>
            </a:r>
          </a:p>
          <a:p>
            <a:pPr lvl="1"/>
            <a:r>
              <a:rPr lang="en-US"/>
              <a:t>A specification of pipeline execution</a:t>
            </a:r>
          </a:p>
        </p:txBody>
      </p:sp>
      <p:sp>
        <p:nvSpPr>
          <p:cNvPr id="4" name="Title 3">
            <a:extLst>
              <a:ext uri="{FF2B5EF4-FFF2-40B4-BE49-F238E27FC236}">
                <a16:creationId xmlns:a16="http://schemas.microsoft.com/office/drawing/2014/main" id="{C943CA17-DE55-CCB3-E22D-E8A2451A56CE}"/>
              </a:ext>
            </a:extLst>
          </p:cNvPr>
          <p:cNvSpPr>
            <a:spLocks noGrp="1"/>
          </p:cNvSpPr>
          <p:nvPr>
            <p:ph type="title"/>
          </p:nvPr>
        </p:nvSpPr>
        <p:spPr/>
        <p:txBody>
          <a:bodyPr/>
          <a:lstStyle/>
          <a:p>
            <a:r>
              <a:rPr lang="en-US"/>
              <a:t>Oobleck: Overview</a:t>
            </a:r>
          </a:p>
        </p:txBody>
      </p:sp>
      <p:sp>
        <p:nvSpPr>
          <p:cNvPr id="5" name="!! guaranteed ft">
            <a:extLst>
              <a:ext uri="{FF2B5EF4-FFF2-40B4-BE49-F238E27FC236}">
                <a16:creationId xmlns:a16="http://schemas.microsoft.com/office/drawing/2014/main" id="{5CAA319A-A829-0F95-913D-FEB35B28869C}"/>
              </a:ext>
            </a:extLst>
          </p:cNvPr>
          <p:cNvSpPr txBox="1"/>
          <p:nvPr/>
        </p:nvSpPr>
        <p:spPr>
          <a:xfrm>
            <a:off x="530822" y="1253656"/>
            <a:ext cx="3542298" cy="400110"/>
          </a:xfrm>
          <a:prstGeom prst="rect">
            <a:avLst/>
          </a:prstGeom>
          <a:noFill/>
        </p:spPr>
        <p:txBody>
          <a:bodyPr wrap="square" rtlCol="0">
            <a:spAutoFit/>
          </a:bodyPr>
          <a:lstStyle/>
          <a:p>
            <a:pPr algn="ctr"/>
            <a:r>
              <a:rPr lang="en-US" sz="2000">
                <a:latin typeface="Gill Sans" panose="020B0502020104020203" pitchFamily="34" charset="-79"/>
                <a:cs typeface="Gill Sans" panose="020B0502020104020203" pitchFamily="34" charset="-79"/>
              </a:rPr>
              <a:t>Guaranteed fault tolerance</a:t>
            </a:r>
          </a:p>
        </p:txBody>
      </p:sp>
      <p:sp>
        <p:nvSpPr>
          <p:cNvPr id="6" name="!! high throughput">
            <a:extLst>
              <a:ext uri="{FF2B5EF4-FFF2-40B4-BE49-F238E27FC236}">
                <a16:creationId xmlns:a16="http://schemas.microsoft.com/office/drawing/2014/main" id="{AFFA1A37-A8E6-712B-42F0-3EA619F73B0F}"/>
              </a:ext>
            </a:extLst>
          </p:cNvPr>
          <p:cNvSpPr txBox="1"/>
          <p:nvPr/>
        </p:nvSpPr>
        <p:spPr>
          <a:xfrm>
            <a:off x="4161218" y="3235575"/>
            <a:ext cx="1515158" cy="338554"/>
          </a:xfrm>
          <a:prstGeom prst="rect">
            <a:avLst/>
          </a:prstGeom>
          <a:noFill/>
        </p:spPr>
        <p:txBody>
          <a:bodyPr wrap="none" rtlCol="0">
            <a:spAutoFit/>
          </a:bodyPr>
          <a:lstStyle/>
          <a:p>
            <a:pPr algn="ctr"/>
            <a:r>
              <a:rPr lang="en-US" sz="1600">
                <a:latin typeface="Gill Sans" panose="020B0502020104020203" pitchFamily="34" charset="-79"/>
                <a:cs typeface="Gill Sans" panose="020B0502020104020203" pitchFamily="34" charset="-79"/>
              </a:rPr>
              <a:t>high throughput</a:t>
            </a:r>
          </a:p>
        </p:txBody>
      </p:sp>
      <p:sp>
        <p:nvSpPr>
          <p:cNvPr id="7" name="!! fast recovery">
            <a:extLst>
              <a:ext uri="{FF2B5EF4-FFF2-40B4-BE49-F238E27FC236}">
                <a16:creationId xmlns:a16="http://schemas.microsoft.com/office/drawing/2014/main" id="{69425645-1FFB-E52A-7EB2-72E3909B2A61}"/>
              </a:ext>
            </a:extLst>
          </p:cNvPr>
          <p:cNvSpPr txBox="1"/>
          <p:nvPr/>
        </p:nvSpPr>
        <p:spPr>
          <a:xfrm>
            <a:off x="5888834" y="3235575"/>
            <a:ext cx="1271502" cy="338554"/>
          </a:xfrm>
          <a:prstGeom prst="rect">
            <a:avLst/>
          </a:prstGeom>
          <a:noFill/>
        </p:spPr>
        <p:txBody>
          <a:bodyPr wrap="none" rtlCol="0">
            <a:spAutoFit/>
          </a:bodyPr>
          <a:lstStyle/>
          <a:p>
            <a:pPr algn="ctr"/>
            <a:r>
              <a:rPr lang="en-US" sz="1600">
                <a:latin typeface="Gill Sans" panose="020B0502020104020203" pitchFamily="34" charset="-79"/>
                <a:cs typeface="Gill Sans" panose="020B0502020104020203" pitchFamily="34" charset="-79"/>
              </a:rPr>
              <a:t>fast recovery</a:t>
            </a:r>
          </a:p>
        </p:txBody>
      </p:sp>
    </p:spTree>
    <p:extLst>
      <p:ext uri="{BB962C8B-B14F-4D97-AF65-F5344CB8AC3E}">
        <p14:creationId xmlns:p14="http://schemas.microsoft.com/office/powerpoint/2010/main" val="113253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B32F09-A947-E630-186D-BBFE5A8716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26</a:t>
            </a:fld>
            <a:endParaRPr lang="en-US"/>
          </a:p>
        </p:txBody>
      </p:sp>
      <p:sp>
        <p:nvSpPr>
          <p:cNvPr id="3" name="Text Placeholder 2">
            <a:extLst>
              <a:ext uri="{FF2B5EF4-FFF2-40B4-BE49-F238E27FC236}">
                <a16:creationId xmlns:a16="http://schemas.microsoft.com/office/drawing/2014/main" id="{DC0FB75B-0FF9-CB0B-88B9-CDD67F2C81DD}"/>
              </a:ext>
            </a:extLst>
          </p:cNvPr>
          <p:cNvSpPr>
            <a:spLocks noGrp="1"/>
          </p:cNvSpPr>
          <p:nvPr>
            <p:ph type="body" idx="1"/>
          </p:nvPr>
        </p:nvSpPr>
        <p:spPr/>
        <p:txBody>
          <a:bodyPr/>
          <a:lstStyle/>
          <a:p>
            <a:r>
              <a:rPr lang="en-US"/>
              <a:t>Utilize inherent redundancy in hybrid parallel execution</a:t>
            </a:r>
          </a:p>
        </p:txBody>
      </p:sp>
      <p:sp>
        <p:nvSpPr>
          <p:cNvPr id="4" name="Title 3">
            <a:extLst>
              <a:ext uri="{FF2B5EF4-FFF2-40B4-BE49-F238E27FC236}">
                <a16:creationId xmlns:a16="http://schemas.microsoft.com/office/drawing/2014/main" id="{A2ACADD0-C155-1E57-856B-6343235A4E87}"/>
              </a:ext>
            </a:extLst>
          </p:cNvPr>
          <p:cNvSpPr>
            <a:spLocks noGrp="1"/>
          </p:cNvSpPr>
          <p:nvPr>
            <p:ph type="title"/>
          </p:nvPr>
        </p:nvSpPr>
        <p:spPr/>
        <p:txBody>
          <a:bodyPr/>
          <a:lstStyle/>
          <a:p>
            <a:r>
              <a:rPr lang="en-US"/>
              <a:t>Fault Tolerance Guarantee</a:t>
            </a:r>
          </a:p>
        </p:txBody>
      </p:sp>
      <p:grpSp>
        <p:nvGrpSpPr>
          <p:cNvPr id="66" name="Group 65">
            <a:extLst>
              <a:ext uri="{FF2B5EF4-FFF2-40B4-BE49-F238E27FC236}">
                <a16:creationId xmlns:a16="http://schemas.microsoft.com/office/drawing/2014/main" id="{5F15CC55-3881-E1F7-4FC1-9E6CD93E7E8F}"/>
              </a:ext>
            </a:extLst>
          </p:cNvPr>
          <p:cNvGrpSpPr/>
          <p:nvPr/>
        </p:nvGrpSpPr>
        <p:grpSpPr>
          <a:xfrm>
            <a:off x="3338657" y="2194615"/>
            <a:ext cx="905123" cy="377135"/>
            <a:chOff x="2428455" y="2724295"/>
            <a:chExt cx="905123" cy="377135"/>
          </a:xfrm>
        </p:grpSpPr>
        <p:sp>
          <p:nvSpPr>
            <p:cNvPr id="5" name="Rectangle 4">
              <a:extLst>
                <a:ext uri="{FF2B5EF4-FFF2-40B4-BE49-F238E27FC236}">
                  <a16:creationId xmlns:a16="http://schemas.microsoft.com/office/drawing/2014/main" id="{196A83CA-8F0F-E5DF-9AD7-D22AE083D1B5}"/>
                </a:ext>
              </a:extLst>
            </p:cNvPr>
            <p:cNvSpPr/>
            <p:nvPr/>
          </p:nvSpPr>
          <p:spPr>
            <a:xfrm>
              <a:off x="2428455" y="2724295"/>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1</a:t>
              </a:r>
            </a:p>
          </p:txBody>
        </p:sp>
        <p:sp>
          <p:nvSpPr>
            <p:cNvPr id="6" name="Rectangle 5">
              <a:extLst>
                <a:ext uri="{FF2B5EF4-FFF2-40B4-BE49-F238E27FC236}">
                  <a16:creationId xmlns:a16="http://schemas.microsoft.com/office/drawing/2014/main" id="{78F2CBD4-E6B8-72F2-77C8-AF9E02D2D7D0}"/>
                </a:ext>
              </a:extLst>
            </p:cNvPr>
            <p:cNvSpPr/>
            <p:nvPr/>
          </p:nvSpPr>
          <p:spPr>
            <a:xfrm>
              <a:off x="2730163" y="2724295"/>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2</a:t>
              </a:r>
            </a:p>
          </p:txBody>
        </p:sp>
        <p:sp>
          <p:nvSpPr>
            <p:cNvPr id="7" name="Rectangle 6">
              <a:extLst>
                <a:ext uri="{FF2B5EF4-FFF2-40B4-BE49-F238E27FC236}">
                  <a16:creationId xmlns:a16="http://schemas.microsoft.com/office/drawing/2014/main" id="{8B4DA59B-2FAA-F97D-0B35-350B1A71E970}"/>
                </a:ext>
              </a:extLst>
            </p:cNvPr>
            <p:cNvSpPr/>
            <p:nvPr/>
          </p:nvSpPr>
          <p:spPr>
            <a:xfrm>
              <a:off x="3031870" y="2724295"/>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3</a:t>
              </a:r>
            </a:p>
          </p:txBody>
        </p:sp>
      </p:grpSp>
      <p:grpSp>
        <p:nvGrpSpPr>
          <p:cNvPr id="67" name="Group 66">
            <a:extLst>
              <a:ext uri="{FF2B5EF4-FFF2-40B4-BE49-F238E27FC236}">
                <a16:creationId xmlns:a16="http://schemas.microsoft.com/office/drawing/2014/main" id="{368715C6-B0D7-6F1A-BD2F-11043E6E92A6}"/>
              </a:ext>
            </a:extLst>
          </p:cNvPr>
          <p:cNvGrpSpPr/>
          <p:nvPr/>
        </p:nvGrpSpPr>
        <p:grpSpPr>
          <a:xfrm>
            <a:off x="4472806" y="2194615"/>
            <a:ext cx="905124" cy="377135"/>
            <a:chOff x="3562604" y="2724295"/>
            <a:chExt cx="905124" cy="377135"/>
          </a:xfrm>
        </p:grpSpPr>
        <p:sp>
          <p:nvSpPr>
            <p:cNvPr id="8" name="Rectangle 7">
              <a:extLst>
                <a:ext uri="{FF2B5EF4-FFF2-40B4-BE49-F238E27FC236}">
                  <a16:creationId xmlns:a16="http://schemas.microsoft.com/office/drawing/2014/main" id="{E7F0A52C-BF0B-87FD-2C28-FA3D39177023}"/>
                </a:ext>
              </a:extLst>
            </p:cNvPr>
            <p:cNvSpPr/>
            <p:nvPr/>
          </p:nvSpPr>
          <p:spPr>
            <a:xfrm>
              <a:off x="3562604" y="2724295"/>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4</a:t>
              </a:r>
            </a:p>
          </p:txBody>
        </p:sp>
        <p:sp>
          <p:nvSpPr>
            <p:cNvPr id="9" name="Rectangle 8">
              <a:extLst>
                <a:ext uri="{FF2B5EF4-FFF2-40B4-BE49-F238E27FC236}">
                  <a16:creationId xmlns:a16="http://schemas.microsoft.com/office/drawing/2014/main" id="{A70C2CED-ACED-8D94-FEBD-D38E8A95185F}"/>
                </a:ext>
              </a:extLst>
            </p:cNvPr>
            <p:cNvSpPr/>
            <p:nvPr/>
          </p:nvSpPr>
          <p:spPr>
            <a:xfrm>
              <a:off x="3864312" y="2724295"/>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5</a:t>
              </a:r>
            </a:p>
          </p:txBody>
        </p:sp>
        <p:sp>
          <p:nvSpPr>
            <p:cNvPr id="10" name="Rectangle 9">
              <a:extLst>
                <a:ext uri="{FF2B5EF4-FFF2-40B4-BE49-F238E27FC236}">
                  <a16:creationId xmlns:a16="http://schemas.microsoft.com/office/drawing/2014/main" id="{E743D624-8EFE-2969-7C7D-69E0C808F788}"/>
                </a:ext>
              </a:extLst>
            </p:cNvPr>
            <p:cNvSpPr/>
            <p:nvPr/>
          </p:nvSpPr>
          <p:spPr>
            <a:xfrm>
              <a:off x="4166020" y="2724295"/>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6</a:t>
              </a:r>
            </a:p>
          </p:txBody>
        </p:sp>
      </p:grpSp>
      <p:grpSp>
        <p:nvGrpSpPr>
          <p:cNvPr id="68" name="Group 67">
            <a:extLst>
              <a:ext uri="{FF2B5EF4-FFF2-40B4-BE49-F238E27FC236}">
                <a16:creationId xmlns:a16="http://schemas.microsoft.com/office/drawing/2014/main" id="{5C4850F4-C45B-C414-A7F7-6852CB3AEE52}"/>
              </a:ext>
            </a:extLst>
          </p:cNvPr>
          <p:cNvGrpSpPr/>
          <p:nvPr/>
        </p:nvGrpSpPr>
        <p:grpSpPr>
          <a:xfrm>
            <a:off x="5592794" y="2194615"/>
            <a:ext cx="905124" cy="377135"/>
            <a:chOff x="4682592" y="2724295"/>
            <a:chExt cx="905124" cy="377135"/>
          </a:xfrm>
        </p:grpSpPr>
        <p:sp>
          <p:nvSpPr>
            <p:cNvPr id="11" name="Rectangle 10">
              <a:extLst>
                <a:ext uri="{FF2B5EF4-FFF2-40B4-BE49-F238E27FC236}">
                  <a16:creationId xmlns:a16="http://schemas.microsoft.com/office/drawing/2014/main" id="{55FD564C-4574-CC7D-24B2-E7543DBD633A}"/>
                </a:ext>
              </a:extLst>
            </p:cNvPr>
            <p:cNvSpPr/>
            <p:nvPr/>
          </p:nvSpPr>
          <p:spPr>
            <a:xfrm>
              <a:off x="4682592" y="2724295"/>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7</a:t>
              </a:r>
            </a:p>
          </p:txBody>
        </p:sp>
        <p:sp>
          <p:nvSpPr>
            <p:cNvPr id="12" name="Rectangle 11">
              <a:extLst>
                <a:ext uri="{FF2B5EF4-FFF2-40B4-BE49-F238E27FC236}">
                  <a16:creationId xmlns:a16="http://schemas.microsoft.com/office/drawing/2014/main" id="{E0B41664-8556-9C3F-21F1-9F68082BFDB8}"/>
                </a:ext>
              </a:extLst>
            </p:cNvPr>
            <p:cNvSpPr/>
            <p:nvPr/>
          </p:nvSpPr>
          <p:spPr>
            <a:xfrm>
              <a:off x="4984300" y="2724295"/>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8</a:t>
              </a:r>
            </a:p>
          </p:txBody>
        </p:sp>
        <p:sp>
          <p:nvSpPr>
            <p:cNvPr id="13" name="Rectangle 12">
              <a:extLst>
                <a:ext uri="{FF2B5EF4-FFF2-40B4-BE49-F238E27FC236}">
                  <a16:creationId xmlns:a16="http://schemas.microsoft.com/office/drawing/2014/main" id="{035AE89C-28E2-A953-F8BD-73E8C51E5CF0}"/>
                </a:ext>
              </a:extLst>
            </p:cNvPr>
            <p:cNvSpPr/>
            <p:nvPr/>
          </p:nvSpPr>
          <p:spPr>
            <a:xfrm>
              <a:off x="5286008" y="2724295"/>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9</a:t>
              </a:r>
            </a:p>
          </p:txBody>
        </p:sp>
      </p:grpSp>
      <p:grpSp>
        <p:nvGrpSpPr>
          <p:cNvPr id="69" name="Group 68">
            <a:extLst>
              <a:ext uri="{FF2B5EF4-FFF2-40B4-BE49-F238E27FC236}">
                <a16:creationId xmlns:a16="http://schemas.microsoft.com/office/drawing/2014/main" id="{298FCD50-596D-F6D9-7C31-93E4B430BEA8}"/>
              </a:ext>
            </a:extLst>
          </p:cNvPr>
          <p:cNvGrpSpPr/>
          <p:nvPr/>
        </p:nvGrpSpPr>
        <p:grpSpPr>
          <a:xfrm>
            <a:off x="6719863" y="2194615"/>
            <a:ext cx="905123" cy="377135"/>
            <a:chOff x="5809661" y="2724295"/>
            <a:chExt cx="905123" cy="377135"/>
          </a:xfrm>
        </p:grpSpPr>
        <p:sp>
          <p:nvSpPr>
            <p:cNvPr id="14" name="Rectangle 13">
              <a:extLst>
                <a:ext uri="{FF2B5EF4-FFF2-40B4-BE49-F238E27FC236}">
                  <a16:creationId xmlns:a16="http://schemas.microsoft.com/office/drawing/2014/main" id="{26B202FD-6D3C-3B30-54E8-B7E819DC4031}"/>
                </a:ext>
              </a:extLst>
            </p:cNvPr>
            <p:cNvSpPr/>
            <p:nvPr/>
          </p:nvSpPr>
          <p:spPr>
            <a:xfrm>
              <a:off x="5809661" y="2724295"/>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10</a:t>
              </a:r>
            </a:p>
          </p:txBody>
        </p:sp>
        <p:sp>
          <p:nvSpPr>
            <p:cNvPr id="15" name="Rectangle 14">
              <a:extLst>
                <a:ext uri="{FF2B5EF4-FFF2-40B4-BE49-F238E27FC236}">
                  <a16:creationId xmlns:a16="http://schemas.microsoft.com/office/drawing/2014/main" id="{EA48F19E-D1A5-9846-F2B0-4496D1908F39}"/>
                </a:ext>
              </a:extLst>
            </p:cNvPr>
            <p:cNvSpPr/>
            <p:nvPr/>
          </p:nvSpPr>
          <p:spPr>
            <a:xfrm>
              <a:off x="6111369" y="2724295"/>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11</a:t>
              </a:r>
            </a:p>
          </p:txBody>
        </p:sp>
        <p:sp>
          <p:nvSpPr>
            <p:cNvPr id="16" name="Rectangle 15">
              <a:extLst>
                <a:ext uri="{FF2B5EF4-FFF2-40B4-BE49-F238E27FC236}">
                  <a16:creationId xmlns:a16="http://schemas.microsoft.com/office/drawing/2014/main" id="{69A8744D-44C4-EF1F-2E86-7D1FEC7A4848}"/>
                </a:ext>
              </a:extLst>
            </p:cNvPr>
            <p:cNvSpPr/>
            <p:nvPr/>
          </p:nvSpPr>
          <p:spPr>
            <a:xfrm>
              <a:off x="6413076" y="2724295"/>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12</a:t>
              </a:r>
            </a:p>
          </p:txBody>
        </p:sp>
      </p:grpSp>
      <p:sp>
        <p:nvSpPr>
          <p:cNvPr id="17" name="TextBox 16">
            <a:extLst>
              <a:ext uri="{FF2B5EF4-FFF2-40B4-BE49-F238E27FC236}">
                <a16:creationId xmlns:a16="http://schemas.microsoft.com/office/drawing/2014/main" id="{21E5DF40-6423-F990-4548-D4CFC0752DA7}"/>
              </a:ext>
            </a:extLst>
          </p:cNvPr>
          <p:cNvSpPr txBox="1"/>
          <p:nvPr/>
        </p:nvSpPr>
        <p:spPr>
          <a:xfrm>
            <a:off x="3476870" y="2578226"/>
            <a:ext cx="628698"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Stage 1</a:t>
            </a:r>
          </a:p>
        </p:txBody>
      </p:sp>
      <p:sp>
        <p:nvSpPr>
          <p:cNvPr id="18" name="TextBox 17">
            <a:extLst>
              <a:ext uri="{FF2B5EF4-FFF2-40B4-BE49-F238E27FC236}">
                <a16:creationId xmlns:a16="http://schemas.microsoft.com/office/drawing/2014/main" id="{513C6F9A-B095-6EC7-7965-8813E87B5F8B}"/>
              </a:ext>
            </a:extLst>
          </p:cNvPr>
          <p:cNvSpPr txBox="1"/>
          <p:nvPr/>
        </p:nvSpPr>
        <p:spPr>
          <a:xfrm>
            <a:off x="4611019" y="2578228"/>
            <a:ext cx="628698"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Stage 2</a:t>
            </a:r>
          </a:p>
        </p:txBody>
      </p:sp>
      <p:sp>
        <p:nvSpPr>
          <p:cNvPr id="19" name="TextBox 18">
            <a:extLst>
              <a:ext uri="{FF2B5EF4-FFF2-40B4-BE49-F238E27FC236}">
                <a16:creationId xmlns:a16="http://schemas.microsoft.com/office/drawing/2014/main" id="{A31C1C3B-EFA9-EC38-9258-812BAAA9A866}"/>
              </a:ext>
            </a:extLst>
          </p:cNvPr>
          <p:cNvSpPr txBox="1"/>
          <p:nvPr/>
        </p:nvSpPr>
        <p:spPr>
          <a:xfrm>
            <a:off x="5731007" y="2578227"/>
            <a:ext cx="628698"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Stage 3</a:t>
            </a:r>
          </a:p>
        </p:txBody>
      </p:sp>
      <p:sp>
        <p:nvSpPr>
          <p:cNvPr id="20" name="TextBox 19">
            <a:extLst>
              <a:ext uri="{FF2B5EF4-FFF2-40B4-BE49-F238E27FC236}">
                <a16:creationId xmlns:a16="http://schemas.microsoft.com/office/drawing/2014/main" id="{A7DB5CEE-758E-8821-783F-8FBCEFEF154C}"/>
              </a:ext>
            </a:extLst>
          </p:cNvPr>
          <p:cNvSpPr txBox="1"/>
          <p:nvPr/>
        </p:nvSpPr>
        <p:spPr>
          <a:xfrm>
            <a:off x="6868068" y="2578227"/>
            <a:ext cx="628698"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Stage 4</a:t>
            </a:r>
          </a:p>
        </p:txBody>
      </p:sp>
      <p:cxnSp>
        <p:nvCxnSpPr>
          <p:cNvPr id="21" name="Straight Connector 20">
            <a:extLst>
              <a:ext uri="{FF2B5EF4-FFF2-40B4-BE49-F238E27FC236}">
                <a16:creationId xmlns:a16="http://schemas.microsoft.com/office/drawing/2014/main" id="{7006E94B-268B-4A53-BDED-ED55A2ACC6CC}"/>
              </a:ext>
            </a:extLst>
          </p:cNvPr>
          <p:cNvCxnSpPr>
            <a:stCxn id="7" idx="3"/>
            <a:endCxn id="8" idx="1"/>
          </p:cNvCxnSpPr>
          <p:nvPr/>
        </p:nvCxnSpPr>
        <p:spPr>
          <a:xfrm>
            <a:off x="4243780" y="2383182"/>
            <a:ext cx="229027"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8AF35E8-AF03-32AD-57A7-26B48300AA07}"/>
              </a:ext>
            </a:extLst>
          </p:cNvPr>
          <p:cNvCxnSpPr>
            <a:cxnSpLocks/>
            <a:stCxn id="10" idx="3"/>
            <a:endCxn id="11" idx="1"/>
          </p:cNvCxnSpPr>
          <p:nvPr/>
        </p:nvCxnSpPr>
        <p:spPr>
          <a:xfrm>
            <a:off x="5377929" y="2383182"/>
            <a:ext cx="214865" cy="0"/>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4639EEE-7B61-75BF-0332-E29070B2B86F}"/>
              </a:ext>
            </a:extLst>
          </p:cNvPr>
          <p:cNvCxnSpPr>
            <a:cxnSpLocks/>
            <a:stCxn id="13" idx="3"/>
            <a:endCxn id="14" idx="1"/>
          </p:cNvCxnSpPr>
          <p:nvPr/>
        </p:nvCxnSpPr>
        <p:spPr>
          <a:xfrm>
            <a:off x="6497917" y="2383182"/>
            <a:ext cx="221946" cy="0"/>
          </a:xfrm>
          <a:prstGeom prst="line">
            <a:avLst/>
          </a:prstGeom>
        </p:spPr>
        <p:style>
          <a:lnRef idx="1">
            <a:schemeClr val="dk1"/>
          </a:lnRef>
          <a:fillRef idx="0">
            <a:schemeClr val="dk1"/>
          </a:fillRef>
          <a:effectRef idx="0">
            <a:schemeClr val="dk1"/>
          </a:effectRef>
          <a:fontRef idx="minor">
            <a:schemeClr val="tx1"/>
          </a:fontRef>
        </p:style>
      </p:cxnSp>
      <p:sp>
        <p:nvSpPr>
          <p:cNvPr id="41" name="Rectangle 40">
            <a:extLst>
              <a:ext uri="{FF2B5EF4-FFF2-40B4-BE49-F238E27FC236}">
                <a16:creationId xmlns:a16="http://schemas.microsoft.com/office/drawing/2014/main" id="{BFE192BB-2743-32C9-AD36-4B90F8D7EB8B}"/>
              </a:ext>
            </a:extLst>
          </p:cNvPr>
          <p:cNvSpPr/>
          <p:nvPr/>
        </p:nvSpPr>
        <p:spPr>
          <a:xfrm>
            <a:off x="3338657" y="3022743"/>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1</a:t>
            </a:r>
          </a:p>
        </p:txBody>
      </p:sp>
      <p:sp>
        <p:nvSpPr>
          <p:cNvPr id="42" name="Rectangle 41">
            <a:extLst>
              <a:ext uri="{FF2B5EF4-FFF2-40B4-BE49-F238E27FC236}">
                <a16:creationId xmlns:a16="http://schemas.microsoft.com/office/drawing/2014/main" id="{0643034E-A88B-0404-FA2F-5A53697A4FC3}"/>
              </a:ext>
            </a:extLst>
          </p:cNvPr>
          <p:cNvSpPr/>
          <p:nvPr/>
        </p:nvSpPr>
        <p:spPr>
          <a:xfrm>
            <a:off x="3640365" y="3022743"/>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2</a:t>
            </a:r>
          </a:p>
        </p:txBody>
      </p:sp>
      <p:sp>
        <p:nvSpPr>
          <p:cNvPr id="43" name="Rectangle 42">
            <a:extLst>
              <a:ext uri="{FF2B5EF4-FFF2-40B4-BE49-F238E27FC236}">
                <a16:creationId xmlns:a16="http://schemas.microsoft.com/office/drawing/2014/main" id="{AB1A0141-E0CF-FBC3-3827-33E5F594A300}"/>
              </a:ext>
            </a:extLst>
          </p:cNvPr>
          <p:cNvSpPr/>
          <p:nvPr/>
        </p:nvSpPr>
        <p:spPr>
          <a:xfrm>
            <a:off x="3942072" y="3022743"/>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3</a:t>
            </a:r>
          </a:p>
        </p:txBody>
      </p:sp>
      <p:sp>
        <p:nvSpPr>
          <p:cNvPr id="44" name="Rectangle 43">
            <a:extLst>
              <a:ext uri="{FF2B5EF4-FFF2-40B4-BE49-F238E27FC236}">
                <a16:creationId xmlns:a16="http://schemas.microsoft.com/office/drawing/2014/main" id="{ACE906A0-19FC-1DD9-917C-DD647B24E638}"/>
              </a:ext>
            </a:extLst>
          </p:cNvPr>
          <p:cNvSpPr/>
          <p:nvPr/>
        </p:nvSpPr>
        <p:spPr>
          <a:xfrm>
            <a:off x="4243780" y="3022743"/>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4</a:t>
            </a:r>
          </a:p>
        </p:txBody>
      </p:sp>
      <p:grpSp>
        <p:nvGrpSpPr>
          <p:cNvPr id="27" name="Group 26">
            <a:extLst>
              <a:ext uri="{FF2B5EF4-FFF2-40B4-BE49-F238E27FC236}">
                <a16:creationId xmlns:a16="http://schemas.microsoft.com/office/drawing/2014/main" id="{AF4EE3C3-F368-3693-EE04-249AD7B55B2D}"/>
              </a:ext>
            </a:extLst>
          </p:cNvPr>
          <p:cNvGrpSpPr/>
          <p:nvPr/>
        </p:nvGrpSpPr>
        <p:grpSpPr>
          <a:xfrm>
            <a:off x="6418154" y="3022743"/>
            <a:ext cx="1206832" cy="377135"/>
            <a:chOff x="6961283" y="2739266"/>
            <a:chExt cx="1206832" cy="377135"/>
          </a:xfrm>
        </p:grpSpPr>
        <p:sp>
          <p:nvSpPr>
            <p:cNvPr id="33" name="Rectangle 32">
              <a:extLst>
                <a:ext uri="{FF2B5EF4-FFF2-40B4-BE49-F238E27FC236}">
                  <a16:creationId xmlns:a16="http://schemas.microsoft.com/office/drawing/2014/main" id="{DBC943FE-F9ED-0DD0-168C-9B625A597FB6}"/>
                </a:ext>
              </a:extLst>
            </p:cNvPr>
            <p:cNvSpPr/>
            <p:nvPr/>
          </p:nvSpPr>
          <p:spPr>
            <a:xfrm>
              <a:off x="6961283" y="2739266"/>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9</a:t>
              </a:r>
            </a:p>
          </p:txBody>
        </p:sp>
        <p:sp>
          <p:nvSpPr>
            <p:cNvPr id="34" name="Rectangle 33">
              <a:extLst>
                <a:ext uri="{FF2B5EF4-FFF2-40B4-BE49-F238E27FC236}">
                  <a16:creationId xmlns:a16="http://schemas.microsoft.com/office/drawing/2014/main" id="{97C88B00-26AC-71AE-E30B-E4CACE869B79}"/>
                </a:ext>
              </a:extLst>
            </p:cNvPr>
            <p:cNvSpPr/>
            <p:nvPr/>
          </p:nvSpPr>
          <p:spPr>
            <a:xfrm>
              <a:off x="7262992" y="2739266"/>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10</a:t>
              </a:r>
            </a:p>
          </p:txBody>
        </p:sp>
        <p:sp>
          <p:nvSpPr>
            <p:cNvPr id="35" name="Rectangle 34">
              <a:extLst>
                <a:ext uri="{FF2B5EF4-FFF2-40B4-BE49-F238E27FC236}">
                  <a16:creationId xmlns:a16="http://schemas.microsoft.com/office/drawing/2014/main" id="{9D90F090-82FF-0772-E3C9-CFF5DC753C47}"/>
                </a:ext>
              </a:extLst>
            </p:cNvPr>
            <p:cNvSpPr/>
            <p:nvPr/>
          </p:nvSpPr>
          <p:spPr>
            <a:xfrm>
              <a:off x="7564700" y="2739266"/>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11</a:t>
              </a:r>
            </a:p>
          </p:txBody>
        </p:sp>
        <p:sp>
          <p:nvSpPr>
            <p:cNvPr id="36" name="Rectangle 35">
              <a:extLst>
                <a:ext uri="{FF2B5EF4-FFF2-40B4-BE49-F238E27FC236}">
                  <a16:creationId xmlns:a16="http://schemas.microsoft.com/office/drawing/2014/main" id="{B9B5B1B3-A091-43F7-6F48-1D17818819FA}"/>
                </a:ext>
              </a:extLst>
            </p:cNvPr>
            <p:cNvSpPr/>
            <p:nvPr/>
          </p:nvSpPr>
          <p:spPr>
            <a:xfrm>
              <a:off x="7866407" y="2739266"/>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12</a:t>
              </a:r>
            </a:p>
          </p:txBody>
        </p:sp>
      </p:grpSp>
      <p:sp>
        <p:nvSpPr>
          <p:cNvPr id="28" name="TextBox 27">
            <a:extLst>
              <a:ext uri="{FF2B5EF4-FFF2-40B4-BE49-F238E27FC236}">
                <a16:creationId xmlns:a16="http://schemas.microsoft.com/office/drawing/2014/main" id="{F92EFD0D-95C2-2533-318D-EC9485015CD3}"/>
              </a:ext>
            </a:extLst>
          </p:cNvPr>
          <p:cNvSpPr txBox="1"/>
          <p:nvPr/>
        </p:nvSpPr>
        <p:spPr>
          <a:xfrm>
            <a:off x="3627723" y="3406354"/>
            <a:ext cx="628698"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Stage 1</a:t>
            </a:r>
          </a:p>
        </p:txBody>
      </p:sp>
      <p:sp>
        <p:nvSpPr>
          <p:cNvPr id="29" name="TextBox 28">
            <a:extLst>
              <a:ext uri="{FF2B5EF4-FFF2-40B4-BE49-F238E27FC236}">
                <a16:creationId xmlns:a16="http://schemas.microsoft.com/office/drawing/2014/main" id="{BB67197F-772E-10E7-8C46-520CE9E07795}"/>
              </a:ext>
            </a:extLst>
          </p:cNvPr>
          <p:cNvSpPr txBox="1"/>
          <p:nvPr/>
        </p:nvSpPr>
        <p:spPr>
          <a:xfrm>
            <a:off x="5278444" y="3406356"/>
            <a:ext cx="628698"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Stage 2</a:t>
            </a:r>
          </a:p>
        </p:txBody>
      </p:sp>
      <p:sp>
        <p:nvSpPr>
          <p:cNvPr id="30" name="TextBox 29">
            <a:extLst>
              <a:ext uri="{FF2B5EF4-FFF2-40B4-BE49-F238E27FC236}">
                <a16:creationId xmlns:a16="http://schemas.microsoft.com/office/drawing/2014/main" id="{1AA81D51-471F-667B-5C41-7DCAF9B12511}"/>
              </a:ext>
            </a:extLst>
          </p:cNvPr>
          <p:cNvSpPr txBox="1"/>
          <p:nvPr/>
        </p:nvSpPr>
        <p:spPr>
          <a:xfrm>
            <a:off x="6707221" y="3406355"/>
            <a:ext cx="628698"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Stage 3</a:t>
            </a:r>
          </a:p>
        </p:txBody>
      </p:sp>
      <p:cxnSp>
        <p:nvCxnSpPr>
          <p:cNvPr id="31" name="Straight Connector 30">
            <a:extLst>
              <a:ext uri="{FF2B5EF4-FFF2-40B4-BE49-F238E27FC236}">
                <a16:creationId xmlns:a16="http://schemas.microsoft.com/office/drawing/2014/main" id="{115578AC-85D1-5BB1-E702-76A7EB3ACFA1}"/>
              </a:ext>
            </a:extLst>
          </p:cNvPr>
          <p:cNvCxnSpPr>
            <a:cxnSpLocks/>
            <a:stCxn id="44" idx="3"/>
            <a:endCxn id="37" idx="1"/>
          </p:cNvCxnSpPr>
          <p:nvPr/>
        </p:nvCxnSpPr>
        <p:spPr>
          <a:xfrm>
            <a:off x="4545488" y="3211311"/>
            <a:ext cx="332916" cy="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523E42E-E946-D969-F874-DD30729C6C09}"/>
              </a:ext>
            </a:extLst>
          </p:cNvPr>
          <p:cNvCxnSpPr>
            <a:cxnSpLocks/>
            <a:stCxn id="40" idx="3"/>
            <a:endCxn id="33" idx="1"/>
          </p:cNvCxnSpPr>
          <p:nvPr/>
        </p:nvCxnSpPr>
        <p:spPr>
          <a:xfrm>
            <a:off x="6085237" y="3211311"/>
            <a:ext cx="332917" cy="0"/>
          </a:xfrm>
          <a:prstGeom prst="line">
            <a:avLst/>
          </a:prstGeom>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37FF7A35-0C09-C99D-0FDD-9F7BBE6D3AC6}"/>
              </a:ext>
            </a:extLst>
          </p:cNvPr>
          <p:cNvSpPr/>
          <p:nvPr/>
        </p:nvSpPr>
        <p:spPr>
          <a:xfrm>
            <a:off x="3342196" y="3850871"/>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1</a:t>
            </a:r>
          </a:p>
        </p:txBody>
      </p:sp>
      <p:sp>
        <p:nvSpPr>
          <p:cNvPr id="58" name="Rectangle 57">
            <a:extLst>
              <a:ext uri="{FF2B5EF4-FFF2-40B4-BE49-F238E27FC236}">
                <a16:creationId xmlns:a16="http://schemas.microsoft.com/office/drawing/2014/main" id="{7933E941-CE2C-C376-F89B-2AF6800BBDA2}"/>
              </a:ext>
            </a:extLst>
          </p:cNvPr>
          <p:cNvSpPr/>
          <p:nvPr/>
        </p:nvSpPr>
        <p:spPr>
          <a:xfrm>
            <a:off x="3643904" y="3850871"/>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2</a:t>
            </a:r>
          </a:p>
        </p:txBody>
      </p:sp>
      <p:sp>
        <p:nvSpPr>
          <p:cNvPr id="59" name="Rectangle 58">
            <a:extLst>
              <a:ext uri="{FF2B5EF4-FFF2-40B4-BE49-F238E27FC236}">
                <a16:creationId xmlns:a16="http://schemas.microsoft.com/office/drawing/2014/main" id="{9FC1F4A2-3988-0E3E-FDBD-E11E496DBD1E}"/>
              </a:ext>
            </a:extLst>
          </p:cNvPr>
          <p:cNvSpPr/>
          <p:nvPr/>
        </p:nvSpPr>
        <p:spPr>
          <a:xfrm>
            <a:off x="3945611" y="3850871"/>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3</a:t>
            </a:r>
          </a:p>
        </p:txBody>
      </p:sp>
      <p:sp>
        <p:nvSpPr>
          <p:cNvPr id="60" name="Rectangle 59">
            <a:extLst>
              <a:ext uri="{FF2B5EF4-FFF2-40B4-BE49-F238E27FC236}">
                <a16:creationId xmlns:a16="http://schemas.microsoft.com/office/drawing/2014/main" id="{D0C8A400-5DAD-48A8-E0FE-BC94D1F312E9}"/>
              </a:ext>
            </a:extLst>
          </p:cNvPr>
          <p:cNvSpPr/>
          <p:nvPr/>
        </p:nvSpPr>
        <p:spPr>
          <a:xfrm>
            <a:off x="4243780" y="3850871"/>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4</a:t>
            </a:r>
          </a:p>
        </p:txBody>
      </p:sp>
      <p:sp>
        <p:nvSpPr>
          <p:cNvPr id="61" name="Rectangle 60">
            <a:extLst>
              <a:ext uri="{FF2B5EF4-FFF2-40B4-BE49-F238E27FC236}">
                <a16:creationId xmlns:a16="http://schemas.microsoft.com/office/drawing/2014/main" id="{2D223147-12E2-892C-91F3-E05589842FA0}"/>
              </a:ext>
            </a:extLst>
          </p:cNvPr>
          <p:cNvSpPr/>
          <p:nvPr/>
        </p:nvSpPr>
        <p:spPr>
          <a:xfrm>
            <a:off x="4545488" y="3850871"/>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5</a:t>
            </a:r>
          </a:p>
        </p:txBody>
      </p:sp>
      <p:sp>
        <p:nvSpPr>
          <p:cNvPr id="62" name="Rectangle 61">
            <a:extLst>
              <a:ext uri="{FF2B5EF4-FFF2-40B4-BE49-F238E27FC236}">
                <a16:creationId xmlns:a16="http://schemas.microsoft.com/office/drawing/2014/main" id="{6B288ABF-16AC-7098-B037-53B798E32CA8}"/>
              </a:ext>
            </a:extLst>
          </p:cNvPr>
          <p:cNvSpPr/>
          <p:nvPr/>
        </p:nvSpPr>
        <p:spPr>
          <a:xfrm>
            <a:off x="4847196" y="3850871"/>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6</a:t>
            </a:r>
          </a:p>
        </p:txBody>
      </p:sp>
      <p:grpSp>
        <p:nvGrpSpPr>
          <p:cNvPr id="79" name="Group 78">
            <a:extLst>
              <a:ext uri="{FF2B5EF4-FFF2-40B4-BE49-F238E27FC236}">
                <a16:creationId xmlns:a16="http://schemas.microsoft.com/office/drawing/2014/main" id="{6E5B0AF4-8696-789A-F91A-824A45D9C6F4}"/>
              </a:ext>
            </a:extLst>
          </p:cNvPr>
          <p:cNvGrpSpPr/>
          <p:nvPr/>
        </p:nvGrpSpPr>
        <p:grpSpPr>
          <a:xfrm>
            <a:off x="4878404" y="3022743"/>
            <a:ext cx="1206833" cy="377135"/>
            <a:chOff x="4878404" y="3022743"/>
            <a:chExt cx="1206833" cy="377135"/>
          </a:xfrm>
        </p:grpSpPr>
        <p:sp>
          <p:nvSpPr>
            <p:cNvPr id="37" name="Rectangle 36">
              <a:extLst>
                <a:ext uri="{FF2B5EF4-FFF2-40B4-BE49-F238E27FC236}">
                  <a16:creationId xmlns:a16="http://schemas.microsoft.com/office/drawing/2014/main" id="{EE0EA2DA-E64A-D7C8-9685-7D7399E25229}"/>
                </a:ext>
              </a:extLst>
            </p:cNvPr>
            <p:cNvSpPr/>
            <p:nvPr/>
          </p:nvSpPr>
          <p:spPr>
            <a:xfrm>
              <a:off x="4878404" y="3022743"/>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5</a:t>
              </a:r>
            </a:p>
          </p:txBody>
        </p:sp>
        <p:sp>
          <p:nvSpPr>
            <p:cNvPr id="38" name="Rectangle 37">
              <a:extLst>
                <a:ext uri="{FF2B5EF4-FFF2-40B4-BE49-F238E27FC236}">
                  <a16:creationId xmlns:a16="http://schemas.microsoft.com/office/drawing/2014/main" id="{98C5F513-6EA3-7E68-E966-C8FC28F902DA}"/>
                </a:ext>
              </a:extLst>
            </p:cNvPr>
            <p:cNvSpPr/>
            <p:nvPr/>
          </p:nvSpPr>
          <p:spPr>
            <a:xfrm>
              <a:off x="5180112" y="3022743"/>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6</a:t>
              </a:r>
            </a:p>
          </p:txBody>
        </p:sp>
        <p:sp>
          <p:nvSpPr>
            <p:cNvPr id="39" name="Rectangle 38">
              <a:extLst>
                <a:ext uri="{FF2B5EF4-FFF2-40B4-BE49-F238E27FC236}">
                  <a16:creationId xmlns:a16="http://schemas.microsoft.com/office/drawing/2014/main" id="{B5B42695-F111-6E90-1F4B-FA37DC31668F}"/>
                </a:ext>
              </a:extLst>
            </p:cNvPr>
            <p:cNvSpPr/>
            <p:nvPr/>
          </p:nvSpPr>
          <p:spPr>
            <a:xfrm>
              <a:off x="5481821" y="3022743"/>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7</a:t>
              </a:r>
            </a:p>
          </p:txBody>
        </p:sp>
        <p:sp>
          <p:nvSpPr>
            <p:cNvPr id="40" name="Rectangle 39">
              <a:extLst>
                <a:ext uri="{FF2B5EF4-FFF2-40B4-BE49-F238E27FC236}">
                  <a16:creationId xmlns:a16="http://schemas.microsoft.com/office/drawing/2014/main" id="{F5385577-D4C3-5B12-D3D0-0CC58C80E647}"/>
                </a:ext>
              </a:extLst>
            </p:cNvPr>
            <p:cNvSpPr/>
            <p:nvPr/>
          </p:nvSpPr>
          <p:spPr>
            <a:xfrm>
              <a:off x="5783529" y="3022743"/>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8</a:t>
              </a:r>
            </a:p>
          </p:txBody>
        </p:sp>
      </p:grpSp>
      <p:sp>
        <p:nvSpPr>
          <p:cNvPr id="51" name="Rectangle 50">
            <a:extLst>
              <a:ext uri="{FF2B5EF4-FFF2-40B4-BE49-F238E27FC236}">
                <a16:creationId xmlns:a16="http://schemas.microsoft.com/office/drawing/2014/main" id="{A8DC9882-56D6-806D-C7C0-2767E7F8B61D}"/>
              </a:ext>
            </a:extLst>
          </p:cNvPr>
          <p:cNvSpPr/>
          <p:nvPr/>
        </p:nvSpPr>
        <p:spPr>
          <a:xfrm>
            <a:off x="5818278" y="3850871"/>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7</a:t>
            </a:r>
          </a:p>
        </p:txBody>
      </p:sp>
      <p:sp>
        <p:nvSpPr>
          <p:cNvPr id="52" name="Rectangle 51">
            <a:extLst>
              <a:ext uri="{FF2B5EF4-FFF2-40B4-BE49-F238E27FC236}">
                <a16:creationId xmlns:a16="http://schemas.microsoft.com/office/drawing/2014/main" id="{009889CD-1645-2DC7-A03C-1CFE61E98936}"/>
              </a:ext>
            </a:extLst>
          </p:cNvPr>
          <p:cNvSpPr/>
          <p:nvPr/>
        </p:nvSpPr>
        <p:spPr>
          <a:xfrm>
            <a:off x="6119986" y="3850871"/>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8</a:t>
            </a:r>
          </a:p>
        </p:txBody>
      </p:sp>
      <p:sp>
        <p:nvSpPr>
          <p:cNvPr id="53" name="Rectangle 52">
            <a:extLst>
              <a:ext uri="{FF2B5EF4-FFF2-40B4-BE49-F238E27FC236}">
                <a16:creationId xmlns:a16="http://schemas.microsoft.com/office/drawing/2014/main" id="{C87CF5E1-B67C-E122-E2D3-FACD74FDB39B}"/>
              </a:ext>
            </a:extLst>
          </p:cNvPr>
          <p:cNvSpPr/>
          <p:nvPr/>
        </p:nvSpPr>
        <p:spPr>
          <a:xfrm>
            <a:off x="6421694" y="3850871"/>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9</a:t>
            </a:r>
          </a:p>
        </p:txBody>
      </p:sp>
      <p:sp>
        <p:nvSpPr>
          <p:cNvPr id="54" name="Rectangle 53">
            <a:extLst>
              <a:ext uri="{FF2B5EF4-FFF2-40B4-BE49-F238E27FC236}">
                <a16:creationId xmlns:a16="http://schemas.microsoft.com/office/drawing/2014/main" id="{22413DF5-71D6-C546-607C-5CC35082F767}"/>
              </a:ext>
            </a:extLst>
          </p:cNvPr>
          <p:cNvSpPr/>
          <p:nvPr/>
        </p:nvSpPr>
        <p:spPr>
          <a:xfrm>
            <a:off x="6723402" y="3850871"/>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10</a:t>
            </a:r>
          </a:p>
        </p:txBody>
      </p:sp>
      <p:sp>
        <p:nvSpPr>
          <p:cNvPr id="55" name="Rectangle 54">
            <a:extLst>
              <a:ext uri="{FF2B5EF4-FFF2-40B4-BE49-F238E27FC236}">
                <a16:creationId xmlns:a16="http://schemas.microsoft.com/office/drawing/2014/main" id="{0F11F79A-4B13-1B8A-CEC3-C4BCA20E4D0A}"/>
              </a:ext>
            </a:extLst>
          </p:cNvPr>
          <p:cNvSpPr/>
          <p:nvPr/>
        </p:nvSpPr>
        <p:spPr>
          <a:xfrm>
            <a:off x="7025110" y="3850871"/>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11</a:t>
            </a:r>
          </a:p>
        </p:txBody>
      </p:sp>
      <p:sp>
        <p:nvSpPr>
          <p:cNvPr id="56" name="Rectangle 55">
            <a:extLst>
              <a:ext uri="{FF2B5EF4-FFF2-40B4-BE49-F238E27FC236}">
                <a16:creationId xmlns:a16="http://schemas.microsoft.com/office/drawing/2014/main" id="{B273B593-26FE-9F1B-A538-DAF4EB65972A}"/>
              </a:ext>
            </a:extLst>
          </p:cNvPr>
          <p:cNvSpPr/>
          <p:nvPr/>
        </p:nvSpPr>
        <p:spPr>
          <a:xfrm>
            <a:off x="7326817" y="3850871"/>
            <a:ext cx="301708" cy="377135"/>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latin typeface="Gill Sans Light" panose="020B0302020104020203" pitchFamily="34" charset="-79"/>
                <a:cs typeface="Gill Sans Light" panose="020B0302020104020203" pitchFamily="34" charset="-79"/>
              </a:rPr>
              <a:t>12</a:t>
            </a:r>
          </a:p>
        </p:txBody>
      </p:sp>
      <p:sp>
        <p:nvSpPr>
          <p:cNvPr id="48" name="TextBox 47">
            <a:extLst>
              <a:ext uri="{FF2B5EF4-FFF2-40B4-BE49-F238E27FC236}">
                <a16:creationId xmlns:a16="http://schemas.microsoft.com/office/drawing/2014/main" id="{797E035C-5707-79EF-03AA-58B2259A098C}"/>
              </a:ext>
            </a:extLst>
          </p:cNvPr>
          <p:cNvSpPr txBox="1"/>
          <p:nvPr/>
        </p:nvSpPr>
        <p:spPr>
          <a:xfrm>
            <a:off x="3929431" y="4234482"/>
            <a:ext cx="628698"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Stage 1</a:t>
            </a:r>
          </a:p>
        </p:txBody>
      </p:sp>
      <p:sp>
        <p:nvSpPr>
          <p:cNvPr id="49" name="TextBox 48">
            <a:extLst>
              <a:ext uri="{FF2B5EF4-FFF2-40B4-BE49-F238E27FC236}">
                <a16:creationId xmlns:a16="http://schemas.microsoft.com/office/drawing/2014/main" id="{7DEEAEAF-E909-BD53-8440-A8F437BCC4A5}"/>
              </a:ext>
            </a:extLst>
          </p:cNvPr>
          <p:cNvSpPr txBox="1"/>
          <p:nvPr/>
        </p:nvSpPr>
        <p:spPr>
          <a:xfrm>
            <a:off x="6418154" y="4234484"/>
            <a:ext cx="628698"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Stage 2</a:t>
            </a:r>
          </a:p>
        </p:txBody>
      </p:sp>
      <p:cxnSp>
        <p:nvCxnSpPr>
          <p:cNvPr id="50" name="Straight Connector 49">
            <a:extLst>
              <a:ext uri="{FF2B5EF4-FFF2-40B4-BE49-F238E27FC236}">
                <a16:creationId xmlns:a16="http://schemas.microsoft.com/office/drawing/2014/main" id="{1958965F-E069-F8D3-31A5-AFC4CBF9FF72}"/>
              </a:ext>
            </a:extLst>
          </p:cNvPr>
          <p:cNvCxnSpPr>
            <a:cxnSpLocks/>
            <a:stCxn id="62" idx="3"/>
            <a:endCxn id="51" idx="1"/>
          </p:cNvCxnSpPr>
          <p:nvPr/>
        </p:nvCxnSpPr>
        <p:spPr>
          <a:xfrm>
            <a:off x="5148904" y="4039439"/>
            <a:ext cx="669374" cy="0"/>
          </a:xfrm>
          <a:prstGeom prst="line">
            <a:avLst/>
          </a:prstGeom>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7B1876AD-5B9C-64D4-BDFB-5BE5AF149B50}"/>
              </a:ext>
            </a:extLst>
          </p:cNvPr>
          <p:cNvSpPr txBox="1"/>
          <p:nvPr/>
        </p:nvSpPr>
        <p:spPr>
          <a:xfrm>
            <a:off x="1517322" y="2229293"/>
            <a:ext cx="1459054" cy="307777"/>
          </a:xfrm>
          <a:prstGeom prst="rect">
            <a:avLst/>
          </a:prstGeom>
          <a:noFill/>
        </p:spPr>
        <p:txBody>
          <a:bodyPr wrap="none" rtlCol="0">
            <a:spAutoFit/>
          </a:bodyPr>
          <a:lstStyle/>
          <a:p>
            <a:pPr algn="ctr"/>
            <a:r>
              <a:rPr lang="en-US">
                <a:latin typeface="Gill Sans" panose="020B0502020104020203" pitchFamily="34" charset="-79"/>
                <a:cs typeface="Gill Sans" panose="020B0502020104020203" pitchFamily="34" charset="-79"/>
              </a:rPr>
              <a:t>Pipeline Replica 1</a:t>
            </a:r>
          </a:p>
        </p:txBody>
      </p:sp>
      <p:sp>
        <p:nvSpPr>
          <p:cNvPr id="64" name="TextBox 63">
            <a:extLst>
              <a:ext uri="{FF2B5EF4-FFF2-40B4-BE49-F238E27FC236}">
                <a16:creationId xmlns:a16="http://schemas.microsoft.com/office/drawing/2014/main" id="{77312715-5D1A-FF06-4B47-381BC094D077}"/>
              </a:ext>
            </a:extLst>
          </p:cNvPr>
          <p:cNvSpPr txBox="1"/>
          <p:nvPr/>
        </p:nvSpPr>
        <p:spPr>
          <a:xfrm>
            <a:off x="1517322" y="3060008"/>
            <a:ext cx="1459054" cy="307777"/>
          </a:xfrm>
          <a:prstGeom prst="rect">
            <a:avLst/>
          </a:prstGeom>
          <a:noFill/>
        </p:spPr>
        <p:txBody>
          <a:bodyPr wrap="none" rtlCol="0">
            <a:spAutoFit/>
          </a:bodyPr>
          <a:lstStyle/>
          <a:p>
            <a:pPr algn="ctr"/>
            <a:r>
              <a:rPr lang="en-US">
                <a:latin typeface="Gill Sans" panose="020B0502020104020203" pitchFamily="34" charset="-79"/>
                <a:cs typeface="Gill Sans" panose="020B0502020104020203" pitchFamily="34" charset="-79"/>
              </a:rPr>
              <a:t>Pipeline Replica 2</a:t>
            </a:r>
          </a:p>
        </p:txBody>
      </p:sp>
      <p:sp>
        <p:nvSpPr>
          <p:cNvPr id="65" name="TextBox 64">
            <a:extLst>
              <a:ext uri="{FF2B5EF4-FFF2-40B4-BE49-F238E27FC236}">
                <a16:creationId xmlns:a16="http://schemas.microsoft.com/office/drawing/2014/main" id="{3468C25B-50D8-A788-FF68-8AE213A53E26}"/>
              </a:ext>
            </a:extLst>
          </p:cNvPr>
          <p:cNvSpPr txBox="1"/>
          <p:nvPr/>
        </p:nvSpPr>
        <p:spPr>
          <a:xfrm>
            <a:off x="1515476" y="3890723"/>
            <a:ext cx="1459054" cy="307777"/>
          </a:xfrm>
          <a:prstGeom prst="rect">
            <a:avLst/>
          </a:prstGeom>
          <a:noFill/>
        </p:spPr>
        <p:txBody>
          <a:bodyPr wrap="none" rtlCol="0">
            <a:spAutoFit/>
          </a:bodyPr>
          <a:lstStyle/>
          <a:p>
            <a:pPr algn="ctr"/>
            <a:r>
              <a:rPr lang="en-US">
                <a:latin typeface="Gill Sans" panose="020B0502020104020203" pitchFamily="34" charset="-79"/>
                <a:cs typeface="Gill Sans" panose="020B0502020104020203" pitchFamily="34" charset="-79"/>
              </a:rPr>
              <a:t>Pipeline Replica 3</a:t>
            </a:r>
          </a:p>
        </p:txBody>
      </p:sp>
      <p:sp>
        <p:nvSpPr>
          <p:cNvPr id="80" name="Rectangle 79">
            <a:extLst>
              <a:ext uri="{FF2B5EF4-FFF2-40B4-BE49-F238E27FC236}">
                <a16:creationId xmlns:a16="http://schemas.microsoft.com/office/drawing/2014/main" id="{DDC33218-D8A0-83D0-637C-391B512FB31B}"/>
              </a:ext>
            </a:extLst>
          </p:cNvPr>
          <p:cNvSpPr/>
          <p:nvPr/>
        </p:nvSpPr>
        <p:spPr>
          <a:xfrm>
            <a:off x="4541949" y="3850869"/>
            <a:ext cx="301708" cy="377135"/>
          </a:xfrm>
          <a:prstGeom prst="rect">
            <a:avLst/>
          </a:prstGeom>
          <a:solidFill>
            <a:srgbClr val="C4E7FA"/>
          </a:solidFill>
          <a:ln w="127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solidFill>
                  <a:srgbClr val="0070C0"/>
                </a:solidFill>
                <a:latin typeface="Gill Sans" panose="020B0502020104020203" pitchFamily="34" charset="-79"/>
                <a:cs typeface="Gill Sans" panose="020B0502020104020203" pitchFamily="34" charset="-79"/>
              </a:rPr>
              <a:t>5</a:t>
            </a:r>
          </a:p>
        </p:txBody>
      </p:sp>
      <p:sp>
        <p:nvSpPr>
          <p:cNvPr id="81" name="Rectangle 80">
            <a:extLst>
              <a:ext uri="{FF2B5EF4-FFF2-40B4-BE49-F238E27FC236}">
                <a16:creationId xmlns:a16="http://schemas.microsoft.com/office/drawing/2014/main" id="{74752C14-ADF6-E68A-FD1D-BEC498E82F2B}"/>
              </a:ext>
            </a:extLst>
          </p:cNvPr>
          <p:cNvSpPr/>
          <p:nvPr/>
        </p:nvSpPr>
        <p:spPr>
          <a:xfrm>
            <a:off x="4843657" y="3850869"/>
            <a:ext cx="301708" cy="377135"/>
          </a:xfrm>
          <a:prstGeom prst="rect">
            <a:avLst/>
          </a:prstGeom>
          <a:solidFill>
            <a:srgbClr val="C4E7FA"/>
          </a:solidFill>
          <a:ln w="127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solidFill>
                  <a:srgbClr val="0070C0"/>
                </a:solidFill>
                <a:latin typeface="Gill Sans" panose="020B0502020104020203" pitchFamily="34" charset="-79"/>
                <a:cs typeface="Gill Sans" panose="020B0502020104020203" pitchFamily="34" charset="-79"/>
              </a:rPr>
              <a:t>6</a:t>
            </a:r>
          </a:p>
        </p:txBody>
      </p:sp>
      <p:sp>
        <p:nvSpPr>
          <p:cNvPr id="82" name="Rectangle 81">
            <a:extLst>
              <a:ext uri="{FF2B5EF4-FFF2-40B4-BE49-F238E27FC236}">
                <a16:creationId xmlns:a16="http://schemas.microsoft.com/office/drawing/2014/main" id="{53E59072-C2BF-C0DA-CFAF-C4F28B4AEF85}"/>
              </a:ext>
            </a:extLst>
          </p:cNvPr>
          <p:cNvSpPr/>
          <p:nvPr/>
        </p:nvSpPr>
        <p:spPr>
          <a:xfrm>
            <a:off x="5814739" y="3850869"/>
            <a:ext cx="301708" cy="377135"/>
          </a:xfrm>
          <a:prstGeom prst="rect">
            <a:avLst/>
          </a:prstGeom>
          <a:solidFill>
            <a:srgbClr val="C4E7FA"/>
          </a:solidFill>
          <a:ln w="127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solidFill>
                  <a:srgbClr val="0070C0"/>
                </a:solidFill>
                <a:latin typeface="Gill Sans" panose="020B0502020104020203" pitchFamily="34" charset="-79"/>
                <a:cs typeface="Gill Sans" panose="020B0502020104020203" pitchFamily="34" charset="-79"/>
              </a:rPr>
              <a:t>7</a:t>
            </a:r>
          </a:p>
        </p:txBody>
      </p:sp>
      <p:sp>
        <p:nvSpPr>
          <p:cNvPr id="83" name="Rectangle 82">
            <a:extLst>
              <a:ext uri="{FF2B5EF4-FFF2-40B4-BE49-F238E27FC236}">
                <a16:creationId xmlns:a16="http://schemas.microsoft.com/office/drawing/2014/main" id="{1C59E464-FE6A-7D95-A9D7-46438FA8C5A7}"/>
              </a:ext>
            </a:extLst>
          </p:cNvPr>
          <p:cNvSpPr/>
          <p:nvPr/>
        </p:nvSpPr>
        <p:spPr>
          <a:xfrm>
            <a:off x="6116447" y="3850869"/>
            <a:ext cx="301708" cy="377135"/>
          </a:xfrm>
          <a:prstGeom prst="rect">
            <a:avLst/>
          </a:prstGeom>
          <a:solidFill>
            <a:srgbClr val="C4E7FA"/>
          </a:solidFill>
          <a:ln w="127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solidFill>
                  <a:srgbClr val="0070C0"/>
                </a:solidFill>
                <a:latin typeface="Gill Sans" panose="020B0502020104020203" pitchFamily="34" charset="-79"/>
                <a:cs typeface="Gill Sans" panose="020B0502020104020203" pitchFamily="34" charset="-79"/>
              </a:rPr>
              <a:t>8</a:t>
            </a:r>
          </a:p>
        </p:txBody>
      </p:sp>
      <p:sp>
        <p:nvSpPr>
          <p:cNvPr id="85" name="Rectangle 84">
            <a:extLst>
              <a:ext uri="{FF2B5EF4-FFF2-40B4-BE49-F238E27FC236}">
                <a16:creationId xmlns:a16="http://schemas.microsoft.com/office/drawing/2014/main" id="{FFC4A08F-BE00-A01C-6721-D3B73339CCC3}"/>
              </a:ext>
            </a:extLst>
          </p:cNvPr>
          <p:cNvSpPr/>
          <p:nvPr/>
        </p:nvSpPr>
        <p:spPr>
          <a:xfrm>
            <a:off x="6421694" y="3850869"/>
            <a:ext cx="301708" cy="377135"/>
          </a:xfrm>
          <a:prstGeom prst="rect">
            <a:avLst/>
          </a:prstGeom>
          <a:solidFill>
            <a:srgbClr val="C4E7FA"/>
          </a:solidFill>
          <a:ln w="127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solidFill>
                  <a:srgbClr val="0070C0"/>
                </a:solidFill>
                <a:latin typeface="Gill Sans" panose="020B0502020104020203" pitchFamily="34" charset="-79"/>
                <a:cs typeface="Gill Sans" panose="020B0502020104020203" pitchFamily="34" charset="-79"/>
              </a:rPr>
              <a:t>9</a:t>
            </a:r>
          </a:p>
        </p:txBody>
      </p:sp>
      <p:sp>
        <p:nvSpPr>
          <p:cNvPr id="86" name="Rectangle 85">
            <a:extLst>
              <a:ext uri="{FF2B5EF4-FFF2-40B4-BE49-F238E27FC236}">
                <a16:creationId xmlns:a16="http://schemas.microsoft.com/office/drawing/2014/main" id="{8C768F48-5947-858E-49D1-B6F3D9B3B2EF}"/>
              </a:ext>
            </a:extLst>
          </p:cNvPr>
          <p:cNvSpPr/>
          <p:nvPr/>
        </p:nvSpPr>
        <p:spPr>
          <a:xfrm>
            <a:off x="5818277" y="3850869"/>
            <a:ext cx="301708" cy="377135"/>
          </a:xfrm>
          <a:prstGeom prst="rect">
            <a:avLst/>
          </a:prstGeom>
          <a:solidFill>
            <a:srgbClr val="C4E7FA"/>
          </a:solidFill>
          <a:ln w="127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solidFill>
                  <a:srgbClr val="0070C0"/>
                </a:solidFill>
                <a:latin typeface="Gill Sans" panose="020B0502020104020203" pitchFamily="34" charset="-79"/>
                <a:cs typeface="Gill Sans" panose="020B0502020104020203" pitchFamily="34" charset="-79"/>
              </a:rPr>
              <a:t>7</a:t>
            </a:r>
          </a:p>
        </p:txBody>
      </p:sp>
      <p:sp>
        <p:nvSpPr>
          <p:cNvPr id="87" name="Rectangle 86">
            <a:extLst>
              <a:ext uri="{FF2B5EF4-FFF2-40B4-BE49-F238E27FC236}">
                <a16:creationId xmlns:a16="http://schemas.microsoft.com/office/drawing/2014/main" id="{9123F60E-E4E2-A3F7-76E0-93B31763D5C1}"/>
              </a:ext>
            </a:extLst>
          </p:cNvPr>
          <p:cNvSpPr/>
          <p:nvPr/>
        </p:nvSpPr>
        <p:spPr>
          <a:xfrm>
            <a:off x="6119985" y="3850869"/>
            <a:ext cx="301708" cy="377135"/>
          </a:xfrm>
          <a:prstGeom prst="rect">
            <a:avLst/>
          </a:prstGeom>
          <a:solidFill>
            <a:srgbClr val="C4E7FA"/>
          </a:solidFill>
          <a:ln w="127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200">
                <a:solidFill>
                  <a:srgbClr val="0070C0"/>
                </a:solidFill>
                <a:latin typeface="Gill Sans" panose="020B0502020104020203" pitchFamily="34" charset="-79"/>
                <a:cs typeface="Gill Sans" panose="020B0502020104020203" pitchFamily="34" charset="-79"/>
              </a:rPr>
              <a:t>8</a:t>
            </a:r>
          </a:p>
        </p:txBody>
      </p:sp>
    </p:spTree>
    <p:extLst>
      <p:ext uri="{BB962C8B-B14F-4D97-AF65-F5344CB8AC3E}">
        <p14:creationId xmlns:p14="http://schemas.microsoft.com/office/powerpoint/2010/main" val="335104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8"/>
                                        </p:tgtEl>
                                      </p:cBhvr>
                                    </p:animEffect>
                                    <p:set>
                                      <p:cBhvr>
                                        <p:cTn id="7" dur="1" fill="hold">
                                          <p:stCondLst>
                                            <p:cond delay="499"/>
                                          </p:stCondLst>
                                        </p:cTn>
                                        <p:tgtEl>
                                          <p:spTgt spid="6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79"/>
                                        </p:tgtEl>
                                      </p:cBhvr>
                                    </p:animEffect>
                                    <p:set>
                                      <p:cBhvr>
                                        <p:cTn id="10" dur="1" fill="hold">
                                          <p:stCondLst>
                                            <p:cond delay="499"/>
                                          </p:stCondLst>
                                        </p:cTn>
                                        <p:tgtEl>
                                          <p:spTgt spid="7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6" presetClass="path" presetSubtype="0" accel="50000" decel="50000" fill="hold" grpId="1" nodeType="clickEffect">
                                  <p:stCondLst>
                                    <p:cond delay="0"/>
                                  </p:stCondLst>
                                  <p:childTnLst>
                                    <p:animMotion origin="layout" path="M -4.44444E-6 4.81481E-6 L 0.03646 -0.16081 " pathEditMode="relative" rAng="0" ptsTypes="AA">
                                      <p:cBhvr>
                                        <p:cTn id="30" dur="500" fill="hold"/>
                                        <p:tgtEl>
                                          <p:spTgt spid="80"/>
                                        </p:tgtEl>
                                        <p:attrNameLst>
                                          <p:attrName>ppt_x</p:attrName>
                                          <p:attrName>ppt_y</p:attrName>
                                        </p:attrNameLst>
                                      </p:cBhvr>
                                      <p:rCtr x="1823" y="-8056"/>
                                    </p:animMotion>
                                  </p:childTnLst>
                                </p:cTn>
                              </p:par>
                              <p:par>
                                <p:cTn id="31" presetID="56" presetClass="path" presetSubtype="0" accel="50000" decel="50000" fill="hold" grpId="1" nodeType="withEffect">
                                  <p:stCondLst>
                                    <p:cond delay="0"/>
                                  </p:stCondLst>
                                  <p:childTnLst>
                                    <p:animMotion origin="layout" path="M -5.55556E-7 4.81481E-6 L 0.03663 -0.16081 " pathEditMode="relative" rAng="0" ptsTypes="AA">
                                      <p:cBhvr>
                                        <p:cTn id="32" dur="500" fill="hold"/>
                                        <p:tgtEl>
                                          <p:spTgt spid="81"/>
                                        </p:tgtEl>
                                        <p:attrNameLst>
                                          <p:attrName>ppt_x</p:attrName>
                                          <p:attrName>ppt_y</p:attrName>
                                        </p:attrNameLst>
                                      </p:cBhvr>
                                      <p:rCtr x="1823" y="-8056"/>
                                    </p:animMotion>
                                  </p:childTnLst>
                                </p:cTn>
                              </p:par>
                              <p:par>
                                <p:cTn id="33" presetID="56" presetClass="path" presetSubtype="0" accel="50000" decel="50000" fill="hold" grpId="1" nodeType="withEffect">
                                  <p:stCondLst>
                                    <p:cond delay="0"/>
                                  </p:stCondLst>
                                  <p:childTnLst>
                                    <p:animMotion origin="layout" path="M -5.55556E-7 4.81481E-6 L -0.03663 -0.16081 " pathEditMode="relative" rAng="0" ptsTypes="AA">
                                      <p:cBhvr>
                                        <p:cTn id="34" dur="500" fill="hold"/>
                                        <p:tgtEl>
                                          <p:spTgt spid="82"/>
                                        </p:tgtEl>
                                        <p:attrNameLst>
                                          <p:attrName>ppt_x</p:attrName>
                                          <p:attrName>ppt_y</p:attrName>
                                        </p:attrNameLst>
                                      </p:cBhvr>
                                      <p:rCtr x="-1840" y="-8056"/>
                                    </p:animMotion>
                                  </p:childTnLst>
                                </p:cTn>
                              </p:par>
                              <p:par>
                                <p:cTn id="35" presetID="56" presetClass="path" presetSubtype="0" accel="50000" decel="50000" fill="hold" grpId="1" nodeType="withEffect">
                                  <p:stCondLst>
                                    <p:cond delay="0"/>
                                  </p:stCondLst>
                                  <p:childTnLst>
                                    <p:animMotion origin="layout" path="M 3.33333E-6 4.81481E-6 L -0.03594 -0.16081 " pathEditMode="relative" rAng="0" ptsTypes="AA">
                                      <p:cBhvr>
                                        <p:cTn id="36" dur="500" fill="hold"/>
                                        <p:tgtEl>
                                          <p:spTgt spid="83"/>
                                        </p:tgtEl>
                                        <p:attrNameLst>
                                          <p:attrName>ppt_x</p:attrName>
                                          <p:attrName>ppt_y</p:attrName>
                                        </p:attrNameLst>
                                      </p:cBhvr>
                                      <p:rCtr x="-1806" y="-8056"/>
                                    </p:animMotion>
                                  </p:childTnLst>
                                </p:cTn>
                              </p:par>
                              <p:par>
                                <p:cTn id="37" presetID="56" presetClass="path" presetSubtype="0" accel="50000" decel="50000" fill="hold" grpId="1" nodeType="withEffect">
                                  <p:stCondLst>
                                    <p:cond delay="0"/>
                                  </p:stCondLst>
                                  <p:childTnLst>
                                    <p:animMotion origin="layout" path="M 0 4.81481E-6 L -0.02483 -0.32068 " pathEditMode="relative" rAng="0" ptsTypes="AA">
                                      <p:cBhvr>
                                        <p:cTn id="38" dur="500" fill="hold"/>
                                        <p:tgtEl>
                                          <p:spTgt spid="85"/>
                                        </p:tgtEl>
                                        <p:attrNameLst>
                                          <p:attrName>ppt_x</p:attrName>
                                          <p:attrName>ppt_y</p:attrName>
                                        </p:attrNameLst>
                                      </p:cBhvr>
                                      <p:rCtr x="-1250" y="-16049"/>
                                    </p:animMotion>
                                  </p:childTnLst>
                                </p:cTn>
                              </p:par>
                              <p:par>
                                <p:cTn id="39" presetID="56" presetClass="path" presetSubtype="0" accel="50000" decel="50000" fill="hold" grpId="1" nodeType="withEffect">
                                  <p:stCondLst>
                                    <p:cond delay="0"/>
                                  </p:stCondLst>
                                  <p:childTnLst>
                                    <p:animMotion origin="layout" path="M -3.88889E-6 4.81481E-6 L -0.02448 -0.32192 " pathEditMode="relative" rAng="0" ptsTypes="AA">
                                      <p:cBhvr>
                                        <p:cTn id="40" dur="500" fill="hold"/>
                                        <p:tgtEl>
                                          <p:spTgt spid="87"/>
                                        </p:tgtEl>
                                        <p:attrNameLst>
                                          <p:attrName>ppt_x</p:attrName>
                                          <p:attrName>ppt_y</p:attrName>
                                        </p:attrNameLst>
                                      </p:cBhvr>
                                      <p:rCtr x="-1233" y="-16111"/>
                                    </p:animMotion>
                                  </p:childTnLst>
                                </p:cTn>
                              </p:par>
                              <p:par>
                                <p:cTn id="41" presetID="56" presetClass="path" presetSubtype="0" accel="50000" decel="50000" fill="hold" grpId="1" nodeType="withEffect">
                                  <p:stCondLst>
                                    <p:cond delay="0"/>
                                  </p:stCondLst>
                                  <p:childTnLst>
                                    <p:animMotion origin="layout" path="M 2.22222E-6 4.81481E-6 L -0.02413 -0.32192 " pathEditMode="relative" rAng="0" ptsTypes="AA">
                                      <p:cBhvr>
                                        <p:cTn id="42" dur="500" fill="hold"/>
                                        <p:tgtEl>
                                          <p:spTgt spid="86"/>
                                        </p:tgtEl>
                                        <p:attrNameLst>
                                          <p:attrName>ppt_x</p:attrName>
                                          <p:attrName>ppt_y</p:attrName>
                                        </p:attrNameLst>
                                      </p:cBhvr>
                                      <p:rCtr x="-1215" y="-16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P spid="81" grpId="0" animBg="1"/>
      <p:bldP spid="81" grpId="1" animBg="1"/>
      <p:bldP spid="82" grpId="0" animBg="1"/>
      <p:bldP spid="82" grpId="1" animBg="1"/>
      <p:bldP spid="83" grpId="0" animBg="1"/>
      <p:bldP spid="83" grpId="1" animBg="1"/>
      <p:bldP spid="85" grpId="0" animBg="1"/>
      <p:bldP spid="85" grpId="1" animBg="1"/>
      <p:bldP spid="86" grpId="0" animBg="1"/>
      <p:bldP spid="86" grpId="1" animBg="1"/>
      <p:bldP spid="87" grpId="0" animBg="1"/>
      <p:bldP spid="8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5579D4-9EB4-D6E1-11D6-7AC83813F3F0}"/>
              </a:ext>
            </a:extLst>
          </p:cNvPr>
          <p:cNvSpPr>
            <a:spLocks noGrp="1"/>
          </p:cNvSpPr>
          <p:nvPr>
            <p:ph type="body" idx="1"/>
          </p:nvPr>
        </p:nvSpPr>
        <p:spPr/>
        <p:txBody>
          <a:bodyPr/>
          <a:lstStyle/>
          <a:p>
            <a:pPr marL="347472" indent="-347472"/>
            <a:r>
              <a:rPr lang="en-US">
                <a:solidFill>
                  <a:schemeClr val="tx1"/>
                </a:solidFill>
                <a:latin typeface="Gill Sans Light" panose="020B0302020104020203" pitchFamily="34" charset="-79"/>
                <a:cs typeface="Gill Sans Light" panose="020B0302020104020203" pitchFamily="34" charset="-79"/>
              </a:rPr>
              <a:t>Each template is </a:t>
            </a:r>
            <a:r>
              <a:rPr lang="en-US">
                <a:solidFill>
                  <a:srgbClr val="FF9300"/>
                </a:solidFill>
                <a:latin typeface="Gill Sans" panose="020B0502020104020203" pitchFamily="34" charset="-79"/>
                <a:cs typeface="Gill Sans" panose="020B0502020104020203" pitchFamily="34" charset="-79"/>
              </a:rPr>
              <a:t>a pre-generated single pipeline execution specification</a:t>
            </a:r>
            <a:r>
              <a:rPr lang="en-US">
                <a:solidFill>
                  <a:schemeClr val="tx1"/>
                </a:solidFill>
                <a:latin typeface="Gill Sans Light" panose="020B0302020104020203" pitchFamily="34" charset="-79"/>
                <a:cs typeface="Gill Sans Light" panose="020B0302020104020203" pitchFamily="34" charset="-79"/>
              </a:rPr>
              <a:t> for specific number of nodes</a:t>
            </a:r>
            <a:endParaRPr lang="en-US"/>
          </a:p>
        </p:txBody>
      </p:sp>
      <p:sp>
        <p:nvSpPr>
          <p:cNvPr id="2" name="Slide Number Placeholder 1">
            <a:extLst>
              <a:ext uri="{FF2B5EF4-FFF2-40B4-BE49-F238E27FC236}">
                <a16:creationId xmlns:a16="http://schemas.microsoft.com/office/drawing/2014/main" id="{B251FAFA-9848-F774-F80F-253EC39A8D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27</a:t>
            </a:fld>
            <a:endParaRPr lang="en-US"/>
          </a:p>
        </p:txBody>
      </p:sp>
      <p:sp>
        <p:nvSpPr>
          <p:cNvPr id="4" name="Title 3">
            <a:extLst>
              <a:ext uri="{FF2B5EF4-FFF2-40B4-BE49-F238E27FC236}">
                <a16:creationId xmlns:a16="http://schemas.microsoft.com/office/drawing/2014/main" id="{F0A64208-E6CB-3F97-55EE-C9A78885867E}"/>
              </a:ext>
            </a:extLst>
          </p:cNvPr>
          <p:cNvSpPr>
            <a:spLocks noGrp="1"/>
          </p:cNvSpPr>
          <p:nvPr>
            <p:ph type="title"/>
          </p:nvPr>
        </p:nvSpPr>
        <p:spPr/>
        <p:txBody>
          <a:bodyPr/>
          <a:lstStyle/>
          <a:p>
            <a:r>
              <a:rPr lang="en-US"/>
              <a:t>Pipeline Template</a:t>
            </a:r>
          </a:p>
        </p:txBody>
      </p:sp>
      <p:sp>
        <p:nvSpPr>
          <p:cNvPr id="6" name="!! layer 1">
            <a:extLst>
              <a:ext uri="{FF2B5EF4-FFF2-40B4-BE49-F238E27FC236}">
                <a16:creationId xmlns:a16="http://schemas.microsoft.com/office/drawing/2014/main" id="{E9CD9FEC-4FF0-B6A1-4906-4DFB5FB9A18E}"/>
              </a:ext>
            </a:extLst>
          </p:cNvPr>
          <p:cNvSpPr/>
          <p:nvPr/>
        </p:nvSpPr>
        <p:spPr>
          <a:xfrm>
            <a:off x="2936586" y="3812301"/>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a:t>
            </a:r>
          </a:p>
        </p:txBody>
      </p:sp>
      <p:sp>
        <p:nvSpPr>
          <p:cNvPr id="7" name="!! layer 2">
            <a:extLst>
              <a:ext uri="{FF2B5EF4-FFF2-40B4-BE49-F238E27FC236}">
                <a16:creationId xmlns:a16="http://schemas.microsoft.com/office/drawing/2014/main" id="{420B0039-1357-846D-0619-031D03D5F6F1}"/>
              </a:ext>
            </a:extLst>
          </p:cNvPr>
          <p:cNvSpPr/>
          <p:nvPr/>
        </p:nvSpPr>
        <p:spPr>
          <a:xfrm>
            <a:off x="3210906" y="3812301"/>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2</a:t>
            </a:r>
          </a:p>
        </p:txBody>
      </p:sp>
      <p:sp>
        <p:nvSpPr>
          <p:cNvPr id="8" name="!! layer 3">
            <a:extLst>
              <a:ext uri="{FF2B5EF4-FFF2-40B4-BE49-F238E27FC236}">
                <a16:creationId xmlns:a16="http://schemas.microsoft.com/office/drawing/2014/main" id="{53D6D805-F4CC-6A75-9BF3-423CF0C375BC}"/>
              </a:ext>
            </a:extLst>
          </p:cNvPr>
          <p:cNvSpPr/>
          <p:nvPr/>
        </p:nvSpPr>
        <p:spPr>
          <a:xfrm>
            <a:off x="3481640" y="3812301"/>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3</a:t>
            </a:r>
          </a:p>
        </p:txBody>
      </p:sp>
      <p:sp>
        <p:nvSpPr>
          <p:cNvPr id="9" name="!! layer 4">
            <a:extLst>
              <a:ext uri="{FF2B5EF4-FFF2-40B4-BE49-F238E27FC236}">
                <a16:creationId xmlns:a16="http://schemas.microsoft.com/office/drawing/2014/main" id="{9D6D509B-8FF5-ABD6-1B56-CBE723603D14}"/>
              </a:ext>
            </a:extLst>
          </p:cNvPr>
          <p:cNvSpPr/>
          <p:nvPr/>
        </p:nvSpPr>
        <p:spPr>
          <a:xfrm>
            <a:off x="3755960" y="3812301"/>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4</a:t>
            </a:r>
          </a:p>
        </p:txBody>
      </p:sp>
      <p:sp>
        <p:nvSpPr>
          <p:cNvPr id="10" name="!! layer 5">
            <a:extLst>
              <a:ext uri="{FF2B5EF4-FFF2-40B4-BE49-F238E27FC236}">
                <a16:creationId xmlns:a16="http://schemas.microsoft.com/office/drawing/2014/main" id="{3E221E4A-C7D6-7F99-D9B8-F92AE47624F3}"/>
              </a:ext>
            </a:extLst>
          </p:cNvPr>
          <p:cNvSpPr/>
          <p:nvPr/>
        </p:nvSpPr>
        <p:spPr>
          <a:xfrm>
            <a:off x="4026694" y="3812301"/>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5</a:t>
            </a:r>
          </a:p>
        </p:txBody>
      </p:sp>
      <p:sp>
        <p:nvSpPr>
          <p:cNvPr id="11" name="!! layer 6">
            <a:extLst>
              <a:ext uri="{FF2B5EF4-FFF2-40B4-BE49-F238E27FC236}">
                <a16:creationId xmlns:a16="http://schemas.microsoft.com/office/drawing/2014/main" id="{100C8951-FE27-B261-1ECB-A9451C500CB6}"/>
              </a:ext>
            </a:extLst>
          </p:cNvPr>
          <p:cNvSpPr/>
          <p:nvPr/>
        </p:nvSpPr>
        <p:spPr>
          <a:xfrm>
            <a:off x="4301014" y="3812301"/>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6</a:t>
            </a:r>
          </a:p>
        </p:txBody>
      </p:sp>
      <p:sp>
        <p:nvSpPr>
          <p:cNvPr id="12" name="TextBox 11">
            <a:extLst>
              <a:ext uri="{FF2B5EF4-FFF2-40B4-BE49-F238E27FC236}">
                <a16:creationId xmlns:a16="http://schemas.microsoft.com/office/drawing/2014/main" id="{F68329DC-FE61-98CD-CE81-4E995C707E94}"/>
              </a:ext>
            </a:extLst>
          </p:cNvPr>
          <p:cNvSpPr txBox="1"/>
          <p:nvPr/>
        </p:nvSpPr>
        <p:spPr>
          <a:xfrm>
            <a:off x="6241581" y="2616045"/>
            <a:ext cx="1383712"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GPUs in 3 nodes</a:t>
            </a:r>
          </a:p>
        </p:txBody>
      </p:sp>
      <p:sp>
        <p:nvSpPr>
          <p:cNvPr id="13" name="TextBox 12">
            <a:extLst>
              <a:ext uri="{FF2B5EF4-FFF2-40B4-BE49-F238E27FC236}">
                <a16:creationId xmlns:a16="http://schemas.microsoft.com/office/drawing/2014/main" id="{22B0D155-484A-FFC8-940C-BAB3D57A6380}"/>
              </a:ext>
            </a:extLst>
          </p:cNvPr>
          <p:cNvSpPr txBox="1"/>
          <p:nvPr/>
        </p:nvSpPr>
        <p:spPr>
          <a:xfrm>
            <a:off x="6529266" y="3829441"/>
            <a:ext cx="801822"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A model</a:t>
            </a:r>
          </a:p>
        </p:txBody>
      </p:sp>
      <p:sp>
        <p:nvSpPr>
          <p:cNvPr id="29" name="!! layer 7">
            <a:extLst>
              <a:ext uri="{FF2B5EF4-FFF2-40B4-BE49-F238E27FC236}">
                <a16:creationId xmlns:a16="http://schemas.microsoft.com/office/drawing/2014/main" id="{1E318B73-4F6B-D025-5E64-6E24D2BC1FB6}"/>
              </a:ext>
            </a:extLst>
          </p:cNvPr>
          <p:cNvSpPr/>
          <p:nvPr/>
        </p:nvSpPr>
        <p:spPr>
          <a:xfrm>
            <a:off x="4572000" y="3812301"/>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7</a:t>
            </a:r>
          </a:p>
        </p:txBody>
      </p:sp>
      <p:sp>
        <p:nvSpPr>
          <p:cNvPr id="30" name="!! layer 8">
            <a:extLst>
              <a:ext uri="{FF2B5EF4-FFF2-40B4-BE49-F238E27FC236}">
                <a16:creationId xmlns:a16="http://schemas.microsoft.com/office/drawing/2014/main" id="{DC2224A6-008D-F0D7-5511-AF890EFC02C1}"/>
              </a:ext>
            </a:extLst>
          </p:cNvPr>
          <p:cNvSpPr/>
          <p:nvPr/>
        </p:nvSpPr>
        <p:spPr>
          <a:xfrm>
            <a:off x="4846320" y="3812301"/>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8</a:t>
            </a:r>
          </a:p>
        </p:txBody>
      </p:sp>
      <p:sp>
        <p:nvSpPr>
          <p:cNvPr id="31" name="!! layer 9">
            <a:extLst>
              <a:ext uri="{FF2B5EF4-FFF2-40B4-BE49-F238E27FC236}">
                <a16:creationId xmlns:a16="http://schemas.microsoft.com/office/drawing/2014/main" id="{BAD6952C-37D8-DE0D-CA13-91787F980C20}"/>
              </a:ext>
            </a:extLst>
          </p:cNvPr>
          <p:cNvSpPr/>
          <p:nvPr/>
        </p:nvSpPr>
        <p:spPr>
          <a:xfrm>
            <a:off x="5117054" y="3812301"/>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9</a:t>
            </a:r>
          </a:p>
        </p:txBody>
      </p:sp>
      <p:sp>
        <p:nvSpPr>
          <p:cNvPr id="32" name="!! layer 10">
            <a:extLst>
              <a:ext uri="{FF2B5EF4-FFF2-40B4-BE49-F238E27FC236}">
                <a16:creationId xmlns:a16="http://schemas.microsoft.com/office/drawing/2014/main" id="{BF6F1592-6EB6-C60F-B05D-CD7776829552}"/>
              </a:ext>
            </a:extLst>
          </p:cNvPr>
          <p:cNvSpPr/>
          <p:nvPr/>
        </p:nvSpPr>
        <p:spPr>
          <a:xfrm>
            <a:off x="5391374" y="3812301"/>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10</a:t>
            </a:r>
          </a:p>
        </p:txBody>
      </p:sp>
      <p:sp>
        <p:nvSpPr>
          <p:cNvPr id="33" name="!! layer 11">
            <a:extLst>
              <a:ext uri="{FF2B5EF4-FFF2-40B4-BE49-F238E27FC236}">
                <a16:creationId xmlns:a16="http://schemas.microsoft.com/office/drawing/2014/main" id="{A4359EBC-080D-679B-69E8-CB508F1DB3C2}"/>
              </a:ext>
            </a:extLst>
          </p:cNvPr>
          <p:cNvSpPr/>
          <p:nvPr/>
        </p:nvSpPr>
        <p:spPr>
          <a:xfrm>
            <a:off x="5662108" y="3812301"/>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11</a:t>
            </a:r>
          </a:p>
        </p:txBody>
      </p:sp>
      <p:sp>
        <p:nvSpPr>
          <p:cNvPr id="34" name="!! layer 12">
            <a:extLst>
              <a:ext uri="{FF2B5EF4-FFF2-40B4-BE49-F238E27FC236}">
                <a16:creationId xmlns:a16="http://schemas.microsoft.com/office/drawing/2014/main" id="{E9963595-D42F-6D74-639D-1370A50B9242}"/>
              </a:ext>
            </a:extLst>
          </p:cNvPr>
          <p:cNvSpPr/>
          <p:nvPr/>
        </p:nvSpPr>
        <p:spPr>
          <a:xfrm>
            <a:off x="5936428" y="3812301"/>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12</a:t>
            </a:r>
          </a:p>
        </p:txBody>
      </p:sp>
      <p:sp>
        <p:nvSpPr>
          <p:cNvPr id="35" name="!! GPU11">
            <a:extLst>
              <a:ext uri="{FF2B5EF4-FFF2-40B4-BE49-F238E27FC236}">
                <a16:creationId xmlns:a16="http://schemas.microsoft.com/office/drawing/2014/main" id="{3F775A16-925F-C2BB-055F-8FCEDF63C5A3}"/>
              </a:ext>
            </a:extLst>
          </p:cNvPr>
          <p:cNvSpPr/>
          <p:nvPr/>
        </p:nvSpPr>
        <p:spPr>
          <a:xfrm>
            <a:off x="3153192" y="2448328"/>
            <a:ext cx="746145" cy="339499"/>
          </a:xfrm>
          <a:prstGeom prst="round2Same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36" name="!! GPU12">
            <a:extLst>
              <a:ext uri="{FF2B5EF4-FFF2-40B4-BE49-F238E27FC236}">
                <a16:creationId xmlns:a16="http://schemas.microsoft.com/office/drawing/2014/main" id="{F87770B2-BE80-D44B-52AB-AE7D4F49B782}"/>
              </a:ext>
            </a:extLst>
          </p:cNvPr>
          <p:cNvSpPr/>
          <p:nvPr/>
        </p:nvSpPr>
        <p:spPr>
          <a:xfrm>
            <a:off x="3153192" y="2787825"/>
            <a:ext cx="746145" cy="339499"/>
          </a:xfrm>
          <a:prstGeom prst="round2SameRect">
            <a:avLst>
              <a:gd name="adj1" fmla="val 0"/>
              <a:gd name="adj2" fmla="val 16356"/>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37" name="Rounded Rectangle 36">
            <a:extLst>
              <a:ext uri="{FF2B5EF4-FFF2-40B4-BE49-F238E27FC236}">
                <a16:creationId xmlns:a16="http://schemas.microsoft.com/office/drawing/2014/main" id="{BE8CFF61-A47D-D800-FA38-1EB699EA048B}"/>
              </a:ext>
            </a:extLst>
          </p:cNvPr>
          <p:cNvSpPr/>
          <p:nvPr/>
        </p:nvSpPr>
        <p:spPr>
          <a:xfrm>
            <a:off x="3080650" y="2381251"/>
            <a:ext cx="884363" cy="1010387"/>
          </a:xfrm>
          <a:prstGeom prst="roundRect">
            <a:avLst>
              <a:gd name="adj" fmla="val 10383"/>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1000">
                <a:latin typeface="Gill Sans Light" panose="020B0302020104020203" pitchFamily="34" charset="-79"/>
                <a:cs typeface="Gill Sans Light" panose="020B0302020104020203" pitchFamily="34" charset="-79"/>
              </a:rPr>
              <a:t>Node</a:t>
            </a:r>
          </a:p>
        </p:txBody>
      </p:sp>
      <p:sp>
        <p:nvSpPr>
          <p:cNvPr id="52" name="!! GPU21">
            <a:extLst>
              <a:ext uri="{FF2B5EF4-FFF2-40B4-BE49-F238E27FC236}">
                <a16:creationId xmlns:a16="http://schemas.microsoft.com/office/drawing/2014/main" id="{587343EA-C4E7-7875-D48F-30070F886E64}"/>
              </a:ext>
            </a:extLst>
          </p:cNvPr>
          <p:cNvSpPr/>
          <p:nvPr/>
        </p:nvSpPr>
        <p:spPr>
          <a:xfrm>
            <a:off x="4202360" y="2448328"/>
            <a:ext cx="746145" cy="339499"/>
          </a:xfrm>
          <a:prstGeom prst="round2Same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53" name="!! GPU22">
            <a:extLst>
              <a:ext uri="{FF2B5EF4-FFF2-40B4-BE49-F238E27FC236}">
                <a16:creationId xmlns:a16="http://schemas.microsoft.com/office/drawing/2014/main" id="{DD2EE219-C277-721F-11FC-B555B3861FB6}"/>
              </a:ext>
            </a:extLst>
          </p:cNvPr>
          <p:cNvSpPr/>
          <p:nvPr/>
        </p:nvSpPr>
        <p:spPr>
          <a:xfrm>
            <a:off x="4202360" y="2787825"/>
            <a:ext cx="746145" cy="339499"/>
          </a:xfrm>
          <a:prstGeom prst="round2SameRect">
            <a:avLst>
              <a:gd name="adj1" fmla="val 0"/>
              <a:gd name="adj2" fmla="val 16356"/>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54" name="Rounded Rectangle 53">
            <a:extLst>
              <a:ext uri="{FF2B5EF4-FFF2-40B4-BE49-F238E27FC236}">
                <a16:creationId xmlns:a16="http://schemas.microsoft.com/office/drawing/2014/main" id="{9C6913BC-B3CA-40C5-B051-C4EED2EFE8F1}"/>
              </a:ext>
            </a:extLst>
          </p:cNvPr>
          <p:cNvSpPr/>
          <p:nvPr/>
        </p:nvSpPr>
        <p:spPr>
          <a:xfrm>
            <a:off x="4129818" y="2381251"/>
            <a:ext cx="884363" cy="1010387"/>
          </a:xfrm>
          <a:prstGeom prst="roundRect">
            <a:avLst>
              <a:gd name="adj" fmla="val 10383"/>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1000">
                <a:latin typeface="Gill Sans Light" panose="020B0302020104020203" pitchFamily="34" charset="-79"/>
                <a:cs typeface="Gill Sans Light" panose="020B0302020104020203" pitchFamily="34" charset="-79"/>
              </a:rPr>
              <a:t>Node</a:t>
            </a:r>
          </a:p>
        </p:txBody>
      </p:sp>
      <p:sp>
        <p:nvSpPr>
          <p:cNvPr id="56" name="!! GPU31">
            <a:extLst>
              <a:ext uri="{FF2B5EF4-FFF2-40B4-BE49-F238E27FC236}">
                <a16:creationId xmlns:a16="http://schemas.microsoft.com/office/drawing/2014/main" id="{C9B381D0-D028-AF2A-5699-DD7603F9CA91}"/>
              </a:ext>
            </a:extLst>
          </p:cNvPr>
          <p:cNvSpPr/>
          <p:nvPr/>
        </p:nvSpPr>
        <p:spPr>
          <a:xfrm>
            <a:off x="5251528" y="2448327"/>
            <a:ext cx="746145" cy="339499"/>
          </a:xfrm>
          <a:prstGeom prst="round2Same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57" name="!! GPU32">
            <a:extLst>
              <a:ext uri="{FF2B5EF4-FFF2-40B4-BE49-F238E27FC236}">
                <a16:creationId xmlns:a16="http://schemas.microsoft.com/office/drawing/2014/main" id="{FFC9B0C0-6FC8-0D93-00CD-CE0B98EFB25B}"/>
              </a:ext>
            </a:extLst>
          </p:cNvPr>
          <p:cNvSpPr/>
          <p:nvPr/>
        </p:nvSpPr>
        <p:spPr>
          <a:xfrm>
            <a:off x="5251528" y="2787824"/>
            <a:ext cx="746145" cy="339499"/>
          </a:xfrm>
          <a:prstGeom prst="round2SameRect">
            <a:avLst>
              <a:gd name="adj1" fmla="val 0"/>
              <a:gd name="adj2" fmla="val 16356"/>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58" name="Rounded Rectangle 57">
            <a:extLst>
              <a:ext uri="{FF2B5EF4-FFF2-40B4-BE49-F238E27FC236}">
                <a16:creationId xmlns:a16="http://schemas.microsoft.com/office/drawing/2014/main" id="{7D8CAAD9-1E56-6A54-6C72-2A6E107480DC}"/>
              </a:ext>
            </a:extLst>
          </p:cNvPr>
          <p:cNvSpPr/>
          <p:nvPr/>
        </p:nvSpPr>
        <p:spPr>
          <a:xfrm>
            <a:off x="5178986" y="2381250"/>
            <a:ext cx="884363" cy="1010387"/>
          </a:xfrm>
          <a:prstGeom prst="roundRect">
            <a:avLst>
              <a:gd name="adj" fmla="val 10383"/>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sz="1000">
                <a:latin typeface="Gill Sans Light" panose="020B0302020104020203" pitchFamily="34" charset="-79"/>
                <a:cs typeface="Gill Sans Light" panose="020B0302020104020203" pitchFamily="34" charset="-79"/>
              </a:rPr>
              <a:t>Node</a:t>
            </a:r>
          </a:p>
        </p:txBody>
      </p:sp>
      <p:cxnSp>
        <p:nvCxnSpPr>
          <p:cNvPr id="14" name="Straight Connector 13">
            <a:extLst>
              <a:ext uri="{FF2B5EF4-FFF2-40B4-BE49-F238E27FC236}">
                <a16:creationId xmlns:a16="http://schemas.microsoft.com/office/drawing/2014/main" id="{BAF839C3-00D1-A4F5-6F46-60D8AA0F39AD}"/>
              </a:ext>
            </a:extLst>
          </p:cNvPr>
          <p:cNvCxnSpPr/>
          <p:nvPr/>
        </p:nvCxnSpPr>
        <p:spPr>
          <a:xfrm>
            <a:off x="4043946" y="2122097"/>
            <a:ext cx="0" cy="1475117"/>
          </a:xfrm>
          <a:prstGeom prst="line">
            <a:avLst/>
          </a:prstGeom>
          <a:ln w="28575">
            <a:solidFill>
              <a:srgbClr val="FF9300"/>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8D672007-F523-4249-C01A-FEC2DCB6EEB5}"/>
              </a:ext>
            </a:extLst>
          </p:cNvPr>
          <p:cNvCxnSpPr/>
          <p:nvPr/>
        </p:nvCxnSpPr>
        <p:spPr>
          <a:xfrm>
            <a:off x="5095083" y="2122097"/>
            <a:ext cx="0" cy="1475117"/>
          </a:xfrm>
          <a:prstGeom prst="line">
            <a:avLst/>
          </a:prstGeom>
          <a:ln w="28575">
            <a:solidFill>
              <a:srgbClr val="FF9300"/>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44887A1A-BCD5-DF10-B5E0-DCC5CD40696A}"/>
              </a:ext>
            </a:extLst>
          </p:cNvPr>
          <p:cNvCxnSpPr>
            <a:cxnSpLocks/>
          </p:cNvCxnSpPr>
          <p:nvPr/>
        </p:nvCxnSpPr>
        <p:spPr>
          <a:xfrm>
            <a:off x="4026694" y="3709358"/>
            <a:ext cx="0" cy="629729"/>
          </a:xfrm>
          <a:prstGeom prst="line">
            <a:avLst/>
          </a:prstGeom>
          <a:ln w="28575">
            <a:solidFill>
              <a:srgbClr val="FF9300"/>
            </a:solidFill>
          </a:ln>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09903FB2-8CE4-18A0-26CD-B0B011EB4DEC}"/>
              </a:ext>
            </a:extLst>
          </p:cNvPr>
          <p:cNvCxnSpPr>
            <a:cxnSpLocks/>
          </p:cNvCxnSpPr>
          <p:nvPr/>
        </p:nvCxnSpPr>
        <p:spPr>
          <a:xfrm>
            <a:off x="5129590" y="3709358"/>
            <a:ext cx="0" cy="629729"/>
          </a:xfrm>
          <a:prstGeom prst="line">
            <a:avLst/>
          </a:prstGeom>
          <a:ln w="28575">
            <a:solidFill>
              <a:srgbClr val="FF9300"/>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2F829059-B9BC-7F06-DE97-E1480DB6098A}"/>
              </a:ext>
            </a:extLst>
          </p:cNvPr>
          <p:cNvCxnSpPr>
            <a:cxnSpLocks/>
          </p:cNvCxnSpPr>
          <p:nvPr/>
        </p:nvCxnSpPr>
        <p:spPr>
          <a:xfrm>
            <a:off x="4572000" y="3709358"/>
            <a:ext cx="0" cy="629729"/>
          </a:xfrm>
          <a:prstGeom prst="line">
            <a:avLst/>
          </a:prstGeom>
          <a:ln w="28575">
            <a:solidFill>
              <a:srgbClr val="FF9300"/>
            </a:solidFill>
          </a:ln>
        </p:spPr>
        <p:style>
          <a:lnRef idx="1">
            <a:schemeClr val="accent2"/>
          </a:lnRef>
          <a:fillRef idx="0">
            <a:schemeClr val="accent2"/>
          </a:fillRef>
          <a:effectRef idx="0">
            <a:schemeClr val="accent2"/>
          </a:effectRef>
          <a:fontRef idx="minor">
            <a:schemeClr val="tx1"/>
          </a:fontRef>
        </p:style>
      </p:cxnSp>
      <p:cxnSp>
        <p:nvCxnSpPr>
          <p:cNvPr id="23" name="Straight Connector 22">
            <a:extLst>
              <a:ext uri="{FF2B5EF4-FFF2-40B4-BE49-F238E27FC236}">
                <a16:creationId xmlns:a16="http://schemas.microsoft.com/office/drawing/2014/main" id="{A99A3A69-94B6-33D3-7D7E-20B1DE948EA1}"/>
              </a:ext>
            </a:extLst>
          </p:cNvPr>
          <p:cNvCxnSpPr>
            <a:cxnSpLocks/>
          </p:cNvCxnSpPr>
          <p:nvPr/>
        </p:nvCxnSpPr>
        <p:spPr>
          <a:xfrm flipH="1">
            <a:off x="4043946" y="2787824"/>
            <a:ext cx="1073108" cy="0"/>
          </a:xfrm>
          <a:prstGeom prst="line">
            <a:avLst/>
          </a:prstGeom>
          <a:ln w="28575">
            <a:solidFill>
              <a:srgbClr val="FF93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9823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0-#ppt_h/2"/>
                                          </p:val>
                                        </p:tav>
                                        <p:tav tm="100000">
                                          <p:val>
                                            <p:strVal val="#ppt_y"/>
                                          </p:val>
                                        </p:tav>
                                      </p:tavLst>
                                    </p:anim>
                                  </p:childTnLst>
                                </p:cTn>
                              </p:par>
                            </p:childTnLst>
                          </p:cTn>
                        </p:par>
                        <p:par>
                          <p:cTn id="22" fill="hold">
                            <p:stCondLst>
                              <p:cond delay="1000"/>
                            </p:stCondLst>
                            <p:childTnLst>
                              <p:par>
                                <p:cTn id="23" presetID="2" presetClass="entr" presetSubtype="8"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0-#ppt_w/2"/>
                                          </p:val>
                                        </p:tav>
                                        <p:tav tm="100000">
                                          <p:val>
                                            <p:strVal val="#ppt_x"/>
                                          </p:val>
                                        </p:tav>
                                      </p:tavLst>
                                    </p:anim>
                                    <p:anim calcmode="lin" valueType="num">
                                      <p:cBhvr additive="base">
                                        <p:cTn id="26" dur="500" fill="hold"/>
                                        <p:tgtEl>
                                          <p:spTgt spid="23"/>
                                        </p:tgtEl>
                                        <p:attrNameLst>
                                          <p:attrName>ppt_y</p:attrName>
                                        </p:attrNameLst>
                                      </p:cBhvr>
                                      <p:tavLst>
                                        <p:tav tm="0">
                                          <p:val>
                                            <p:strVal val="#ppt_y"/>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5579D4-9EB4-D6E1-11D6-7AC83813F3F0}"/>
              </a:ext>
            </a:extLst>
          </p:cNvPr>
          <p:cNvSpPr>
            <a:spLocks noGrp="1"/>
          </p:cNvSpPr>
          <p:nvPr>
            <p:ph type="body" idx="1"/>
          </p:nvPr>
        </p:nvSpPr>
        <p:spPr/>
        <p:txBody>
          <a:bodyPr/>
          <a:lstStyle/>
          <a:p>
            <a:pPr marL="347472" indent="-347472"/>
            <a:r>
              <a:rPr lang="en-US">
                <a:solidFill>
                  <a:schemeClr val="tx1"/>
                </a:solidFill>
                <a:latin typeface="Gill Sans Light" panose="020B0302020104020203" pitchFamily="34" charset="-79"/>
                <a:cs typeface="Gill Sans Light" panose="020B0302020104020203" pitchFamily="34" charset="-79"/>
              </a:rPr>
              <a:t>Each template is </a:t>
            </a:r>
            <a:r>
              <a:rPr lang="en-US">
                <a:solidFill>
                  <a:srgbClr val="FF9300"/>
                </a:solidFill>
                <a:latin typeface="Gill Sans" panose="020B0502020104020203" pitchFamily="34" charset="-79"/>
                <a:cs typeface="Gill Sans" panose="020B0502020104020203" pitchFamily="34" charset="-79"/>
              </a:rPr>
              <a:t>a pre-generated single pipeline execution specification</a:t>
            </a:r>
            <a:r>
              <a:rPr lang="en-US">
                <a:solidFill>
                  <a:schemeClr val="tx1"/>
                </a:solidFill>
                <a:latin typeface="Gill Sans Light" panose="020B0302020104020203" pitchFamily="34" charset="-79"/>
                <a:cs typeface="Gill Sans Light" panose="020B0302020104020203" pitchFamily="34" charset="-79"/>
              </a:rPr>
              <a:t> for specific number of nodes</a:t>
            </a:r>
            <a:endParaRPr lang="en-US"/>
          </a:p>
        </p:txBody>
      </p:sp>
      <p:sp>
        <p:nvSpPr>
          <p:cNvPr id="2" name="Slide Number Placeholder 1">
            <a:extLst>
              <a:ext uri="{FF2B5EF4-FFF2-40B4-BE49-F238E27FC236}">
                <a16:creationId xmlns:a16="http://schemas.microsoft.com/office/drawing/2014/main" id="{B251FAFA-9848-F774-F80F-253EC39A8D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28</a:t>
            </a:fld>
            <a:endParaRPr lang="en-US"/>
          </a:p>
        </p:txBody>
      </p:sp>
      <p:sp>
        <p:nvSpPr>
          <p:cNvPr id="4" name="Title 3">
            <a:extLst>
              <a:ext uri="{FF2B5EF4-FFF2-40B4-BE49-F238E27FC236}">
                <a16:creationId xmlns:a16="http://schemas.microsoft.com/office/drawing/2014/main" id="{F0A64208-E6CB-3F97-55EE-C9A78885867E}"/>
              </a:ext>
            </a:extLst>
          </p:cNvPr>
          <p:cNvSpPr>
            <a:spLocks noGrp="1"/>
          </p:cNvSpPr>
          <p:nvPr>
            <p:ph type="title"/>
          </p:nvPr>
        </p:nvSpPr>
        <p:spPr/>
        <p:txBody>
          <a:bodyPr/>
          <a:lstStyle/>
          <a:p>
            <a:r>
              <a:rPr lang="en-US"/>
              <a:t>Pipeline Template</a:t>
            </a:r>
          </a:p>
        </p:txBody>
      </p:sp>
      <p:sp>
        <p:nvSpPr>
          <p:cNvPr id="35" name="!! GPU11">
            <a:extLst>
              <a:ext uri="{FF2B5EF4-FFF2-40B4-BE49-F238E27FC236}">
                <a16:creationId xmlns:a16="http://schemas.microsoft.com/office/drawing/2014/main" id="{3F775A16-925F-C2BB-055F-8FCEDF63C5A3}"/>
              </a:ext>
            </a:extLst>
          </p:cNvPr>
          <p:cNvSpPr/>
          <p:nvPr/>
        </p:nvSpPr>
        <p:spPr>
          <a:xfrm>
            <a:off x="2400909" y="2448327"/>
            <a:ext cx="746145" cy="339499"/>
          </a:xfrm>
          <a:prstGeom prst="round2Same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36" name="!! GPU12">
            <a:extLst>
              <a:ext uri="{FF2B5EF4-FFF2-40B4-BE49-F238E27FC236}">
                <a16:creationId xmlns:a16="http://schemas.microsoft.com/office/drawing/2014/main" id="{F87770B2-BE80-D44B-52AB-AE7D4F49B782}"/>
              </a:ext>
            </a:extLst>
          </p:cNvPr>
          <p:cNvSpPr/>
          <p:nvPr/>
        </p:nvSpPr>
        <p:spPr>
          <a:xfrm>
            <a:off x="2400909" y="2787824"/>
            <a:ext cx="746145" cy="339499"/>
          </a:xfrm>
          <a:prstGeom prst="round2SameRect">
            <a:avLst>
              <a:gd name="adj1" fmla="val 0"/>
              <a:gd name="adj2" fmla="val 16356"/>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56" name="!! GPU31">
            <a:extLst>
              <a:ext uri="{FF2B5EF4-FFF2-40B4-BE49-F238E27FC236}">
                <a16:creationId xmlns:a16="http://schemas.microsoft.com/office/drawing/2014/main" id="{C9B381D0-D028-AF2A-5699-DD7603F9CA91}"/>
              </a:ext>
            </a:extLst>
          </p:cNvPr>
          <p:cNvSpPr/>
          <p:nvPr/>
        </p:nvSpPr>
        <p:spPr>
          <a:xfrm>
            <a:off x="6003813" y="2454359"/>
            <a:ext cx="746145" cy="339499"/>
          </a:xfrm>
          <a:prstGeom prst="round2Same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57" name="!! GPU32">
            <a:extLst>
              <a:ext uri="{FF2B5EF4-FFF2-40B4-BE49-F238E27FC236}">
                <a16:creationId xmlns:a16="http://schemas.microsoft.com/office/drawing/2014/main" id="{FFC9B0C0-6FC8-0D93-00CD-CE0B98EFB25B}"/>
              </a:ext>
            </a:extLst>
          </p:cNvPr>
          <p:cNvSpPr/>
          <p:nvPr/>
        </p:nvSpPr>
        <p:spPr>
          <a:xfrm>
            <a:off x="6003813" y="2793856"/>
            <a:ext cx="746145" cy="339499"/>
          </a:xfrm>
          <a:prstGeom prst="round2SameRect">
            <a:avLst>
              <a:gd name="adj1" fmla="val 0"/>
              <a:gd name="adj2" fmla="val 16356"/>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6" name="!! layer 1">
            <a:extLst>
              <a:ext uri="{FF2B5EF4-FFF2-40B4-BE49-F238E27FC236}">
                <a16:creationId xmlns:a16="http://schemas.microsoft.com/office/drawing/2014/main" id="{E9CD9FEC-4FF0-B6A1-4906-4DFB5FB9A18E}"/>
              </a:ext>
            </a:extLst>
          </p:cNvPr>
          <p:cNvSpPr/>
          <p:nvPr/>
        </p:nvSpPr>
        <p:spPr>
          <a:xfrm>
            <a:off x="2223701" y="3676337"/>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a:t>
            </a:r>
          </a:p>
        </p:txBody>
      </p:sp>
      <p:sp>
        <p:nvSpPr>
          <p:cNvPr id="7" name="!! layer 2">
            <a:extLst>
              <a:ext uri="{FF2B5EF4-FFF2-40B4-BE49-F238E27FC236}">
                <a16:creationId xmlns:a16="http://schemas.microsoft.com/office/drawing/2014/main" id="{420B0039-1357-846D-0619-031D03D5F6F1}"/>
              </a:ext>
            </a:extLst>
          </p:cNvPr>
          <p:cNvSpPr/>
          <p:nvPr/>
        </p:nvSpPr>
        <p:spPr>
          <a:xfrm>
            <a:off x="2498021" y="3676337"/>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2</a:t>
            </a:r>
          </a:p>
        </p:txBody>
      </p:sp>
      <p:sp>
        <p:nvSpPr>
          <p:cNvPr id="8" name="!! layer 3">
            <a:extLst>
              <a:ext uri="{FF2B5EF4-FFF2-40B4-BE49-F238E27FC236}">
                <a16:creationId xmlns:a16="http://schemas.microsoft.com/office/drawing/2014/main" id="{53D6D805-F4CC-6A75-9BF3-423CF0C375BC}"/>
              </a:ext>
            </a:extLst>
          </p:cNvPr>
          <p:cNvSpPr/>
          <p:nvPr/>
        </p:nvSpPr>
        <p:spPr>
          <a:xfrm>
            <a:off x="2768755" y="3676337"/>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3</a:t>
            </a:r>
          </a:p>
        </p:txBody>
      </p:sp>
      <p:sp>
        <p:nvSpPr>
          <p:cNvPr id="9" name="!! layer 4">
            <a:extLst>
              <a:ext uri="{FF2B5EF4-FFF2-40B4-BE49-F238E27FC236}">
                <a16:creationId xmlns:a16="http://schemas.microsoft.com/office/drawing/2014/main" id="{9D6D509B-8FF5-ABD6-1B56-CBE723603D14}"/>
              </a:ext>
            </a:extLst>
          </p:cNvPr>
          <p:cNvSpPr/>
          <p:nvPr/>
        </p:nvSpPr>
        <p:spPr>
          <a:xfrm>
            <a:off x="3043075" y="3676337"/>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4</a:t>
            </a:r>
          </a:p>
        </p:txBody>
      </p:sp>
      <p:sp>
        <p:nvSpPr>
          <p:cNvPr id="10" name="!! layer 5">
            <a:extLst>
              <a:ext uri="{FF2B5EF4-FFF2-40B4-BE49-F238E27FC236}">
                <a16:creationId xmlns:a16="http://schemas.microsoft.com/office/drawing/2014/main" id="{3E221E4A-C7D6-7F99-D9B8-F92AE47624F3}"/>
              </a:ext>
            </a:extLst>
          </p:cNvPr>
          <p:cNvSpPr/>
          <p:nvPr/>
        </p:nvSpPr>
        <p:spPr>
          <a:xfrm>
            <a:off x="3804868" y="3676337"/>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5</a:t>
            </a:r>
          </a:p>
        </p:txBody>
      </p:sp>
      <p:sp>
        <p:nvSpPr>
          <p:cNvPr id="11" name="!! layer 6">
            <a:extLst>
              <a:ext uri="{FF2B5EF4-FFF2-40B4-BE49-F238E27FC236}">
                <a16:creationId xmlns:a16="http://schemas.microsoft.com/office/drawing/2014/main" id="{100C8951-FE27-B261-1ECB-A9451C500CB6}"/>
              </a:ext>
            </a:extLst>
          </p:cNvPr>
          <p:cNvSpPr/>
          <p:nvPr/>
        </p:nvSpPr>
        <p:spPr>
          <a:xfrm>
            <a:off x="4079188" y="3676337"/>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6</a:t>
            </a:r>
          </a:p>
        </p:txBody>
      </p:sp>
      <p:sp>
        <p:nvSpPr>
          <p:cNvPr id="29" name="!! layer 7">
            <a:extLst>
              <a:ext uri="{FF2B5EF4-FFF2-40B4-BE49-F238E27FC236}">
                <a16:creationId xmlns:a16="http://schemas.microsoft.com/office/drawing/2014/main" id="{1E318B73-4F6B-D025-5E64-6E24D2BC1FB6}"/>
              </a:ext>
            </a:extLst>
          </p:cNvPr>
          <p:cNvSpPr/>
          <p:nvPr/>
        </p:nvSpPr>
        <p:spPr>
          <a:xfrm>
            <a:off x="4791302" y="3676337"/>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7</a:t>
            </a:r>
          </a:p>
        </p:txBody>
      </p:sp>
      <p:sp>
        <p:nvSpPr>
          <p:cNvPr id="30" name="!! layer 8">
            <a:extLst>
              <a:ext uri="{FF2B5EF4-FFF2-40B4-BE49-F238E27FC236}">
                <a16:creationId xmlns:a16="http://schemas.microsoft.com/office/drawing/2014/main" id="{DC2224A6-008D-F0D7-5511-AF890EFC02C1}"/>
              </a:ext>
            </a:extLst>
          </p:cNvPr>
          <p:cNvSpPr/>
          <p:nvPr/>
        </p:nvSpPr>
        <p:spPr>
          <a:xfrm>
            <a:off x="5065622" y="3676337"/>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8</a:t>
            </a:r>
          </a:p>
        </p:txBody>
      </p:sp>
      <p:sp>
        <p:nvSpPr>
          <p:cNvPr id="31" name="!! layer 9">
            <a:extLst>
              <a:ext uri="{FF2B5EF4-FFF2-40B4-BE49-F238E27FC236}">
                <a16:creationId xmlns:a16="http://schemas.microsoft.com/office/drawing/2014/main" id="{BAD6952C-37D8-DE0D-CA13-91787F980C20}"/>
              </a:ext>
            </a:extLst>
          </p:cNvPr>
          <p:cNvSpPr/>
          <p:nvPr/>
        </p:nvSpPr>
        <p:spPr>
          <a:xfrm>
            <a:off x="5826605" y="3676337"/>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9</a:t>
            </a:r>
          </a:p>
        </p:txBody>
      </p:sp>
      <p:sp>
        <p:nvSpPr>
          <p:cNvPr id="32" name="!! layer 10">
            <a:extLst>
              <a:ext uri="{FF2B5EF4-FFF2-40B4-BE49-F238E27FC236}">
                <a16:creationId xmlns:a16="http://schemas.microsoft.com/office/drawing/2014/main" id="{BF6F1592-6EB6-C60F-B05D-CD7776829552}"/>
              </a:ext>
            </a:extLst>
          </p:cNvPr>
          <p:cNvSpPr/>
          <p:nvPr/>
        </p:nvSpPr>
        <p:spPr>
          <a:xfrm>
            <a:off x="6100925" y="3676337"/>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10</a:t>
            </a:r>
          </a:p>
        </p:txBody>
      </p:sp>
      <p:sp>
        <p:nvSpPr>
          <p:cNvPr id="33" name="!! layer 11">
            <a:extLst>
              <a:ext uri="{FF2B5EF4-FFF2-40B4-BE49-F238E27FC236}">
                <a16:creationId xmlns:a16="http://schemas.microsoft.com/office/drawing/2014/main" id="{A4359EBC-080D-679B-69E8-CB508F1DB3C2}"/>
              </a:ext>
            </a:extLst>
          </p:cNvPr>
          <p:cNvSpPr/>
          <p:nvPr/>
        </p:nvSpPr>
        <p:spPr>
          <a:xfrm>
            <a:off x="6371659" y="3676337"/>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11</a:t>
            </a:r>
          </a:p>
        </p:txBody>
      </p:sp>
      <p:sp>
        <p:nvSpPr>
          <p:cNvPr id="34" name="!! layer 12">
            <a:extLst>
              <a:ext uri="{FF2B5EF4-FFF2-40B4-BE49-F238E27FC236}">
                <a16:creationId xmlns:a16="http://schemas.microsoft.com/office/drawing/2014/main" id="{E9963595-D42F-6D74-639D-1370A50B9242}"/>
              </a:ext>
            </a:extLst>
          </p:cNvPr>
          <p:cNvSpPr/>
          <p:nvPr/>
        </p:nvSpPr>
        <p:spPr>
          <a:xfrm>
            <a:off x="6645979" y="3676337"/>
            <a:ext cx="274320" cy="35074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12</a:t>
            </a:r>
          </a:p>
        </p:txBody>
      </p:sp>
      <p:sp>
        <p:nvSpPr>
          <p:cNvPr id="5" name="TextBox 4">
            <a:extLst>
              <a:ext uri="{FF2B5EF4-FFF2-40B4-BE49-F238E27FC236}">
                <a16:creationId xmlns:a16="http://schemas.microsoft.com/office/drawing/2014/main" id="{68353BAE-43A5-6D3C-EF7C-65AEB3CE9501}"/>
              </a:ext>
            </a:extLst>
          </p:cNvPr>
          <p:cNvSpPr txBox="1"/>
          <p:nvPr/>
        </p:nvSpPr>
        <p:spPr>
          <a:xfrm>
            <a:off x="2416735" y="4086761"/>
            <a:ext cx="704039"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Stage 1</a:t>
            </a:r>
          </a:p>
        </p:txBody>
      </p:sp>
      <p:sp>
        <p:nvSpPr>
          <p:cNvPr id="14" name="TextBox 13">
            <a:extLst>
              <a:ext uri="{FF2B5EF4-FFF2-40B4-BE49-F238E27FC236}">
                <a16:creationId xmlns:a16="http://schemas.microsoft.com/office/drawing/2014/main" id="{36542CD6-F565-A679-94CA-FE958F12FAA6}"/>
              </a:ext>
            </a:extLst>
          </p:cNvPr>
          <p:cNvSpPr txBox="1"/>
          <p:nvPr/>
        </p:nvSpPr>
        <p:spPr>
          <a:xfrm>
            <a:off x="3724432" y="4086761"/>
            <a:ext cx="704039"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Stage 2</a:t>
            </a:r>
          </a:p>
        </p:txBody>
      </p:sp>
      <p:sp>
        <p:nvSpPr>
          <p:cNvPr id="16" name="TextBox 15">
            <a:extLst>
              <a:ext uri="{FF2B5EF4-FFF2-40B4-BE49-F238E27FC236}">
                <a16:creationId xmlns:a16="http://schemas.microsoft.com/office/drawing/2014/main" id="{5065BD1C-1AE3-5C43-7930-579AC67C8130}"/>
              </a:ext>
            </a:extLst>
          </p:cNvPr>
          <p:cNvSpPr txBox="1"/>
          <p:nvPr/>
        </p:nvSpPr>
        <p:spPr>
          <a:xfrm>
            <a:off x="6022159" y="4086761"/>
            <a:ext cx="704039"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Stage 4</a:t>
            </a:r>
          </a:p>
        </p:txBody>
      </p:sp>
      <p:cxnSp>
        <p:nvCxnSpPr>
          <p:cNvPr id="24" name="Straight Connector 23">
            <a:extLst>
              <a:ext uri="{FF2B5EF4-FFF2-40B4-BE49-F238E27FC236}">
                <a16:creationId xmlns:a16="http://schemas.microsoft.com/office/drawing/2014/main" id="{1BD34AAA-4D94-4C18-D0E4-91EEEA777244}"/>
              </a:ext>
            </a:extLst>
          </p:cNvPr>
          <p:cNvCxnSpPr>
            <a:cxnSpLocks/>
            <a:stCxn id="9" idx="3"/>
            <a:endCxn id="10" idx="1"/>
          </p:cNvCxnSpPr>
          <p:nvPr/>
        </p:nvCxnSpPr>
        <p:spPr>
          <a:xfrm>
            <a:off x="3317395" y="3851709"/>
            <a:ext cx="487473" cy="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8DA1468-C5BA-84BC-159F-718B348DAD19}"/>
              </a:ext>
            </a:extLst>
          </p:cNvPr>
          <p:cNvCxnSpPr>
            <a:cxnSpLocks/>
            <a:stCxn id="30" idx="3"/>
            <a:endCxn id="31" idx="1"/>
          </p:cNvCxnSpPr>
          <p:nvPr/>
        </p:nvCxnSpPr>
        <p:spPr>
          <a:xfrm>
            <a:off x="5339942" y="3851709"/>
            <a:ext cx="486663" cy="0"/>
          </a:xfrm>
          <a:prstGeom prst="line">
            <a:avLst/>
          </a:prstGeom>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4A8C171E-8E9C-8069-1D33-843D81E1AD0B}"/>
              </a:ext>
            </a:extLst>
          </p:cNvPr>
          <p:cNvSpPr txBox="1"/>
          <p:nvPr/>
        </p:nvSpPr>
        <p:spPr>
          <a:xfrm>
            <a:off x="3280062" y="4427285"/>
            <a:ext cx="2593980" cy="307777"/>
          </a:xfrm>
          <a:prstGeom prst="rect">
            <a:avLst/>
          </a:prstGeom>
          <a:noFill/>
        </p:spPr>
        <p:txBody>
          <a:bodyPr wrap="none" rtlCol="0">
            <a:spAutoFit/>
          </a:bodyPr>
          <a:lstStyle/>
          <a:p>
            <a:pPr algn="ctr"/>
            <a:r>
              <a:rPr lang="en-US">
                <a:latin typeface="Gill Sans" panose="020B0502020104020203" pitchFamily="34" charset="-79"/>
                <a:cs typeface="Gill Sans" panose="020B0502020104020203" pitchFamily="34" charset="-79"/>
              </a:rPr>
              <a:t>A Pipeline Template for 3 Nodes</a:t>
            </a:r>
          </a:p>
        </p:txBody>
      </p:sp>
      <p:sp>
        <p:nvSpPr>
          <p:cNvPr id="45" name="!! GPU21">
            <a:extLst>
              <a:ext uri="{FF2B5EF4-FFF2-40B4-BE49-F238E27FC236}">
                <a16:creationId xmlns:a16="http://schemas.microsoft.com/office/drawing/2014/main" id="{95DBB8E3-3506-A1E0-3314-996AF32B79CA}"/>
              </a:ext>
            </a:extLst>
          </p:cNvPr>
          <p:cNvSpPr/>
          <p:nvPr/>
        </p:nvSpPr>
        <p:spPr>
          <a:xfrm>
            <a:off x="3703380" y="2448328"/>
            <a:ext cx="746145" cy="339499"/>
          </a:xfrm>
          <a:prstGeom prst="round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46" name="!! GPU22">
            <a:extLst>
              <a:ext uri="{FF2B5EF4-FFF2-40B4-BE49-F238E27FC236}">
                <a16:creationId xmlns:a16="http://schemas.microsoft.com/office/drawing/2014/main" id="{6FA03E75-D580-C04B-FC4A-16E9A36DFD38}"/>
              </a:ext>
            </a:extLst>
          </p:cNvPr>
          <p:cNvSpPr/>
          <p:nvPr/>
        </p:nvSpPr>
        <p:spPr>
          <a:xfrm>
            <a:off x="4694477" y="2787825"/>
            <a:ext cx="746145" cy="339499"/>
          </a:xfrm>
          <a:prstGeom prst="round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65" name="TextBox 64">
            <a:extLst>
              <a:ext uri="{FF2B5EF4-FFF2-40B4-BE49-F238E27FC236}">
                <a16:creationId xmlns:a16="http://schemas.microsoft.com/office/drawing/2014/main" id="{DCA7E879-23B5-606B-9716-BFC4CDE23F15}"/>
              </a:ext>
            </a:extLst>
          </p:cNvPr>
          <p:cNvSpPr txBox="1"/>
          <p:nvPr/>
        </p:nvSpPr>
        <p:spPr>
          <a:xfrm>
            <a:off x="4714462" y="4086761"/>
            <a:ext cx="704039"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Stage 3</a:t>
            </a:r>
          </a:p>
        </p:txBody>
      </p:sp>
      <p:cxnSp>
        <p:nvCxnSpPr>
          <p:cNvPr id="66" name="Straight Connector 65">
            <a:extLst>
              <a:ext uri="{FF2B5EF4-FFF2-40B4-BE49-F238E27FC236}">
                <a16:creationId xmlns:a16="http://schemas.microsoft.com/office/drawing/2014/main" id="{298CC174-4403-44D2-0693-0E063F0C69DD}"/>
              </a:ext>
            </a:extLst>
          </p:cNvPr>
          <p:cNvCxnSpPr>
            <a:cxnSpLocks/>
            <a:stCxn id="11" idx="3"/>
            <a:endCxn id="29" idx="1"/>
          </p:cNvCxnSpPr>
          <p:nvPr/>
        </p:nvCxnSpPr>
        <p:spPr>
          <a:xfrm>
            <a:off x="4353508" y="3851709"/>
            <a:ext cx="43779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11408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EE550DC-4DEA-6B9A-1A63-C03CEF2D1CC6}"/>
              </a:ext>
            </a:extLst>
          </p:cNvPr>
          <p:cNvSpPr>
            <a:spLocks noGrp="1"/>
          </p:cNvSpPr>
          <p:nvPr>
            <p:ph type="body" idx="1"/>
          </p:nvPr>
        </p:nvSpPr>
        <p:spPr/>
        <p:txBody>
          <a:bodyPr/>
          <a:lstStyle/>
          <a:p>
            <a:pPr marL="347472" indent="-347472"/>
            <a:r>
              <a:rPr lang="en-US"/>
              <a:t>Parallel execution plan is configured as </a:t>
            </a:r>
            <a:r>
              <a:rPr lang="en-US">
                <a:solidFill>
                  <a:srgbClr val="FF9300"/>
                </a:solidFill>
                <a:latin typeface="Gill Sans" panose="020B0502020104020203" pitchFamily="34" charset="-79"/>
                <a:cs typeface="Gill Sans" panose="020B0502020104020203" pitchFamily="34" charset="-79"/>
              </a:rPr>
              <a:t>a linear combination of templates</a:t>
            </a:r>
          </a:p>
          <a:p>
            <a:pPr marL="347472" indent="-347472"/>
            <a:r>
              <a:rPr lang="en-US">
                <a:solidFill>
                  <a:schemeClr val="tx1"/>
                </a:solidFill>
                <a:latin typeface="Gill Sans Light" panose="020B0302020104020203" pitchFamily="34" charset="-79"/>
                <a:cs typeface="Gill Sans Light" panose="020B0302020104020203" pitchFamily="34" charset="-79"/>
              </a:rPr>
              <a:t>Use all nodes &amp; reduce search space but provide high throughput</a:t>
            </a:r>
          </a:p>
        </p:txBody>
      </p:sp>
      <p:sp>
        <p:nvSpPr>
          <p:cNvPr id="2" name="Slide Number Placeholder 1">
            <a:extLst>
              <a:ext uri="{FF2B5EF4-FFF2-40B4-BE49-F238E27FC236}">
                <a16:creationId xmlns:a16="http://schemas.microsoft.com/office/drawing/2014/main" id="{B251FAFA-9848-F774-F80F-253EC39A8D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29</a:t>
            </a:fld>
            <a:endParaRPr lang="en-US"/>
          </a:p>
        </p:txBody>
      </p:sp>
      <p:sp>
        <p:nvSpPr>
          <p:cNvPr id="4" name="Title 3">
            <a:extLst>
              <a:ext uri="{FF2B5EF4-FFF2-40B4-BE49-F238E27FC236}">
                <a16:creationId xmlns:a16="http://schemas.microsoft.com/office/drawing/2014/main" id="{F0A64208-E6CB-3F97-55EE-C9A78885867E}"/>
              </a:ext>
            </a:extLst>
          </p:cNvPr>
          <p:cNvSpPr>
            <a:spLocks noGrp="1"/>
          </p:cNvSpPr>
          <p:nvPr>
            <p:ph type="title"/>
          </p:nvPr>
        </p:nvSpPr>
        <p:spPr/>
        <p:txBody>
          <a:bodyPr>
            <a:normAutofit fontScale="90000"/>
          </a:bodyPr>
          <a:lstStyle/>
          <a:p>
            <a:r>
              <a:rPr lang="en-US" sz="2200"/>
              <a:t>Pipeline Template</a:t>
            </a:r>
            <a:br>
              <a:rPr lang="en-US"/>
            </a:br>
            <a:r>
              <a:rPr lang="en-US" sz="4000"/>
              <a:t>Parallel Execution Configuration</a:t>
            </a:r>
          </a:p>
        </p:txBody>
      </p:sp>
      <p:sp>
        <p:nvSpPr>
          <p:cNvPr id="89" name="!! GPU11">
            <a:extLst>
              <a:ext uri="{FF2B5EF4-FFF2-40B4-BE49-F238E27FC236}">
                <a16:creationId xmlns:a16="http://schemas.microsoft.com/office/drawing/2014/main" id="{B0B06ACD-82F0-72E9-85F1-D57BF252102E}"/>
              </a:ext>
            </a:extLst>
          </p:cNvPr>
          <p:cNvSpPr/>
          <p:nvPr/>
        </p:nvSpPr>
        <p:spPr>
          <a:xfrm>
            <a:off x="2554019" y="2278750"/>
            <a:ext cx="192488" cy="87583"/>
          </a:xfrm>
          <a:prstGeom prst="round2Same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schemeClr>
              </a:solidFill>
              <a:latin typeface="Gill Sans Light" panose="020B0302020104020203" pitchFamily="34" charset="-79"/>
              <a:cs typeface="Gill Sans Light" panose="020B0302020104020203" pitchFamily="34" charset="-79"/>
            </a:endParaRPr>
          </a:p>
        </p:txBody>
      </p:sp>
      <p:sp>
        <p:nvSpPr>
          <p:cNvPr id="90" name="!! GPU12">
            <a:extLst>
              <a:ext uri="{FF2B5EF4-FFF2-40B4-BE49-F238E27FC236}">
                <a16:creationId xmlns:a16="http://schemas.microsoft.com/office/drawing/2014/main" id="{ABF63DB0-60CF-20EA-98A0-94594CDDB9B3}"/>
              </a:ext>
            </a:extLst>
          </p:cNvPr>
          <p:cNvSpPr/>
          <p:nvPr/>
        </p:nvSpPr>
        <p:spPr>
          <a:xfrm>
            <a:off x="2554019" y="2366332"/>
            <a:ext cx="192488" cy="87583"/>
          </a:xfrm>
          <a:prstGeom prst="round2SameRect">
            <a:avLst>
              <a:gd name="adj1" fmla="val 0"/>
              <a:gd name="adj2" fmla="val 16356"/>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schemeClr>
              </a:solidFill>
              <a:latin typeface="Gill Sans Light" panose="020B0302020104020203" pitchFamily="34" charset="-79"/>
              <a:cs typeface="Gill Sans Light" panose="020B0302020104020203" pitchFamily="34" charset="-79"/>
            </a:endParaRPr>
          </a:p>
        </p:txBody>
      </p:sp>
      <p:sp>
        <p:nvSpPr>
          <p:cNvPr id="91" name="!! GPU31">
            <a:extLst>
              <a:ext uri="{FF2B5EF4-FFF2-40B4-BE49-F238E27FC236}">
                <a16:creationId xmlns:a16="http://schemas.microsoft.com/office/drawing/2014/main" id="{96DFBC0D-3D53-9C4E-FAA0-A217FEC52CF2}"/>
              </a:ext>
            </a:extLst>
          </p:cNvPr>
          <p:cNvSpPr/>
          <p:nvPr/>
        </p:nvSpPr>
        <p:spPr>
          <a:xfrm>
            <a:off x="3483485" y="2280306"/>
            <a:ext cx="192488" cy="87583"/>
          </a:xfrm>
          <a:prstGeom prst="round2Same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schemeClr>
              </a:solidFill>
              <a:latin typeface="Gill Sans Light" panose="020B0302020104020203" pitchFamily="34" charset="-79"/>
              <a:cs typeface="Gill Sans Light" panose="020B0302020104020203" pitchFamily="34" charset="-79"/>
            </a:endParaRPr>
          </a:p>
        </p:txBody>
      </p:sp>
      <p:sp>
        <p:nvSpPr>
          <p:cNvPr id="92" name="!! GPU32">
            <a:extLst>
              <a:ext uri="{FF2B5EF4-FFF2-40B4-BE49-F238E27FC236}">
                <a16:creationId xmlns:a16="http://schemas.microsoft.com/office/drawing/2014/main" id="{C186C65A-65B5-1808-7AF1-299AEBF40180}"/>
              </a:ext>
            </a:extLst>
          </p:cNvPr>
          <p:cNvSpPr/>
          <p:nvPr/>
        </p:nvSpPr>
        <p:spPr>
          <a:xfrm>
            <a:off x="3483485" y="2367888"/>
            <a:ext cx="192488" cy="87583"/>
          </a:xfrm>
          <a:prstGeom prst="round2SameRect">
            <a:avLst>
              <a:gd name="adj1" fmla="val 0"/>
              <a:gd name="adj2" fmla="val 16356"/>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schemeClr>
              </a:solidFill>
              <a:latin typeface="Gill Sans Light" panose="020B0302020104020203" pitchFamily="34" charset="-79"/>
              <a:cs typeface="Gill Sans Light" panose="020B0302020104020203" pitchFamily="34" charset="-79"/>
            </a:endParaRPr>
          </a:p>
        </p:txBody>
      </p:sp>
      <p:sp>
        <p:nvSpPr>
          <p:cNvPr id="93" name="!! layer 1">
            <a:extLst>
              <a:ext uri="{FF2B5EF4-FFF2-40B4-BE49-F238E27FC236}">
                <a16:creationId xmlns:a16="http://schemas.microsoft.com/office/drawing/2014/main" id="{784A3249-9D95-8F37-0069-D4D6DC9465BD}"/>
              </a:ext>
            </a:extLst>
          </p:cNvPr>
          <p:cNvSpPr/>
          <p:nvPr/>
        </p:nvSpPr>
        <p:spPr>
          <a:xfrm>
            <a:off x="2508303" y="2595548"/>
            <a:ext cx="70768" cy="9048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 layer 2">
            <a:extLst>
              <a:ext uri="{FF2B5EF4-FFF2-40B4-BE49-F238E27FC236}">
                <a16:creationId xmlns:a16="http://schemas.microsoft.com/office/drawing/2014/main" id="{F7ADA36B-5088-4A3C-D805-C4C9E6C29FD0}"/>
              </a:ext>
            </a:extLst>
          </p:cNvPr>
          <p:cNvSpPr/>
          <p:nvPr/>
        </p:nvSpPr>
        <p:spPr>
          <a:xfrm>
            <a:off x="2579071" y="2595548"/>
            <a:ext cx="70768" cy="9048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 layer 3">
            <a:extLst>
              <a:ext uri="{FF2B5EF4-FFF2-40B4-BE49-F238E27FC236}">
                <a16:creationId xmlns:a16="http://schemas.microsoft.com/office/drawing/2014/main" id="{750A1ACA-E3B5-ACBE-7BD3-EDAEEDC44B5A}"/>
              </a:ext>
            </a:extLst>
          </p:cNvPr>
          <p:cNvSpPr/>
          <p:nvPr/>
        </p:nvSpPr>
        <p:spPr>
          <a:xfrm>
            <a:off x="2648914" y="2595548"/>
            <a:ext cx="70768" cy="9048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 layer 4">
            <a:extLst>
              <a:ext uri="{FF2B5EF4-FFF2-40B4-BE49-F238E27FC236}">
                <a16:creationId xmlns:a16="http://schemas.microsoft.com/office/drawing/2014/main" id="{7187BD7B-4F6D-CC83-D23E-1E2AA51F5555}"/>
              </a:ext>
            </a:extLst>
          </p:cNvPr>
          <p:cNvSpPr/>
          <p:nvPr/>
        </p:nvSpPr>
        <p:spPr>
          <a:xfrm>
            <a:off x="2719683" y="2595548"/>
            <a:ext cx="70768" cy="9048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 layer 5">
            <a:extLst>
              <a:ext uri="{FF2B5EF4-FFF2-40B4-BE49-F238E27FC236}">
                <a16:creationId xmlns:a16="http://schemas.microsoft.com/office/drawing/2014/main" id="{E4DAA991-4A56-68C6-06A1-EFA15252B261}"/>
              </a:ext>
            </a:extLst>
          </p:cNvPr>
          <p:cNvSpPr/>
          <p:nvPr/>
        </p:nvSpPr>
        <p:spPr>
          <a:xfrm>
            <a:off x="2916208" y="2595548"/>
            <a:ext cx="70768" cy="9048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 layer 6">
            <a:extLst>
              <a:ext uri="{FF2B5EF4-FFF2-40B4-BE49-F238E27FC236}">
                <a16:creationId xmlns:a16="http://schemas.microsoft.com/office/drawing/2014/main" id="{7C2B42C0-FC5D-36F0-86B1-53C71FF40A62}"/>
              </a:ext>
            </a:extLst>
          </p:cNvPr>
          <p:cNvSpPr/>
          <p:nvPr/>
        </p:nvSpPr>
        <p:spPr>
          <a:xfrm>
            <a:off x="2986976" y="2595548"/>
            <a:ext cx="70768" cy="9048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 layer 7">
            <a:extLst>
              <a:ext uri="{FF2B5EF4-FFF2-40B4-BE49-F238E27FC236}">
                <a16:creationId xmlns:a16="http://schemas.microsoft.com/office/drawing/2014/main" id="{32542881-E899-B930-029A-AB5D071C5196}"/>
              </a:ext>
            </a:extLst>
          </p:cNvPr>
          <p:cNvSpPr/>
          <p:nvPr/>
        </p:nvSpPr>
        <p:spPr>
          <a:xfrm>
            <a:off x="3170685" y="2595548"/>
            <a:ext cx="70768" cy="9048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 layer 8">
            <a:extLst>
              <a:ext uri="{FF2B5EF4-FFF2-40B4-BE49-F238E27FC236}">
                <a16:creationId xmlns:a16="http://schemas.microsoft.com/office/drawing/2014/main" id="{48D8454D-BE51-F604-F7FF-F2C4A46D807A}"/>
              </a:ext>
            </a:extLst>
          </p:cNvPr>
          <p:cNvSpPr/>
          <p:nvPr/>
        </p:nvSpPr>
        <p:spPr>
          <a:xfrm>
            <a:off x="3241453" y="2595548"/>
            <a:ext cx="70768" cy="9048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 layer 9">
            <a:extLst>
              <a:ext uri="{FF2B5EF4-FFF2-40B4-BE49-F238E27FC236}">
                <a16:creationId xmlns:a16="http://schemas.microsoft.com/office/drawing/2014/main" id="{1ADAD49E-F48F-187E-D802-668A0563033F}"/>
              </a:ext>
            </a:extLst>
          </p:cNvPr>
          <p:cNvSpPr/>
          <p:nvPr/>
        </p:nvSpPr>
        <p:spPr>
          <a:xfrm>
            <a:off x="3437769" y="2595548"/>
            <a:ext cx="70768" cy="9048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 layer 10">
            <a:extLst>
              <a:ext uri="{FF2B5EF4-FFF2-40B4-BE49-F238E27FC236}">
                <a16:creationId xmlns:a16="http://schemas.microsoft.com/office/drawing/2014/main" id="{FD559E29-386B-6860-216E-7C544688AD9A}"/>
              </a:ext>
            </a:extLst>
          </p:cNvPr>
          <p:cNvSpPr/>
          <p:nvPr/>
        </p:nvSpPr>
        <p:spPr>
          <a:xfrm>
            <a:off x="3508537" y="2595548"/>
            <a:ext cx="70768" cy="9048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 layer 11">
            <a:extLst>
              <a:ext uri="{FF2B5EF4-FFF2-40B4-BE49-F238E27FC236}">
                <a16:creationId xmlns:a16="http://schemas.microsoft.com/office/drawing/2014/main" id="{EE893718-D349-644E-FC55-32354BE9E5EA}"/>
              </a:ext>
            </a:extLst>
          </p:cNvPr>
          <p:cNvSpPr/>
          <p:nvPr/>
        </p:nvSpPr>
        <p:spPr>
          <a:xfrm>
            <a:off x="3578381" y="2595548"/>
            <a:ext cx="70768" cy="9048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 layer 12">
            <a:extLst>
              <a:ext uri="{FF2B5EF4-FFF2-40B4-BE49-F238E27FC236}">
                <a16:creationId xmlns:a16="http://schemas.microsoft.com/office/drawing/2014/main" id="{F1E04047-2BFC-3EDD-F32F-4B1CB152A5B5}"/>
              </a:ext>
            </a:extLst>
          </p:cNvPr>
          <p:cNvSpPr/>
          <p:nvPr/>
        </p:nvSpPr>
        <p:spPr>
          <a:xfrm>
            <a:off x="3649149" y="2595548"/>
            <a:ext cx="70768" cy="90484"/>
          </a:xfrm>
          <a:prstGeom prst="rect">
            <a:avLst/>
          </a:prstGeom>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23">
            <a:extLst>
              <a:ext uri="{FF2B5EF4-FFF2-40B4-BE49-F238E27FC236}">
                <a16:creationId xmlns:a16="http://schemas.microsoft.com/office/drawing/2014/main" id="{3B90F3D0-797A-D6BF-C998-952CF7BCF79F}"/>
              </a:ext>
            </a:extLst>
          </p:cNvPr>
          <p:cNvCxnSpPr>
            <a:cxnSpLocks/>
            <a:stCxn id="96" idx="3"/>
            <a:endCxn id="97" idx="1"/>
          </p:cNvCxnSpPr>
          <p:nvPr/>
        </p:nvCxnSpPr>
        <p:spPr>
          <a:xfrm>
            <a:off x="2790451" y="2640790"/>
            <a:ext cx="125757" cy="0"/>
          </a:xfrm>
          <a:prstGeom prst="line">
            <a:avLst/>
          </a:prstGeom>
        </p:spPr>
        <p:style>
          <a:lnRef idx="1">
            <a:schemeClr val="dk1"/>
          </a:lnRef>
          <a:fillRef idx="0">
            <a:schemeClr val="dk1"/>
          </a:fillRef>
          <a:effectRef idx="0">
            <a:schemeClr val="dk1"/>
          </a:effectRef>
          <a:fontRef idx="minor">
            <a:schemeClr val="tx1"/>
          </a:fontRef>
        </p:style>
      </p:cxnSp>
      <p:cxnSp>
        <p:nvCxnSpPr>
          <p:cNvPr id="109" name="Straight Connector 27">
            <a:extLst>
              <a:ext uri="{FF2B5EF4-FFF2-40B4-BE49-F238E27FC236}">
                <a16:creationId xmlns:a16="http://schemas.microsoft.com/office/drawing/2014/main" id="{08D70035-9217-4F60-791B-2B01EBD56306}"/>
              </a:ext>
            </a:extLst>
          </p:cNvPr>
          <p:cNvCxnSpPr>
            <a:cxnSpLocks/>
            <a:stCxn id="100" idx="3"/>
            <a:endCxn id="101" idx="1"/>
          </p:cNvCxnSpPr>
          <p:nvPr/>
        </p:nvCxnSpPr>
        <p:spPr>
          <a:xfrm>
            <a:off x="3312221" y="2640790"/>
            <a:ext cx="125548" cy="0"/>
          </a:xfrm>
          <a:prstGeom prst="line">
            <a:avLst/>
          </a:prstGeom>
        </p:spPr>
        <p:style>
          <a:lnRef idx="1">
            <a:schemeClr val="dk1"/>
          </a:lnRef>
          <a:fillRef idx="0">
            <a:schemeClr val="dk1"/>
          </a:fillRef>
          <a:effectRef idx="0">
            <a:schemeClr val="dk1"/>
          </a:effectRef>
          <a:fontRef idx="minor">
            <a:schemeClr val="tx1"/>
          </a:fontRef>
        </p:style>
      </p:cxnSp>
      <p:sp>
        <p:nvSpPr>
          <p:cNvPr id="110" name="!! GPU21">
            <a:extLst>
              <a:ext uri="{FF2B5EF4-FFF2-40B4-BE49-F238E27FC236}">
                <a16:creationId xmlns:a16="http://schemas.microsoft.com/office/drawing/2014/main" id="{CF5A1C9A-A9D7-9962-60FD-D897A9596D06}"/>
              </a:ext>
            </a:extLst>
          </p:cNvPr>
          <p:cNvSpPr/>
          <p:nvPr/>
        </p:nvSpPr>
        <p:spPr>
          <a:xfrm>
            <a:off x="2890026" y="2278750"/>
            <a:ext cx="192488" cy="87583"/>
          </a:xfrm>
          <a:prstGeom prst="round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schemeClr>
              </a:solidFill>
              <a:latin typeface="Gill Sans Light" panose="020B0302020104020203" pitchFamily="34" charset="-79"/>
              <a:cs typeface="Gill Sans Light" panose="020B0302020104020203" pitchFamily="34" charset="-79"/>
            </a:endParaRPr>
          </a:p>
        </p:txBody>
      </p:sp>
      <p:sp>
        <p:nvSpPr>
          <p:cNvPr id="111" name="!! GPU22">
            <a:extLst>
              <a:ext uri="{FF2B5EF4-FFF2-40B4-BE49-F238E27FC236}">
                <a16:creationId xmlns:a16="http://schemas.microsoft.com/office/drawing/2014/main" id="{EA82F2D8-7681-5615-7194-399368E0D9B0}"/>
              </a:ext>
            </a:extLst>
          </p:cNvPr>
          <p:cNvSpPr/>
          <p:nvPr/>
        </p:nvSpPr>
        <p:spPr>
          <a:xfrm>
            <a:off x="3145706" y="2366333"/>
            <a:ext cx="192488" cy="87583"/>
          </a:xfrm>
          <a:prstGeom prst="round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schemeClr>
              </a:solidFill>
              <a:latin typeface="Gill Sans Light" panose="020B0302020104020203" pitchFamily="34" charset="-79"/>
              <a:cs typeface="Gill Sans Light" panose="020B0302020104020203" pitchFamily="34" charset="-79"/>
            </a:endParaRPr>
          </a:p>
        </p:txBody>
      </p:sp>
      <p:cxnSp>
        <p:nvCxnSpPr>
          <p:cNvPr id="113" name="Straight Connector 65">
            <a:extLst>
              <a:ext uri="{FF2B5EF4-FFF2-40B4-BE49-F238E27FC236}">
                <a16:creationId xmlns:a16="http://schemas.microsoft.com/office/drawing/2014/main" id="{84EB9F74-820C-C767-9614-50BE7DD9577D}"/>
              </a:ext>
            </a:extLst>
          </p:cNvPr>
          <p:cNvCxnSpPr>
            <a:cxnSpLocks/>
            <a:stCxn id="98" idx="3"/>
            <a:endCxn id="99" idx="1"/>
          </p:cNvCxnSpPr>
          <p:nvPr/>
        </p:nvCxnSpPr>
        <p:spPr>
          <a:xfrm>
            <a:off x="3057744" y="2640790"/>
            <a:ext cx="112941" cy="0"/>
          </a:xfrm>
          <a:prstGeom prst="line">
            <a:avLst/>
          </a:prstGeom>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D5F669FF-ED21-035E-7DF5-F15955F7EB09}"/>
              </a:ext>
            </a:extLst>
          </p:cNvPr>
          <p:cNvSpPr/>
          <p:nvPr/>
        </p:nvSpPr>
        <p:spPr>
          <a:xfrm>
            <a:off x="839071" y="2633590"/>
            <a:ext cx="1313503" cy="536759"/>
          </a:xfrm>
          <a:prstGeom prst="rect">
            <a:avLst/>
          </a:prstGeom>
          <a:solidFill>
            <a:schemeClr val="accent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Gill Sans Light" panose="020B0302020104020203" pitchFamily="34" charset="-79"/>
                <a:cs typeface="Gill Sans Light" panose="020B0302020104020203" pitchFamily="34" charset="-79"/>
              </a:rPr>
              <a:t>Pipeline Template</a:t>
            </a:r>
            <a:br>
              <a:rPr lang="en-US" sz="1200">
                <a:solidFill>
                  <a:schemeClr val="tx1"/>
                </a:solidFill>
                <a:latin typeface="Gill Sans Light" panose="020B0302020104020203" pitchFamily="34" charset="-79"/>
                <a:cs typeface="Gill Sans Light" panose="020B0302020104020203" pitchFamily="34" charset="-79"/>
              </a:rPr>
            </a:br>
            <a:r>
              <a:rPr lang="en-US" sz="1200">
                <a:solidFill>
                  <a:schemeClr val="tx1"/>
                </a:solidFill>
                <a:latin typeface="Gill Sans Light" panose="020B0302020104020203" pitchFamily="34" charset="-79"/>
                <a:cs typeface="Gill Sans Light" panose="020B0302020104020203" pitchFamily="34" charset="-79"/>
              </a:rPr>
              <a:t>for 2 Nodes</a:t>
            </a:r>
          </a:p>
        </p:txBody>
      </p:sp>
      <p:sp>
        <p:nvSpPr>
          <p:cNvPr id="8" name="Rectangle 7">
            <a:extLst>
              <a:ext uri="{FF2B5EF4-FFF2-40B4-BE49-F238E27FC236}">
                <a16:creationId xmlns:a16="http://schemas.microsoft.com/office/drawing/2014/main" id="{FEDCCC01-2754-5295-6B48-E2E88CE60121}"/>
              </a:ext>
            </a:extLst>
          </p:cNvPr>
          <p:cNvSpPr/>
          <p:nvPr/>
        </p:nvSpPr>
        <p:spPr>
          <a:xfrm>
            <a:off x="6811318" y="2630778"/>
            <a:ext cx="1313503" cy="536759"/>
          </a:xfrm>
          <a:prstGeom prst="rect">
            <a:avLst/>
          </a:prstGeom>
          <a:solidFill>
            <a:schemeClr val="accent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Gill Sans Light" panose="020B0302020104020203" pitchFamily="34" charset="-79"/>
                <a:cs typeface="Gill Sans Light" panose="020B0302020104020203" pitchFamily="34" charset="-79"/>
              </a:rPr>
              <a:t>Pipeline Template</a:t>
            </a:r>
            <a:br>
              <a:rPr lang="en-US" sz="1200">
                <a:latin typeface="Gill Sans Light" panose="020B0302020104020203" pitchFamily="34" charset="-79"/>
                <a:cs typeface="Gill Sans Light" panose="020B0302020104020203" pitchFamily="34" charset="-79"/>
              </a:rPr>
            </a:br>
            <a:r>
              <a:rPr lang="en-US" sz="1200">
                <a:latin typeface="Gill Sans Light" panose="020B0302020104020203" pitchFamily="34" charset="-79"/>
                <a:cs typeface="Gill Sans Light" panose="020B0302020104020203" pitchFamily="34" charset="-79"/>
              </a:rPr>
              <a:t>for </a:t>
            </a:r>
            <a:r>
              <a:rPr lang="en-US" sz="1200" i="1">
                <a:latin typeface="Gill Sans Light" panose="020B0302020104020203" pitchFamily="34" charset="-79"/>
                <a:cs typeface="Gill Sans Light" panose="020B0302020104020203" pitchFamily="34" charset="-79"/>
              </a:rPr>
              <a:t>k</a:t>
            </a:r>
            <a:r>
              <a:rPr lang="en-US" sz="1200">
                <a:latin typeface="Gill Sans Light" panose="020B0302020104020203" pitchFamily="34" charset="-79"/>
                <a:cs typeface="Gill Sans Light" panose="020B0302020104020203" pitchFamily="34" charset="-79"/>
              </a:rPr>
              <a:t> Nodes</a:t>
            </a:r>
          </a:p>
        </p:txBody>
      </p:sp>
      <p:sp>
        <p:nvSpPr>
          <p:cNvPr id="9" name="Rectangle 8">
            <a:extLst>
              <a:ext uri="{FF2B5EF4-FFF2-40B4-BE49-F238E27FC236}">
                <a16:creationId xmlns:a16="http://schemas.microsoft.com/office/drawing/2014/main" id="{BEAB60A2-800D-08A8-1EF9-4BD3D0248B70}"/>
              </a:ext>
            </a:extLst>
          </p:cNvPr>
          <p:cNvSpPr/>
          <p:nvPr/>
        </p:nvSpPr>
        <p:spPr>
          <a:xfrm>
            <a:off x="4235943" y="2630778"/>
            <a:ext cx="1313503" cy="536759"/>
          </a:xfrm>
          <a:prstGeom prst="rect">
            <a:avLst/>
          </a:prstGeom>
          <a:solidFill>
            <a:schemeClr val="accent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Gill Sans Light" panose="020B0302020104020203" pitchFamily="34" charset="-79"/>
                <a:cs typeface="Gill Sans Light" panose="020B0302020104020203" pitchFamily="34" charset="-79"/>
              </a:rPr>
              <a:t>Pipeline Template</a:t>
            </a:r>
            <a:br>
              <a:rPr lang="en-US" sz="1200">
                <a:solidFill>
                  <a:schemeClr val="tx1"/>
                </a:solidFill>
                <a:latin typeface="Gill Sans Light" panose="020B0302020104020203" pitchFamily="34" charset="-79"/>
                <a:cs typeface="Gill Sans Light" panose="020B0302020104020203" pitchFamily="34" charset="-79"/>
              </a:rPr>
            </a:br>
            <a:r>
              <a:rPr lang="en-US" sz="1200">
                <a:solidFill>
                  <a:schemeClr val="tx1"/>
                </a:solidFill>
                <a:latin typeface="Gill Sans Light" panose="020B0302020104020203" pitchFamily="34" charset="-79"/>
                <a:cs typeface="Gill Sans Light" panose="020B0302020104020203" pitchFamily="34" charset="-79"/>
              </a:rPr>
              <a:t>for 4 Nodes</a:t>
            </a:r>
          </a:p>
        </p:txBody>
      </p:sp>
      <p:sp>
        <p:nvSpPr>
          <p:cNvPr id="10" name="TextBox 9">
            <a:extLst>
              <a:ext uri="{FF2B5EF4-FFF2-40B4-BE49-F238E27FC236}">
                <a16:creationId xmlns:a16="http://schemas.microsoft.com/office/drawing/2014/main" id="{7E940CD3-BB08-22BE-3F60-8C68B84B7BA0}"/>
              </a:ext>
            </a:extLst>
          </p:cNvPr>
          <p:cNvSpPr txBox="1"/>
          <p:nvPr/>
        </p:nvSpPr>
        <p:spPr>
          <a:xfrm>
            <a:off x="6027936" y="2322541"/>
            <a:ext cx="285656" cy="255471"/>
          </a:xfrm>
          <a:prstGeom prst="rect">
            <a:avLst/>
          </a:prstGeom>
          <a:noFill/>
        </p:spPr>
        <p:txBody>
          <a:bodyPr wrap="none" rtlCol="0">
            <a:spAutoFit/>
          </a:bodyPr>
          <a:lstStyle/>
          <a:p>
            <a:r>
              <a:rPr lang="en-US" sz="1200">
                <a:latin typeface="Gill Sans" panose="020B0502020104020203" pitchFamily="34" charset="-79"/>
                <a:cs typeface="Gill Sans" panose="020B0502020104020203" pitchFamily="34" charset="-79"/>
              </a:rPr>
              <a:t>...</a:t>
            </a:r>
          </a:p>
        </p:txBody>
      </p:sp>
      <p:sp>
        <p:nvSpPr>
          <p:cNvPr id="6" name="Rectangle 5">
            <a:extLst>
              <a:ext uri="{FF2B5EF4-FFF2-40B4-BE49-F238E27FC236}">
                <a16:creationId xmlns:a16="http://schemas.microsoft.com/office/drawing/2014/main" id="{ED8A8B09-914A-A64A-572E-26F8C07811F0}"/>
              </a:ext>
            </a:extLst>
          </p:cNvPr>
          <p:cNvSpPr/>
          <p:nvPr/>
        </p:nvSpPr>
        <p:spPr>
          <a:xfrm>
            <a:off x="2457359" y="2633590"/>
            <a:ext cx="1313503" cy="536759"/>
          </a:xfrm>
          <a:prstGeom prst="rect">
            <a:avLst/>
          </a:prstGeom>
          <a:solidFill>
            <a:schemeClr val="accent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Gill Sans Light" panose="020B0302020104020203" pitchFamily="34" charset="-79"/>
                <a:cs typeface="Gill Sans Light" panose="020B0302020104020203" pitchFamily="34" charset="-79"/>
              </a:rPr>
              <a:t>Pipeline Template</a:t>
            </a:r>
            <a:br>
              <a:rPr lang="en-US" sz="1200">
                <a:solidFill>
                  <a:schemeClr val="tx1"/>
                </a:solidFill>
                <a:latin typeface="Gill Sans Light" panose="020B0302020104020203" pitchFamily="34" charset="-79"/>
                <a:cs typeface="Gill Sans Light" panose="020B0302020104020203" pitchFamily="34" charset="-79"/>
              </a:rPr>
            </a:br>
            <a:r>
              <a:rPr lang="en-US" sz="1200">
                <a:solidFill>
                  <a:schemeClr val="tx1"/>
                </a:solidFill>
                <a:latin typeface="Gill Sans Light" panose="020B0302020104020203" pitchFamily="34" charset="-79"/>
                <a:cs typeface="Gill Sans Light" panose="020B0302020104020203" pitchFamily="34" charset="-79"/>
              </a:rPr>
              <a:t>for 3 Nodes</a:t>
            </a:r>
          </a:p>
        </p:txBody>
      </p:sp>
      <p:sp>
        <p:nvSpPr>
          <p:cNvPr id="130" name="TextBox 129">
            <a:extLst>
              <a:ext uri="{FF2B5EF4-FFF2-40B4-BE49-F238E27FC236}">
                <a16:creationId xmlns:a16="http://schemas.microsoft.com/office/drawing/2014/main" id="{0BF979DB-6167-525B-B21C-B879F22DDC1F}"/>
              </a:ext>
            </a:extLst>
          </p:cNvPr>
          <p:cNvSpPr txBox="1"/>
          <p:nvPr/>
        </p:nvSpPr>
        <p:spPr>
          <a:xfrm>
            <a:off x="4338860" y="3438292"/>
            <a:ext cx="4015843" cy="1169551"/>
          </a:xfrm>
          <a:prstGeom prst="rect">
            <a:avLst/>
          </a:prstGeom>
          <a:noFill/>
        </p:spPr>
        <p:txBody>
          <a:bodyPr wrap="none" rtlCol="0">
            <a:spAutoFit/>
          </a:bodyPr>
          <a:lstStyle/>
          <a:p>
            <a:r>
              <a:rPr lang="en-US">
                <a:latin typeface="Gill Sans" panose="020B0502020104020203" pitchFamily="34" charset="-79"/>
                <a:cs typeface="Gill Sans" panose="020B0502020104020203" pitchFamily="34" charset="-79"/>
              </a:rPr>
              <a:t>An example of parallel execution plan with 13 nodes</a:t>
            </a:r>
          </a:p>
          <a:p>
            <a:endParaRPr lang="en-US">
              <a:latin typeface="Gill Sans Light" panose="020B0302020104020203" pitchFamily="34" charset="-79"/>
              <a:cs typeface="Gill Sans Light" panose="020B0302020104020203" pitchFamily="34" charset="-79"/>
            </a:endParaRPr>
          </a:p>
          <a:p>
            <a:r>
              <a:rPr lang="en-US">
                <a:latin typeface="Gill Sans Light" panose="020B0302020104020203" pitchFamily="34" charset="-79"/>
                <a:cs typeface="Gill Sans Light" panose="020B0302020104020203" pitchFamily="34" charset="-79"/>
              </a:rPr>
              <a:t>1x pipeline from the </a:t>
            </a:r>
            <a:r>
              <a:rPr lang="en-US">
                <a:solidFill>
                  <a:srgbClr val="0070C0"/>
                </a:solidFill>
                <a:latin typeface="Gill Sans Light" panose="020B0302020104020203" pitchFamily="34" charset="-79"/>
                <a:cs typeface="Gill Sans Light" panose="020B0302020104020203" pitchFamily="34" charset="-79"/>
              </a:rPr>
              <a:t>pipeline template for 2 nodes</a:t>
            </a:r>
          </a:p>
          <a:p>
            <a:r>
              <a:rPr lang="en-US">
                <a:latin typeface="Gill Sans Light" panose="020B0302020104020203" pitchFamily="34" charset="-79"/>
                <a:cs typeface="Gill Sans Light" panose="020B0302020104020203" pitchFamily="34" charset="-79"/>
              </a:rPr>
              <a:t>1x pipeline from the </a:t>
            </a:r>
            <a:r>
              <a:rPr lang="en-US">
                <a:solidFill>
                  <a:srgbClr val="FF9300"/>
                </a:solidFill>
                <a:latin typeface="Gill Sans Light" panose="020B0302020104020203" pitchFamily="34" charset="-79"/>
                <a:cs typeface="Gill Sans Light" panose="020B0302020104020203" pitchFamily="34" charset="-79"/>
              </a:rPr>
              <a:t>pipeline template for 3 nodes</a:t>
            </a:r>
          </a:p>
          <a:p>
            <a:r>
              <a:rPr lang="en-US">
                <a:latin typeface="Gill Sans Light" panose="020B0302020104020203" pitchFamily="34" charset="-79"/>
                <a:cs typeface="Gill Sans Light" panose="020B0302020104020203" pitchFamily="34" charset="-79"/>
              </a:rPr>
              <a:t>2x pipelines from the pipeline template for 4 nodes</a:t>
            </a:r>
          </a:p>
        </p:txBody>
      </p:sp>
      <p:grpSp>
        <p:nvGrpSpPr>
          <p:cNvPr id="160" name="Group 159">
            <a:extLst>
              <a:ext uri="{FF2B5EF4-FFF2-40B4-BE49-F238E27FC236}">
                <a16:creationId xmlns:a16="http://schemas.microsoft.com/office/drawing/2014/main" id="{98922732-5C09-9D5B-2AB0-E4BB8FAC584B}"/>
              </a:ext>
            </a:extLst>
          </p:cNvPr>
          <p:cNvGrpSpPr/>
          <p:nvPr/>
        </p:nvGrpSpPr>
        <p:grpSpPr>
          <a:xfrm>
            <a:off x="861901" y="2158865"/>
            <a:ext cx="1316736" cy="548640"/>
            <a:chOff x="-522890" y="3733160"/>
            <a:chExt cx="1316736" cy="548640"/>
          </a:xfrm>
        </p:grpSpPr>
        <p:sp>
          <p:nvSpPr>
            <p:cNvPr id="158" name="Rectangle 157">
              <a:extLst>
                <a:ext uri="{FF2B5EF4-FFF2-40B4-BE49-F238E27FC236}">
                  <a16:creationId xmlns:a16="http://schemas.microsoft.com/office/drawing/2014/main" id="{0F04E520-25BB-B715-5F25-AE845EB3EFD5}"/>
                </a:ext>
              </a:extLst>
            </p:cNvPr>
            <p:cNvSpPr/>
            <p:nvPr/>
          </p:nvSpPr>
          <p:spPr>
            <a:xfrm>
              <a:off x="-522890" y="3733160"/>
              <a:ext cx="1316736"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Node 1 for Template A">
              <a:extLst>
                <a:ext uri="{FF2B5EF4-FFF2-40B4-BE49-F238E27FC236}">
                  <a16:creationId xmlns:a16="http://schemas.microsoft.com/office/drawing/2014/main" id="{0DB8B4BD-C0E7-B0B0-6087-CD1D93405AF0}"/>
                </a:ext>
              </a:extLst>
            </p:cNvPr>
            <p:cNvSpPr/>
            <p:nvPr/>
          </p:nvSpPr>
          <p:spPr>
            <a:xfrm>
              <a:off x="-221543" y="3830060"/>
              <a:ext cx="321537" cy="35484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9" name="Node 2 for Template A">
              <a:extLst>
                <a:ext uri="{FF2B5EF4-FFF2-40B4-BE49-F238E27FC236}">
                  <a16:creationId xmlns:a16="http://schemas.microsoft.com/office/drawing/2014/main" id="{5D0BA567-9FAF-320E-9CDE-DA1EDEAA1202}"/>
                </a:ext>
              </a:extLst>
            </p:cNvPr>
            <p:cNvSpPr/>
            <p:nvPr/>
          </p:nvSpPr>
          <p:spPr>
            <a:xfrm>
              <a:off x="170962" y="3830060"/>
              <a:ext cx="321537" cy="35484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64" name="Group 163">
            <a:extLst>
              <a:ext uri="{FF2B5EF4-FFF2-40B4-BE49-F238E27FC236}">
                <a16:creationId xmlns:a16="http://schemas.microsoft.com/office/drawing/2014/main" id="{675222B0-3862-02E1-C19A-01F9DA55FF01}"/>
              </a:ext>
            </a:extLst>
          </p:cNvPr>
          <p:cNvGrpSpPr/>
          <p:nvPr/>
        </p:nvGrpSpPr>
        <p:grpSpPr>
          <a:xfrm>
            <a:off x="2487338" y="2158865"/>
            <a:ext cx="1316736" cy="548640"/>
            <a:chOff x="1319917" y="3439033"/>
            <a:chExt cx="1316736" cy="548640"/>
          </a:xfrm>
        </p:grpSpPr>
        <p:sp>
          <p:nvSpPr>
            <p:cNvPr id="161" name="Rectangle 160">
              <a:extLst>
                <a:ext uri="{FF2B5EF4-FFF2-40B4-BE49-F238E27FC236}">
                  <a16:creationId xmlns:a16="http://schemas.microsoft.com/office/drawing/2014/main" id="{3AA1BFB2-70C3-0F0B-E86F-3FE87AA9E6B2}"/>
                </a:ext>
              </a:extLst>
            </p:cNvPr>
            <p:cNvSpPr/>
            <p:nvPr/>
          </p:nvSpPr>
          <p:spPr>
            <a:xfrm>
              <a:off x="1319917" y="3439033"/>
              <a:ext cx="1316736"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3" name="Group 162">
              <a:extLst>
                <a:ext uri="{FF2B5EF4-FFF2-40B4-BE49-F238E27FC236}">
                  <a16:creationId xmlns:a16="http://schemas.microsoft.com/office/drawing/2014/main" id="{C91E29E6-888A-809D-E0F8-66E5801A5E9C}"/>
                </a:ext>
              </a:extLst>
            </p:cNvPr>
            <p:cNvGrpSpPr/>
            <p:nvPr/>
          </p:nvGrpSpPr>
          <p:grpSpPr>
            <a:xfrm>
              <a:off x="1424671" y="3535933"/>
              <a:ext cx="1107228" cy="354840"/>
              <a:chOff x="1617272" y="3455100"/>
              <a:chExt cx="1107228" cy="354840"/>
            </a:xfrm>
          </p:grpSpPr>
          <p:sp>
            <p:nvSpPr>
              <p:cNvPr id="155" name="!! Node 1 for Template B">
                <a:extLst>
                  <a:ext uri="{FF2B5EF4-FFF2-40B4-BE49-F238E27FC236}">
                    <a16:creationId xmlns:a16="http://schemas.microsoft.com/office/drawing/2014/main" id="{0C33E088-E2B1-1494-48E7-A43C6AF901C6}"/>
                  </a:ext>
                </a:extLst>
              </p:cNvPr>
              <p:cNvSpPr/>
              <p:nvPr/>
            </p:nvSpPr>
            <p:spPr>
              <a:xfrm>
                <a:off x="1617272" y="3455100"/>
                <a:ext cx="321537" cy="35484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6" name="!! Node 3 for Template B">
                <a:extLst>
                  <a:ext uri="{FF2B5EF4-FFF2-40B4-BE49-F238E27FC236}">
                    <a16:creationId xmlns:a16="http://schemas.microsoft.com/office/drawing/2014/main" id="{CBD0E771-27AA-FC3E-056C-6E46DFF81543}"/>
                  </a:ext>
                </a:extLst>
              </p:cNvPr>
              <p:cNvSpPr/>
              <p:nvPr/>
            </p:nvSpPr>
            <p:spPr>
              <a:xfrm>
                <a:off x="2009778" y="3455100"/>
                <a:ext cx="321537" cy="35484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7" name="!! Node 4 for Template B">
                <a:extLst>
                  <a:ext uri="{FF2B5EF4-FFF2-40B4-BE49-F238E27FC236}">
                    <a16:creationId xmlns:a16="http://schemas.microsoft.com/office/drawing/2014/main" id="{D546C840-DF3C-DF4C-D2E6-3792AA1050D4}"/>
                  </a:ext>
                </a:extLst>
              </p:cNvPr>
              <p:cNvSpPr/>
              <p:nvPr/>
            </p:nvSpPr>
            <p:spPr>
              <a:xfrm>
                <a:off x="2402963" y="3455100"/>
                <a:ext cx="321537" cy="35484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165" name="Group 164">
            <a:extLst>
              <a:ext uri="{FF2B5EF4-FFF2-40B4-BE49-F238E27FC236}">
                <a16:creationId xmlns:a16="http://schemas.microsoft.com/office/drawing/2014/main" id="{24377C6B-BEA0-56D4-BBDC-CD5B2A6A1979}"/>
              </a:ext>
            </a:extLst>
          </p:cNvPr>
          <p:cNvGrpSpPr/>
          <p:nvPr/>
        </p:nvGrpSpPr>
        <p:grpSpPr>
          <a:xfrm>
            <a:off x="4145349" y="2158865"/>
            <a:ext cx="1494689" cy="548640"/>
            <a:chOff x="3411261" y="3919835"/>
            <a:chExt cx="1494689" cy="548640"/>
          </a:xfrm>
        </p:grpSpPr>
        <p:sp>
          <p:nvSpPr>
            <p:cNvPr id="162" name="Rectangle 161">
              <a:extLst>
                <a:ext uri="{FF2B5EF4-FFF2-40B4-BE49-F238E27FC236}">
                  <a16:creationId xmlns:a16="http://schemas.microsoft.com/office/drawing/2014/main" id="{9D0E2C50-72D4-DAE4-50F8-D0271AB80396}"/>
                </a:ext>
              </a:extLst>
            </p:cNvPr>
            <p:cNvSpPr/>
            <p:nvPr/>
          </p:nvSpPr>
          <p:spPr>
            <a:xfrm>
              <a:off x="3500237" y="3919835"/>
              <a:ext cx="1316736"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0" name="Group 149">
              <a:extLst>
                <a:ext uri="{FF2B5EF4-FFF2-40B4-BE49-F238E27FC236}">
                  <a16:creationId xmlns:a16="http://schemas.microsoft.com/office/drawing/2014/main" id="{CBB1CAB4-D4FD-889A-2F68-48E96337C72F}"/>
                </a:ext>
              </a:extLst>
            </p:cNvPr>
            <p:cNvGrpSpPr>
              <a:grpSpLocks noChangeAspect="1"/>
            </p:cNvGrpSpPr>
            <p:nvPr/>
          </p:nvGrpSpPr>
          <p:grpSpPr>
            <a:xfrm>
              <a:off x="3411261" y="4016735"/>
              <a:ext cx="1494689" cy="354840"/>
              <a:chOff x="7265017" y="3862296"/>
              <a:chExt cx="1604884" cy="381000"/>
            </a:xfrm>
          </p:grpSpPr>
          <p:sp>
            <p:nvSpPr>
              <p:cNvPr id="151" name="Rectangle 150">
                <a:extLst>
                  <a:ext uri="{FF2B5EF4-FFF2-40B4-BE49-F238E27FC236}">
                    <a16:creationId xmlns:a16="http://schemas.microsoft.com/office/drawing/2014/main" id="{4B354EDD-4ADC-4713-EDF6-787EBF0C71C0}"/>
                  </a:ext>
                </a:extLst>
              </p:cNvPr>
              <p:cNvSpPr/>
              <p:nvPr/>
            </p:nvSpPr>
            <p:spPr>
              <a:xfrm>
                <a:off x="7265017"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2" name="Rectangle 151">
                <a:extLst>
                  <a:ext uri="{FF2B5EF4-FFF2-40B4-BE49-F238E27FC236}">
                    <a16:creationId xmlns:a16="http://schemas.microsoft.com/office/drawing/2014/main" id="{11BE3DE6-71FA-8C96-3EB6-CA66236D0B18}"/>
                  </a:ext>
                </a:extLst>
              </p:cNvPr>
              <p:cNvSpPr/>
              <p:nvPr/>
            </p:nvSpPr>
            <p:spPr>
              <a:xfrm>
                <a:off x="7686459"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3" name="Rectangle 152">
                <a:extLst>
                  <a:ext uri="{FF2B5EF4-FFF2-40B4-BE49-F238E27FC236}">
                    <a16:creationId xmlns:a16="http://schemas.microsoft.com/office/drawing/2014/main" id="{228A898D-37DA-9D17-5AC9-160467C69D7E}"/>
                  </a:ext>
                </a:extLst>
              </p:cNvPr>
              <p:cNvSpPr/>
              <p:nvPr/>
            </p:nvSpPr>
            <p:spPr>
              <a:xfrm>
                <a:off x="8103217"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4" name="Rectangle 153">
                <a:extLst>
                  <a:ext uri="{FF2B5EF4-FFF2-40B4-BE49-F238E27FC236}">
                    <a16:creationId xmlns:a16="http://schemas.microsoft.com/office/drawing/2014/main" id="{4149783A-6B66-3E4B-76F8-907FCA15BFC0}"/>
                  </a:ext>
                </a:extLst>
              </p:cNvPr>
              <p:cNvSpPr/>
              <p:nvPr/>
            </p:nvSpPr>
            <p:spPr>
              <a:xfrm>
                <a:off x="8524659"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170" name="Group 169">
            <a:extLst>
              <a:ext uri="{FF2B5EF4-FFF2-40B4-BE49-F238E27FC236}">
                <a16:creationId xmlns:a16="http://schemas.microsoft.com/office/drawing/2014/main" id="{8AFEFE4E-B2C8-89C3-88B5-E9A775ABBFB8}"/>
              </a:ext>
            </a:extLst>
          </p:cNvPr>
          <p:cNvGrpSpPr/>
          <p:nvPr/>
        </p:nvGrpSpPr>
        <p:grpSpPr>
          <a:xfrm>
            <a:off x="6736483" y="2255765"/>
            <a:ext cx="1463171" cy="354840"/>
            <a:chOff x="5648465" y="3620436"/>
            <a:chExt cx="1463171" cy="354840"/>
          </a:xfrm>
        </p:grpSpPr>
        <p:sp>
          <p:nvSpPr>
            <p:cNvPr id="166" name="Rectangle 165">
              <a:extLst>
                <a:ext uri="{FF2B5EF4-FFF2-40B4-BE49-F238E27FC236}">
                  <a16:creationId xmlns:a16="http://schemas.microsoft.com/office/drawing/2014/main" id="{79DD95DC-852F-19B8-B164-BEA09BF9FD18}"/>
                </a:ext>
              </a:extLst>
            </p:cNvPr>
            <p:cNvSpPr/>
            <p:nvPr/>
          </p:nvSpPr>
          <p:spPr>
            <a:xfrm>
              <a:off x="5648465" y="3620436"/>
              <a:ext cx="321537" cy="354840"/>
            </a:xfrm>
            <a:prstGeom prst="rect">
              <a:avLst/>
            </a:prstGeom>
            <a:solidFill>
              <a:schemeClr val="accent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7" name="Rectangle 166">
              <a:extLst>
                <a:ext uri="{FF2B5EF4-FFF2-40B4-BE49-F238E27FC236}">
                  <a16:creationId xmlns:a16="http://schemas.microsoft.com/office/drawing/2014/main" id="{7B9844DD-1D48-9C59-6B83-14A54DC135F3}"/>
                </a:ext>
              </a:extLst>
            </p:cNvPr>
            <p:cNvSpPr/>
            <p:nvPr/>
          </p:nvSpPr>
          <p:spPr>
            <a:xfrm>
              <a:off x="6040970" y="3620436"/>
              <a:ext cx="321537" cy="354840"/>
            </a:xfrm>
            <a:prstGeom prst="rect">
              <a:avLst/>
            </a:prstGeom>
            <a:solidFill>
              <a:schemeClr val="accent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8" name="TextBox 167">
              <a:extLst>
                <a:ext uri="{FF2B5EF4-FFF2-40B4-BE49-F238E27FC236}">
                  <a16:creationId xmlns:a16="http://schemas.microsoft.com/office/drawing/2014/main" id="{DB1AD084-2EF4-0FC0-9F3C-A874C44257B4}"/>
                </a:ext>
              </a:extLst>
            </p:cNvPr>
            <p:cNvSpPr txBox="1"/>
            <p:nvPr/>
          </p:nvSpPr>
          <p:spPr>
            <a:xfrm>
              <a:off x="6433475" y="3670120"/>
              <a:ext cx="285656" cy="255471"/>
            </a:xfrm>
            <a:prstGeom prst="rect">
              <a:avLst/>
            </a:prstGeom>
            <a:noFill/>
          </p:spPr>
          <p:txBody>
            <a:bodyPr wrap="none" rtlCol="0">
              <a:spAutoFit/>
            </a:bodyPr>
            <a:lstStyle/>
            <a:p>
              <a:r>
                <a:rPr lang="en-US" sz="1200">
                  <a:latin typeface="Gill Sans" panose="020B0502020104020203" pitchFamily="34" charset="-79"/>
                  <a:cs typeface="Gill Sans" panose="020B0502020104020203" pitchFamily="34" charset="-79"/>
                </a:rPr>
                <a:t>...</a:t>
              </a:r>
            </a:p>
          </p:txBody>
        </p:sp>
        <p:sp>
          <p:nvSpPr>
            <p:cNvPr id="169" name="Rectangle 168">
              <a:extLst>
                <a:ext uri="{FF2B5EF4-FFF2-40B4-BE49-F238E27FC236}">
                  <a16:creationId xmlns:a16="http://schemas.microsoft.com/office/drawing/2014/main" id="{5437B41E-A39D-3826-2F35-CED15374BE4F}"/>
                </a:ext>
              </a:extLst>
            </p:cNvPr>
            <p:cNvSpPr/>
            <p:nvPr/>
          </p:nvSpPr>
          <p:spPr>
            <a:xfrm>
              <a:off x="6790099" y="3620436"/>
              <a:ext cx="321537" cy="354840"/>
            </a:xfrm>
            <a:prstGeom prst="rect">
              <a:avLst/>
            </a:prstGeom>
            <a:solidFill>
              <a:schemeClr val="accent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90" name="Group 189">
            <a:extLst>
              <a:ext uri="{FF2B5EF4-FFF2-40B4-BE49-F238E27FC236}">
                <a16:creationId xmlns:a16="http://schemas.microsoft.com/office/drawing/2014/main" id="{F9140729-0081-A6EC-2688-EED186533849}"/>
              </a:ext>
            </a:extLst>
          </p:cNvPr>
          <p:cNvGrpSpPr/>
          <p:nvPr/>
        </p:nvGrpSpPr>
        <p:grpSpPr>
          <a:xfrm>
            <a:off x="2488075" y="3323280"/>
            <a:ext cx="1494689" cy="1466607"/>
            <a:chOff x="1770370" y="3455100"/>
            <a:chExt cx="1494689" cy="1644897"/>
          </a:xfrm>
        </p:grpSpPr>
        <p:grpSp>
          <p:nvGrpSpPr>
            <p:cNvPr id="175" name="Group 174">
              <a:extLst>
                <a:ext uri="{FF2B5EF4-FFF2-40B4-BE49-F238E27FC236}">
                  <a16:creationId xmlns:a16="http://schemas.microsoft.com/office/drawing/2014/main" id="{7E6F6C12-5FB0-251A-4D28-5814771F3744}"/>
                </a:ext>
              </a:extLst>
            </p:cNvPr>
            <p:cNvGrpSpPr/>
            <p:nvPr/>
          </p:nvGrpSpPr>
          <p:grpSpPr>
            <a:xfrm>
              <a:off x="1770370" y="3455100"/>
              <a:ext cx="714042" cy="354840"/>
              <a:chOff x="1405702" y="2408165"/>
              <a:chExt cx="714042" cy="354840"/>
            </a:xfrm>
          </p:grpSpPr>
          <p:sp>
            <p:nvSpPr>
              <p:cNvPr id="173" name="Node 1 for Template A">
                <a:extLst>
                  <a:ext uri="{FF2B5EF4-FFF2-40B4-BE49-F238E27FC236}">
                    <a16:creationId xmlns:a16="http://schemas.microsoft.com/office/drawing/2014/main" id="{AC9DDED8-F20B-8DDE-D8CF-59F843D43498}"/>
                  </a:ext>
                </a:extLst>
              </p:cNvPr>
              <p:cNvSpPr/>
              <p:nvPr/>
            </p:nvSpPr>
            <p:spPr>
              <a:xfrm>
                <a:off x="1405702" y="2408165"/>
                <a:ext cx="321537" cy="35484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4" name="Node 2 for Template A">
                <a:extLst>
                  <a:ext uri="{FF2B5EF4-FFF2-40B4-BE49-F238E27FC236}">
                    <a16:creationId xmlns:a16="http://schemas.microsoft.com/office/drawing/2014/main" id="{E818D2E3-DA11-8376-E814-BD81F1FC0919}"/>
                  </a:ext>
                </a:extLst>
              </p:cNvPr>
              <p:cNvSpPr/>
              <p:nvPr/>
            </p:nvSpPr>
            <p:spPr>
              <a:xfrm>
                <a:off x="1798207" y="2408165"/>
                <a:ext cx="321537" cy="35484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79" name="Group 178">
              <a:extLst>
                <a:ext uri="{FF2B5EF4-FFF2-40B4-BE49-F238E27FC236}">
                  <a16:creationId xmlns:a16="http://schemas.microsoft.com/office/drawing/2014/main" id="{424B23C4-090A-8B31-06B7-9515009DC654}"/>
                </a:ext>
              </a:extLst>
            </p:cNvPr>
            <p:cNvGrpSpPr/>
            <p:nvPr/>
          </p:nvGrpSpPr>
          <p:grpSpPr>
            <a:xfrm>
              <a:off x="1773921" y="3885119"/>
              <a:ext cx="1107228" cy="354840"/>
              <a:chOff x="2834546" y="2408165"/>
              <a:chExt cx="1107228" cy="354840"/>
            </a:xfrm>
          </p:grpSpPr>
          <p:sp>
            <p:nvSpPr>
              <p:cNvPr id="176" name="!! Node 1 for Template B">
                <a:extLst>
                  <a:ext uri="{FF2B5EF4-FFF2-40B4-BE49-F238E27FC236}">
                    <a16:creationId xmlns:a16="http://schemas.microsoft.com/office/drawing/2014/main" id="{7CD912C3-9E1D-D03D-7D51-380450886169}"/>
                  </a:ext>
                </a:extLst>
              </p:cNvPr>
              <p:cNvSpPr/>
              <p:nvPr/>
            </p:nvSpPr>
            <p:spPr>
              <a:xfrm>
                <a:off x="2834546" y="2408165"/>
                <a:ext cx="321537" cy="35484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7" name="!! Node 3 for Template B">
                <a:extLst>
                  <a:ext uri="{FF2B5EF4-FFF2-40B4-BE49-F238E27FC236}">
                    <a16:creationId xmlns:a16="http://schemas.microsoft.com/office/drawing/2014/main" id="{E41EAA78-301D-E3F1-1D10-291F44AA3E84}"/>
                  </a:ext>
                </a:extLst>
              </p:cNvPr>
              <p:cNvSpPr/>
              <p:nvPr/>
            </p:nvSpPr>
            <p:spPr>
              <a:xfrm>
                <a:off x="3227052" y="2408165"/>
                <a:ext cx="321537" cy="35484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78" name="!! Node 4 for Template B">
                <a:extLst>
                  <a:ext uri="{FF2B5EF4-FFF2-40B4-BE49-F238E27FC236}">
                    <a16:creationId xmlns:a16="http://schemas.microsoft.com/office/drawing/2014/main" id="{C04E89FB-7F9C-8CD4-D647-721518CC61C0}"/>
                  </a:ext>
                </a:extLst>
              </p:cNvPr>
              <p:cNvSpPr/>
              <p:nvPr/>
            </p:nvSpPr>
            <p:spPr>
              <a:xfrm>
                <a:off x="3620237" y="2408165"/>
                <a:ext cx="321537" cy="35484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84" name="Group 183">
              <a:extLst>
                <a:ext uri="{FF2B5EF4-FFF2-40B4-BE49-F238E27FC236}">
                  <a16:creationId xmlns:a16="http://schemas.microsoft.com/office/drawing/2014/main" id="{C5368D1E-022A-78E6-A747-235F96677964}"/>
                </a:ext>
              </a:extLst>
            </p:cNvPr>
            <p:cNvGrpSpPr/>
            <p:nvPr/>
          </p:nvGrpSpPr>
          <p:grpSpPr>
            <a:xfrm>
              <a:off x="1770370" y="4315138"/>
              <a:ext cx="1494689" cy="354840"/>
              <a:chOff x="4387803" y="2408165"/>
              <a:chExt cx="1494689" cy="354840"/>
            </a:xfrm>
          </p:grpSpPr>
          <p:sp>
            <p:nvSpPr>
              <p:cNvPr id="180" name="Rectangle 179">
                <a:extLst>
                  <a:ext uri="{FF2B5EF4-FFF2-40B4-BE49-F238E27FC236}">
                    <a16:creationId xmlns:a16="http://schemas.microsoft.com/office/drawing/2014/main" id="{27061BAB-FADC-0F6C-0548-7F9FCBE90D4C}"/>
                  </a:ext>
                </a:extLst>
              </p:cNvPr>
              <p:cNvSpPr/>
              <p:nvPr/>
            </p:nvSpPr>
            <p:spPr>
              <a:xfrm>
                <a:off x="4387803" y="2408165"/>
                <a:ext cx="321537" cy="35484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1" name="Rectangle 180">
                <a:extLst>
                  <a:ext uri="{FF2B5EF4-FFF2-40B4-BE49-F238E27FC236}">
                    <a16:creationId xmlns:a16="http://schemas.microsoft.com/office/drawing/2014/main" id="{811AC4EC-DA62-E288-1187-18FAF02FB579}"/>
                  </a:ext>
                </a:extLst>
              </p:cNvPr>
              <p:cNvSpPr/>
              <p:nvPr/>
            </p:nvSpPr>
            <p:spPr>
              <a:xfrm>
                <a:off x="4780308" y="2408165"/>
                <a:ext cx="321537" cy="35484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2" name="Rectangle 181">
                <a:extLst>
                  <a:ext uri="{FF2B5EF4-FFF2-40B4-BE49-F238E27FC236}">
                    <a16:creationId xmlns:a16="http://schemas.microsoft.com/office/drawing/2014/main" id="{234F143C-5197-F7BE-CE97-76AA57D05AE5}"/>
                  </a:ext>
                </a:extLst>
              </p:cNvPr>
              <p:cNvSpPr/>
              <p:nvPr/>
            </p:nvSpPr>
            <p:spPr>
              <a:xfrm>
                <a:off x="5168450" y="2408165"/>
                <a:ext cx="321537" cy="35484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3" name="Rectangle 182">
                <a:extLst>
                  <a:ext uri="{FF2B5EF4-FFF2-40B4-BE49-F238E27FC236}">
                    <a16:creationId xmlns:a16="http://schemas.microsoft.com/office/drawing/2014/main" id="{1A7913F0-B6F9-DE78-0706-0DF8F1CA8960}"/>
                  </a:ext>
                </a:extLst>
              </p:cNvPr>
              <p:cNvSpPr/>
              <p:nvPr/>
            </p:nvSpPr>
            <p:spPr>
              <a:xfrm>
                <a:off x="5560955" y="2408165"/>
                <a:ext cx="321537" cy="35484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85" name="Group 184">
              <a:extLst>
                <a:ext uri="{FF2B5EF4-FFF2-40B4-BE49-F238E27FC236}">
                  <a16:creationId xmlns:a16="http://schemas.microsoft.com/office/drawing/2014/main" id="{42ED7891-1B4F-C873-8BC8-A1BF9CEEF4F3}"/>
                </a:ext>
              </a:extLst>
            </p:cNvPr>
            <p:cNvGrpSpPr/>
            <p:nvPr/>
          </p:nvGrpSpPr>
          <p:grpSpPr>
            <a:xfrm>
              <a:off x="1770370" y="4745157"/>
              <a:ext cx="1494689" cy="354840"/>
              <a:chOff x="4387803" y="2408165"/>
              <a:chExt cx="1494689" cy="354840"/>
            </a:xfrm>
          </p:grpSpPr>
          <p:sp>
            <p:nvSpPr>
              <p:cNvPr id="186" name="Rectangle 185">
                <a:extLst>
                  <a:ext uri="{FF2B5EF4-FFF2-40B4-BE49-F238E27FC236}">
                    <a16:creationId xmlns:a16="http://schemas.microsoft.com/office/drawing/2014/main" id="{04210E4D-D35C-5B85-8FBF-6D1A52B7CCAC}"/>
                  </a:ext>
                </a:extLst>
              </p:cNvPr>
              <p:cNvSpPr/>
              <p:nvPr/>
            </p:nvSpPr>
            <p:spPr>
              <a:xfrm>
                <a:off x="4387803" y="2408165"/>
                <a:ext cx="321537" cy="35484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7" name="Rectangle 186">
                <a:extLst>
                  <a:ext uri="{FF2B5EF4-FFF2-40B4-BE49-F238E27FC236}">
                    <a16:creationId xmlns:a16="http://schemas.microsoft.com/office/drawing/2014/main" id="{9306BF54-74F2-16E2-B6AD-A3D1D864DB35}"/>
                  </a:ext>
                </a:extLst>
              </p:cNvPr>
              <p:cNvSpPr/>
              <p:nvPr/>
            </p:nvSpPr>
            <p:spPr>
              <a:xfrm>
                <a:off x="4780308" y="2408165"/>
                <a:ext cx="321537" cy="35484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8" name="Rectangle 187">
                <a:extLst>
                  <a:ext uri="{FF2B5EF4-FFF2-40B4-BE49-F238E27FC236}">
                    <a16:creationId xmlns:a16="http://schemas.microsoft.com/office/drawing/2014/main" id="{59318951-1ACB-4CA5-B239-7BC9ED93212C}"/>
                  </a:ext>
                </a:extLst>
              </p:cNvPr>
              <p:cNvSpPr/>
              <p:nvPr/>
            </p:nvSpPr>
            <p:spPr>
              <a:xfrm>
                <a:off x="5168450" y="2408165"/>
                <a:ext cx="321537" cy="35484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9" name="Rectangle 188">
                <a:extLst>
                  <a:ext uri="{FF2B5EF4-FFF2-40B4-BE49-F238E27FC236}">
                    <a16:creationId xmlns:a16="http://schemas.microsoft.com/office/drawing/2014/main" id="{22B9388E-A93D-BF5E-3DF3-D7054846743C}"/>
                  </a:ext>
                </a:extLst>
              </p:cNvPr>
              <p:cNvSpPr/>
              <p:nvPr/>
            </p:nvSpPr>
            <p:spPr>
              <a:xfrm>
                <a:off x="5560955" y="2408165"/>
                <a:ext cx="321537" cy="35484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spTree>
    <p:extLst>
      <p:ext uri="{BB962C8B-B14F-4D97-AF65-F5344CB8AC3E}">
        <p14:creationId xmlns:p14="http://schemas.microsoft.com/office/powerpoint/2010/main" val="8841070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par>
                                <p:cTn id="8" presetID="10" presetClass="entr" presetSubtype="0" fill="hold" nodeType="withEffect">
                                  <p:stCondLst>
                                    <p:cond delay="0"/>
                                  </p:stCondLst>
                                  <p:childTnLst>
                                    <p:set>
                                      <p:cBhvr>
                                        <p:cTn id="9" dur="1" fill="hold">
                                          <p:stCondLst>
                                            <p:cond delay="0"/>
                                          </p:stCondLst>
                                        </p:cTn>
                                        <p:tgtEl>
                                          <p:spTgt spid="165"/>
                                        </p:tgtEl>
                                        <p:attrNameLst>
                                          <p:attrName>style.visibility</p:attrName>
                                        </p:attrNameLst>
                                      </p:cBhvr>
                                      <p:to>
                                        <p:strVal val="visible"/>
                                      </p:to>
                                    </p:set>
                                    <p:animEffect transition="in" filter="fade">
                                      <p:cBhvr>
                                        <p:cTn id="10" dur="500"/>
                                        <p:tgtEl>
                                          <p:spTgt spid="165"/>
                                        </p:tgtEl>
                                      </p:cBhvr>
                                    </p:animEffect>
                                  </p:childTnLst>
                                </p:cTn>
                              </p:par>
                              <p:par>
                                <p:cTn id="11" presetID="10" presetClass="entr" presetSubtype="0" fill="hold" nodeType="withEffect">
                                  <p:stCondLst>
                                    <p:cond delay="0"/>
                                  </p:stCondLst>
                                  <p:childTnLst>
                                    <p:set>
                                      <p:cBhvr>
                                        <p:cTn id="12" dur="1" fill="hold">
                                          <p:stCondLst>
                                            <p:cond delay="0"/>
                                          </p:stCondLst>
                                        </p:cTn>
                                        <p:tgtEl>
                                          <p:spTgt spid="170"/>
                                        </p:tgtEl>
                                        <p:attrNameLst>
                                          <p:attrName>style.visibility</p:attrName>
                                        </p:attrNameLst>
                                      </p:cBhvr>
                                      <p:to>
                                        <p:strVal val="visible"/>
                                      </p:to>
                                    </p:set>
                                    <p:animEffect transition="in" filter="fade">
                                      <p:cBhvr>
                                        <p:cTn id="13" dur="500"/>
                                        <p:tgtEl>
                                          <p:spTgt spid="17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childTnLst>
                                </p:cTn>
                              </p:par>
                              <p:par>
                                <p:cTn id="31" presetID="10" presetClass="entr" presetSubtype="0" fill="hold" nodeType="withEffect">
                                  <p:stCondLst>
                                    <p:cond delay="0"/>
                                  </p:stCondLst>
                                  <p:childTnLst>
                                    <p:set>
                                      <p:cBhvr>
                                        <p:cTn id="32" dur="1" fill="hold">
                                          <p:stCondLst>
                                            <p:cond delay="0"/>
                                          </p:stCondLst>
                                        </p:cTn>
                                        <p:tgtEl>
                                          <p:spTgt spid="190"/>
                                        </p:tgtEl>
                                        <p:attrNameLst>
                                          <p:attrName>style.visibility</p:attrName>
                                        </p:attrNameLst>
                                      </p:cBhvr>
                                      <p:to>
                                        <p:strVal val="visible"/>
                                      </p:to>
                                    </p:set>
                                    <p:animEffect transition="in" filter="fade">
                                      <p:cBhvr>
                                        <p:cTn id="33" dur="500"/>
                                        <p:tgtEl>
                                          <p:spTgt spid="19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F6585D-9138-7A94-5BF5-2BD9A158CC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a:t>
            </a:fld>
            <a:r>
              <a:rPr lang="en-US"/>
              <a:t> / 33</a:t>
            </a:r>
          </a:p>
        </p:txBody>
      </p:sp>
      <p:sp>
        <p:nvSpPr>
          <p:cNvPr id="3" name="Text Placeholder 2">
            <a:extLst>
              <a:ext uri="{FF2B5EF4-FFF2-40B4-BE49-F238E27FC236}">
                <a16:creationId xmlns:a16="http://schemas.microsoft.com/office/drawing/2014/main" id="{015BE54D-9661-23E7-E792-1FB6D7EC9457}"/>
              </a:ext>
            </a:extLst>
          </p:cNvPr>
          <p:cNvSpPr>
            <a:spLocks noGrp="1"/>
          </p:cNvSpPr>
          <p:nvPr>
            <p:ph type="body" idx="1"/>
          </p:nvPr>
        </p:nvSpPr>
        <p:spPr/>
        <p:txBody>
          <a:bodyPr/>
          <a:lstStyle/>
          <a:p>
            <a:r>
              <a:rPr lang="en-US"/>
              <a:t>Distribute computation</a:t>
            </a:r>
          </a:p>
        </p:txBody>
      </p:sp>
      <p:sp>
        <p:nvSpPr>
          <p:cNvPr id="4" name="Title 3">
            <a:extLst>
              <a:ext uri="{FF2B5EF4-FFF2-40B4-BE49-F238E27FC236}">
                <a16:creationId xmlns:a16="http://schemas.microsoft.com/office/drawing/2014/main" id="{29DC076F-5FC0-1C1C-4962-65920AED953E}"/>
              </a:ext>
            </a:extLst>
          </p:cNvPr>
          <p:cNvSpPr>
            <a:spLocks noGrp="1"/>
          </p:cNvSpPr>
          <p:nvPr>
            <p:ph type="title"/>
          </p:nvPr>
        </p:nvSpPr>
        <p:spPr/>
        <p:txBody>
          <a:bodyPr/>
          <a:lstStyle/>
          <a:p>
            <a:r>
              <a:rPr lang="en-US"/>
              <a:t>Review: Parallelism in Megatron-LM</a:t>
            </a:r>
          </a:p>
        </p:txBody>
      </p:sp>
      <p:graphicFrame>
        <p:nvGraphicFramePr>
          <p:cNvPr id="5" name="Table 4">
            <a:extLst>
              <a:ext uri="{FF2B5EF4-FFF2-40B4-BE49-F238E27FC236}">
                <a16:creationId xmlns:a16="http://schemas.microsoft.com/office/drawing/2014/main" id="{F71D1CE6-A3A1-B044-77D3-62E7122EDBBA}"/>
              </a:ext>
            </a:extLst>
          </p:cNvPr>
          <p:cNvGraphicFramePr>
            <a:graphicFrameLocks noGrp="1"/>
          </p:cNvGraphicFramePr>
          <p:nvPr>
            <p:extLst>
              <p:ext uri="{D42A27DB-BD31-4B8C-83A1-F6EECF244321}">
                <p14:modId xmlns:p14="http://schemas.microsoft.com/office/powerpoint/2010/main" val="658693910"/>
              </p:ext>
            </p:extLst>
          </p:nvPr>
        </p:nvGraphicFramePr>
        <p:xfrm>
          <a:off x="433199" y="2231349"/>
          <a:ext cx="8277600" cy="404636"/>
        </p:xfrm>
        <a:graphic>
          <a:graphicData uri="http://schemas.openxmlformats.org/drawingml/2006/table">
            <a:tbl>
              <a:tblPr firstRow="1" bandRow="1">
                <a:tableStyleId>{C6643387-96EF-4E2A-8A35-72FFA5627303}</a:tableStyleId>
              </a:tblPr>
              <a:tblGrid>
                <a:gridCol w="2759200">
                  <a:extLst>
                    <a:ext uri="{9D8B030D-6E8A-4147-A177-3AD203B41FA5}">
                      <a16:colId xmlns:a16="http://schemas.microsoft.com/office/drawing/2014/main" val="994150390"/>
                    </a:ext>
                  </a:extLst>
                </a:gridCol>
                <a:gridCol w="2759200">
                  <a:extLst>
                    <a:ext uri="{9D8B030D-6E8A-4147-A177-3AD203B41FA5}">
                      <a16:colId xmlns:a16="http://schemas.microsoft.com/office/drawing/2014/main" val="165760115"/>
                    </a:ext>
                  </a:extLst>
                </a:gridCol>
                <a:gridCol w="2759200">
                  <a:extLst>
                    <a:ext uri="{9D8B030D-6E8A-4147-A177-3AD203B41FA5}">
                      <a16:colId xmlns:a16="http://schemas.microsoft.com/office/drawing/2014/main" val="2801446669"/>
                    </a:ext>
                  </a:extLst>
                </a:gridCol>
              </a:tblGrid>
              <a:tr h="404636">
                <a:tc>
                  <a:txBody>
                    <a:bodyPr/>
                    <a:lstStyle/>
                    <a:p>
                      <a:pPr algn="ctr"/>
                      <a:r>
                        <a:rPr lang="en-US" b="0" i="0">
                          <a:latin typeface="Gill Sans" panose="020B0502020104020203" pitchFamily="34" charset="-79"/>
                          <a:cs typeface="Gill Sans" panose="020B0502020104020203" pitchFamily="34" charset="-79"/>
                        </a:rPr>
                        <a:t>Data Parallelism</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0" i="0">
                          <a:latin typeface="Gill Sans" panose="020B0502020104020203" pitchFamily="34" charset="-79"/>
                          <a:cs typeface="Gill Sans" panose="020B0502020104020203" pitchFamily="34" charset="-79"/>
                        </a:rPr>
                        <a:t>Tensor Parallelism</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0" i="0">
                          <a:latin typeface="Gill Sans" panose="020B0502020104020203" pitchFamily="34" charset="-79"/>
                          <a:cs typeface="Gill Sans" panose="020B0502020104020203" pitchFamily="34" charset="-79"/>
                        </a:rPr>
                        <a:t>Pipeline Parallelism</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08789010"/>
                  </a:ext>
                </a:extLst>
              </a:tr>
            </a:tbl>
          </a:graphicData>
        </a:graphic>
      </p:graphicFrame>
      <p:grpSp>
        <p:nvGrpSpPr>
          <p:cNvPr id="69" name="Group 68">
            <a:extLst>
              <a:ext uri="{FF2B5EF4-FFF2-40B4-BE49-F238E27FC236}">
                <a16:creationId xmlns:a16="http://schemas.microsoft.com/office/drawing/2014/main" id="{C724DFCD-E017-8E56-6704-D0A78C2D267C}"/>
              </a:ext>
            </a:extLst>
          </p:cNvPr>
          <p:cNvGrpSpPr/>
          <p:nvPr/>
        </p:nvGrpSpPr>
        <p:grpSpPr>
          <a:xfrm>
            <a:off x="722670" y="2747522"/>
            <a:ext cx="2093657" cy="1624132"/>
            <a:chOff x="722670" y="2440224"/>
            <a:chExt cx="2093657" cy="1624132"/>
          </a:xfrm>
        </p:grpSpPr>
        <p:sp>
          <p:nvSpPr>
            <p:cNvPr id="6" name="Rectangle 5">
              <a:extLst>
                <a:ext uri="{FF2B5EF4-FFF2-40B4-BE49-F238E27FC236}">
                  <a16:creationId xmlns:a16="http://schemas.microsoft.com/office/drawing/2014/main" id="{9C695F87-76F8-CA14-4AF4-544ADEAB9B2F}"/>
                </a:ext>
              </a:extLst>
            </p:cNvPr>
            <p:cNvSpPr/>
            <p:nvPr/>
          </p:nvSpPr>
          <p:spPr>
            <a:xfrm>
              <a:off x="722670" y="2794666"/>
              <a:ext cx="553065" cy="1769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Minibatch</a:t>
              </a:r>
            </a:p>
          </p:txBody>
        </p:sp>
        <p:sp>
          <p:nvSpPr>
            <p:cNvPr id="7" name="Rectangle 6">
              <a:extLst>
                <a:ext uri="{FF2B5EF4-FFF2-40B4-BE49-F238E27FC236}">
                  <a16:creationId xmlns:a16="http://schemas.microsoft.com/office/drawing/2014/main" id="{D8CDFEF7-D47D-2C54-0C9E-63B2337FBE12}"/>
                </a:ext>
              </a:extLst>
            </p:cNvPr>
            <p:cNvSpPr/>
            <p:nvPr/>
          </p:nvSpPr>
          <p:spPr>
            <a:xfrm>
              <a:off x="723568" y="3561111"/>
              <a:ext cx="553065" cy="1769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Minibatch</a:t>
              </a:r>
            </a:p>
          </p:txBody>
        </p:sp>
        <p:grpSp>
          <p:nvGrpSpPr>
            <p:cNvPr id="21" name="Group 20">
              <a:extLst>
                <a:ext uri="{FF2B5EF4-FFF2-40B4-BE49-F238E27FC236}">
                  <a16:creationId xmlns:a16="http://schemas.microsoft.com/office/drawing/2014/main" id="{B47933E3-7A95-50D8-9CA1-73BDEB04B037}"/>
                </a:ext>
              </a:extLst>
            </p:cNvPr>
            <p:cNvGrpSpPr/>
            <p:nvPr/>
          </p:nvGrpSpPr>
          <p:grpSpPr>
            <a:xfrm>
              <a:off x="1637071" y="2663850"/>
              <a:ext cx="929148" cy="438613"/>
              <a:chOff x="1452716" y="2571748"/>
              <a:chExt cx="929148" cy="438613"/>
            </a:xfrm>
          </p:grpSpPr>
          <p:sp>
            <p:nvSpPr>
              <p:cNvPr id="8" name="Rectangle 7">
                <a:extLst>
                  <a:ext uri="{FF2B5EF4-FFF2-40B4-BE49-F238E27FC236}">
                    <a16:creationId xmlns:a16="http://schemas.microsoft.com/office/drawing/2014/main" id="{E63AF69A-622C-4A65-3250-391F9BA23330}"/>
                  </a:ext>
                </a:extLst>
              </p:cNvPr>
              <p:cNvSpPr/>
              <p:nvPr/>
            </p:nvSpPr>
            <p:spPr>
              <a:xfrm>
                <a:off x="1452716" y="2571750"/>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12655A7-72F4-7EAF-06E6-CD037999D692}"/>
                  </a:ext>
                </a:extLst>
              </p:cNvPr>
              <p:cNvSpPr/>
              <p:nvPr/>
            </p:nvSpPr>
            <p:spPr>
              <a:xfrm>
                <a:off x="1715729" y="2571750"/>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00656B-102B-1488-B810-42F159EB35E0}"/>
                  </a:ext>
                </a:extLst>
              </p:cNvPr>
              <p:cNvSpPr/>
              <p:nvPr/>
            </p:nvSpPr>
            <p:spPr>
              <a:xfrm>
                <a:off x="1978742" y="2571749"/>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36C40C-30D1-3D3C-A196-80F6427D16FC}"/>
                  </a:ext>
                </a:extLst>
              </p:cNvPr>
              <p:cNvSpPr/>
              <p:nvPr/>
            </p:nvSpPr>
            <p:spPr>
              <a:xfrm>
                <a:off x="2241755" y="2571748"/>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7AC2B3A0-7493-F5BB-E4C3-911FEBBF5868}"/>
                  </a:ext>
                </a:extLst>
              </p:cNvPr>
              <p:cNvCxnSpPr>
                <a:stCxn id="8" idx="3"/>
                <a:endCxn id="9" idx="1"/>
              </p:cNvCxnSpPr>
              <p:nvPr/>
            </p:nvCxnSpPr>
            <p:spPr>
              <a:xfrm>
                <a:off x="1592825" y="2791056"/>
                <a:ext cx="122904"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60F66E08-2CF4-68B9-85BC-CB84024C39AE}"/>
                  </a:ext>
                </a:extLst>
              </p:cNvPr>
              <p:cNvCxnSpPr>
                <a:cxnSpLocks/>
                <a:endCxn id="10" idx="1"/>
              </p:cNvCxnSpPr>
              <p:nvPr/>
            </p:nvCxnSpPr>
            <p:spPr>
              <a:xfrm>
                <a:off x="1868129" y="2791053"/>
                <a:ext cx="110613" cy="2"/>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8DBAB097-68A6-8FB0-621B-EF3DEB8525CC}"/>
                  </a:ext>
                </a:extLst>
              </p:cNvPr>
              <p:cNvCxnSpPr>
                <a:cxnSpLocks/>
                <a:stCxn id="10" idx="3"/>
                <a:endCxn id="11" idx="1"/>
              </p:cNvCxnSpPr>
              <p:nvPr/>
            </p:nvCxnSpPr>
            <p:spPr>
              <a:xfrm flipV="1">
                <a:off x="2118851" y="2791054"/>
                <a:ext cx="122904" cy="1"/>
              </a:xfrm>
              <a:prstGeom prst="line">
                <a:avLst/>
              </a:prstGeom>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16CC540E-36A7-CEF4-5BF1-D41CF32F198C}"/>
                </a:ext>
              </a:extLst>
            </p:cNvPr>
            <p:cNvGrpSpPr/>
            <p:nvPr/>
          </p:nvGrpSpPr>
          <p:grpSpPr>
            <a:xfrm>
              <a:off x="1637969" y="3430294"/>
              <a:ext cx="929148" cy="438613"/>
              <a:chOff x="1452716" y="2571748"/>
              <a:chExt cx="929148" cy="438613"/>
            </a:xfrm>
          </p:grpSpPr>
          <p:sp>
            <p:nvSpPr>
              <p:cNvPr id="23" name="Rectangle 22">
                <a:extLst>
                  <a:ext uri="{FF2B5EF4-FFF2-40B4-BE49-F238E27FC236}">
                    <a16:creationId xmlns:a16="http://schemas.microsoft.com/office/drawing/2014/main" id="{ED0C62A4-10D5-C494-9C09-4D2CC1EBF1D7}"/>
                  </a:ext>
                </a:extLst>
              </p:cNvPr>
              <p:cNvSpPr/>
              <p:nvPr/>
            </p:nvSpPr>
            <p:spPr>
              <a:xfrm>
                <a:off x="1452716" y="2571750"/>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7A60217-9AD7-BE20-AC3F-863E2E985691}"/>
                  </a:ext>
                </a:extLst>
              </p:cNvPr>
              <p:cNvSpPr/>
              <p:nvPr/>
            </p:nvSpPr>
            <p:spPr>
              <a:xfrm>
                <a:off x="1715729" y="2571750"/>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62EC3153-58AD-7076-F512-5C96DDCDBE4F}"/>
                  </a:ext>
                </a:extLst>
              </p:cNvPr>
              <p:cNvSpPr/>
              <p:nvPr/>
            </p:nvSpPr>
            <p:spPr>
              <a:xfrm>
                <a:off x="1978742" y="2571749"/>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B4BFF47-8877-C31B-E4F2-182C50ED9B01}"/>
                  </a:ext>
                </a:extLst>
              </p:cNvPr>
              <p:cNvSpPr/>
              <p:nvPr/>
            </p:nvSpPr>
            <p:spPr>
              <a:xfrm>
                <a:off x="2241755" y="2571748"/>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EA78EFB4-9C05-56CA-37E6-845E83145CCF}"/>
                  </a:ext>
                </a:extLst>
              </p:cNvPr>
              <p:cNvCxnSpPr>
                <a:stCxn id="23" idx="3"/>
                <a:endCxn id="24" idx="1"/>
              </p:cNvCxnSpPr>
              <p:nvPr/>
            </p:nvCxnSpPr>
            <p:spPr>
              <a:xfrm>
                <a:off x="1592825" y="2791056"/>
                <a:ext cx="122904" cy="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9130865-E222-18C5-184C-D72B848E5C5A}"/>
                  </a:ext>
                </a:extLst>
              </p:cNvPr>
              <p:cNvCxnSpPr>
                <a:cxnSpLocks/>
                <a:endCxn id="25" idx="1"/>
              </p:cNvCxnSpPr>
              <p:nvPr/>
            </p:nvCxnSpPr>
            <p:spPr>
              <a:xfrm>
                <a:off x="1868129" y="2791053"/>
                <a:ext cx="110613" cy="2"/>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FF8E3568-F710-4F74-E7F0-D75BD573CCF1}"/>
                  </a:ext>
                </a:extLst>
              </p:cNvPr>
              <p:cNvCxnSpPr>
                <a:cxnSpLocks/>
                <a:stCxn id="25" idx="3"/>
                <a:endCxn id="26" idx="1"/>
              </p:cNvCxnSpPr>
              <p:nvPr/>
            </p:nvCxnSpPr>
            <p:spPr>
              <a:xfrm flipV="1">
                <a:off x="2118851" y="2791054"/>
                <a:ext cx="122904" cy="1"/>
              </a:xfrm>
              <a:prstGeom prst="line">
                <a:avLst/>
              </a:prstGeom>
            </p:spPr>
            <p:style>
              <a:lnRef idx="1">
                <a:schemeClr val="dk1"/>
              </a:lnRef>
              <a:fillRef idx="0">
                <a:schemeClr val="dk1"/>
              </a:fillRef>
              <a:effectRef idx="0">
                <a:schemeClr val="dk1"/>
              </a:effectRef>
              <a:fontRef idx="minor">
                <a:schemeClr val="tx1"/>
              </a:fontRef>
            </p:style>
          </p:cxnSp>
        </p:grpSp>
        <p:cxnSp>
          <p:nvCxnSpPr>
            <p:cNvPr id="31" name="Straight Arrow Connector 30">
              <a:extLst>
                <a:ext uri="{FF2B5EF4-FFF2-40B4-BE49-F238E27FC236}">
                  <a16:creationId xmlns:a16="http://schemas.microsoft.com/office/drawing/2014/main" id="{271F3ED3-5A95-4A41-1FDA-602852298AB4}"/>
                </a:ext>
              </a:extLst>
            </p:cNvPr>
            <p:cNvCxnSpPr>
              <a:stCxn id="6" idx="3"/>
            </p:cNvCxnSpPr>
            <p:nvPr/>
          </p:nvCxnSpPr>
          <p:spPr>
            <a:xfrm flipV="1">
              <a:off x="1275735" y="2883155"/>
              <a:ext cx="361336" cy="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09417555-6E21-1DF6-D133-D4AF6207FB37}"/>
                </a:ext>
              </a:extLst>
            </p:cNvPr>
            <p:cNvCxnSpPr>
              <a:cxnSpLocks/>
              <a:stCxn id="7" idx="3"/>
              <a:endCxn id="23" idx="1"/>
            </p:cNvCxnSpPr>
            <p:nvPr/>
          </p:nvCxnSpPr>
          <p:spPr>
            <a:xfrm>
              <a:off x="1276633" y="3649602"/>
              <a:ext cx="36133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8" name="Rounded Rectangle 47">
              <a:extLst>
                <a:ext uri="{FF2B5EF4-FFF2-40B4-BE49-F238E27FC236}">
                  <a16:creationId xmlns:a16="http://schemas.microsoft.com/office/drawing/2014/main" id="{84033B1D-D703-996A-38F3-E936AC116A9A}"/>
                </a:ext>
              </a:extLst>
            </p:cNvPr>
            <p:cNvSpPr/>
            <p:nvPr/>
          </p:nvSpPr>
          <p:spPr>
            <a:xfrm>
              <a:off x="1426291" y="2440224"/>
              <a:ext cx="1390036" cy="727641"/>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t"/>
            <a:lstStyle/>
            <a:p>
              <a:pPr algn="ctr"/>
              <a:r>
                <a:rPr lang="en-US" sz="1000">
                  <a:solidFill>
                    <a:srgbClr val="C00000"/>
                  </a:solidFill>
                  <a:latin typeface="Gill Sans Light" panose="020B0302020104020203" pitchFamily="34" charset="-79"/>
                  <a:cs typeface="Gill Sans Light" panose="020B0302020104020203" pitchFamily="34" charset="-79"/>
                </a:rPr>
                <a:t>GPU 1</a:t>
              </a:r>
            </a:p>
          </p:txBody>
        </p:sp>
        <p:sp>
          <p:nvSpPr>
            <p:cNvPr id="50" name="Rounded Rectangle 49">
              <a:extLst>
                <a:ext uri="{FF2B5EF4-FFF2-40B4-BE49-F238E27FC236}">
                  <a16:creationId xmlns:a16="http://schemas.microsoft.com/office/drawing/2014/main" id="{D4950340-4149-B6EE-3F2E-A0342D493A03}"/>
                </a:ext>
              </a:extLst>
            </p:cNvPr>
            <p:cNvSpPr/>
            <p:nvPr/>
          </p:nvSpPr>
          <p:spPr>
            <a:xfrm>
              <a:off x="1421089" y="3336715"/>
              <a:ext cx="1390036" cy="727641"/>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b"/>
            <a:lstStyle/>
            <a:p>
              <a:pPr algn="ctr"/>
              <a:r>
                <a:rPr lang="en-US" sz="1000">
                  <a:solidFill>
                    <a:srgbClr val="C00000"/>
                  </a:solidFill>
                  <a:latin typeface="Gill Sans Light" panose="020B0302020104020203" pitchFamily="34" charset="-79"/>
                  <a:cs typeface="Gill Sans Light" panose="020B0302020104020203" pitchFamily="34" charset="-79"/>
                </a:rPr>
                <a:t>GPU 2</a:t>
              </a:r>
            </a:p>
          </p:txBody>
        </p:sp>
      </p:grpSp>
      <p:grpSp>
        <p:nvGrpSpPr>
          <p:cNvPr id="67" name="Group 66">
            <a:extLst>
              <a:ext uri="{FF2B5EF4-FFF2-40B4-BE49-F238E27FC236}">
                <a16:creationId xmlns:a16="http://schemas.microsoft.com/office/drawing/2014/main" id="{6F37D5DD-3F78-A6B0-15D5-5A4E3C6F229C}"/>
              </a:ext>
            </a:extLst>
          </p:cNvPr>
          <p:cNvGrpSpPr/>
          <p:nvPr/>
        </p:nvGrpSpPr>
        <p:grpSpPr>
          <a:xfrm>
            <a:off x="3465257" y="2747522"/>
            <a:ext cx="2126683" cy="1595769"/>
            <a:chOff x="3465257" y="2562166"/>
            <a:chExt cx="2126683" cy="1595769"/>
          </a:xfrm>
        </p:grpSpPr>
        <p:grpSp>
          <p:nvGrpSpPr>
            <p:cNvPr id="35" name="Group 34">
              <a:extLst>
                <a:ext uri="{FF2B5EF4-FFF2-40B4-BE49-F238E27FC236}">
                  <a16:creationId xmlns:a16="http://schemas.microsoft.com/office/drawing/2014/main" id="{D78649FC-0B8D-4D5C-A75A-B6C5F98BDBC3}"/>
                </a:ext>
              </a:extLst>
            </p:cNvPr>
            <p:cNvGrpSpPr/>
            <p:nvPr/>
          </p:nvGrpSpPr>
          <p:grpSpPr>
            <a:xfrm>
              <a:off x="4404239" y="2834283"/>
              <a:ext cx="929148" cy="1075367"/>
              <a:chOff x="1452716" y="2571748"/>
              <a:chExt cx="929148" cy="438613"/>
            </a:xfrm>
          </p:grpSpPr>
          <p:sp>
            <p:nvSpPr>
              <p:cNvPr id="36" name="Rectangle 35">
                <a:extLst>
                  <a:ext uri="{FF2B5EF4-FFF2-40B4-BE49-F238E27FC236}">
                    <a16:creationId xmlns:a16="http://schemas.microsoft.com/office/drawing/2014/main" id="{C2621B6D-738C-63C4-3666-9246BD082878}"/>
                  </a:ext>
                </a:extLst>
              </p:cNvPr>
              <p:cNvSpPr/>
              <p:nvPr/>
            </p:nvSpPr>
            <p:spPr>
              <a:xfrm>
                <a:off x="1452716" y="2571750"/>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9092693-48AD-CCBC-0D6C-53FC2D3BC493}"/>
                  </a:ext>
                </a:extLst>
              </p:cNvPr>
              <p:cNvSpPr/>
              <p:nvPr/>
            </p:nvSpPr>
            <p:spPr>
              <a:xfrm>
                <a:off x="1715729" y="2571750"/>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AEB7925-70A1-2E27-FAE4-6F0FF00188C6}"/>
                  </a:ext>
                </a:extLst>
              </p:cNvPr>
              <p:cNvSpPr/>
              <p:nvPr/>
            </p:nvSpPr>
            <p:spPr>
              <a:xfrm>
                <a:off x="1978742" y="2571749"/>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FE197EA-12D6-088A-FFFE-71E7869D5973}"/>
                  </a:ext>
                </a:extLst>
              </p:cNvPr>
              <p:cNvSpPr/>
              <p:nvPr/>
            </p:nvSpPr>
            <p:spPr>
              <a:xfrm>
                <a:off x="2241755" y="2571748"/>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57F213F0-D63C-15F1-6724-56F7FB7A3F20}"/>
                  </a:ext>
                </a:extLst>
              </p:cNvPr>
              <p:cNvCxnSpPr>
                <a:stCxn id="36" idx="3"/>
                <a:endCxn id="37" idx="1"/>
              </p:cNvCxnSpPr>
              <p:nvPr/>
            </p:nvCxnSpPr>
            <p:spPr>
              <a:xfrm>
                <a:off x="1592825" y="2791056"/>
                <a:ext cx="122904" cy="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B070B12-B6B3-7BB7-FC48-EAC74B9F2DD2}"/>
                  </a:ext>
                </a:extLst>
              </p:cNvPr>
              <p:cNvCxnSpPr>
                <a:cxnSpLocks/>
                <a:endCxn id="38" idx="1"/>
              </p:cNvCxnSpPr>
              <p:nvPr/>
            </p:nvCxnSpPr>
            <p:spPr>
              <a:xfrm>
                <a:off x="1868129" y="2791053"/>
                <a:ext cx="110613" cy="2"/>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475B25DD-0C9C-6BE3-579D-2A4E198E68B8}"/>
                  </a:ext>
                </a:extLst>
              </p:cNvPr>
              <p:cNvCxnSpPr>
                <a:cxnSpLocks/>
                <a:stCxn id="38" idx="3"/>
                <a:endCxn id="39" idx="1"/>
              </p:cNvCxnSpPr>
              <p:nvPr/>
            </p:nvCxnSpPr>
            <p:spPr>
              <a:xfrm flipV="1">
                <a:off x="2118851" y="2791054"/>
                <a:ext cx="122904" cy="1"/>
              </a:xfrm>
              <a:prstGeom prst="line">
                <a:avLst/>
              </a:prstGeom>
            </p:spPr>
            <p:style>
              <a:lnRef idx="1">
                <a:schemeClr val="dk1"/>
              </a:lnRef>
              <a:fillRef idx="0">
                <a:schemeClr val="dk1"/>
              </a:fillRef>
              <a:effectRef idx="0">
                <a:schemeClr val="dk1"/>
              </a:effectRef>
              <a:fontRef idx="minor">
                <a:schemeClr val="tx1"/>
              </a:fontRef>
            </p:style>
          </p:cxnSp>
        </p:grpSp>
        <p:sp>
          <p:nvSpPr>
            <p:cNvPr id="43" name="Rectangle 42">
              <a:extLst>
                <a:ext uri="{FF2B5EF4-FFF2-40B4-BE49-F238E27FC236}">
                  <a16:creationId xmlns:a16="http://schemas.microsoft.com/office/drawing/2014/main" id="{2D2E33A6-3256-A68E-0F0C-159727A12A98}"/>
                </a:ext>
              </a:extLst>
            </p:cNvPr>
            <p:cNvSpPr/>
            <p:nvPr/>
          </p:nvSpPr>
          <p:spPr>
            <a:xfrm>
              <a:off x="3465257" y="3283472"/>
              <a:ext cx="553065" cy="1769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Batch</a:t>
              </a:r>
            </a:p>
          </p:txBody>
        </p:sp>
        <p:cxnSp>
          <p:nvCxnSpPr>
            <p:cNvPr id="44" name="Straight Arrow Connector 43">
              <a:extLst>
                <a:ext uri="{FF2B5EF4-FFF2-40B4-BE49-F238E27FC236}">
                  <a16:creationId xmlns:a16="http://schemas.microsoft.com/office/drawing/2014/main" id="{5BFF962B-0898-77A5-7112-0C99859F6AA9}"/>
                </a:ext>
              </a:extLst>
            </p:cNvPr>
            <p:cNvCxnSpPr>
              <a:cxnSpLocks/>
              <a:stCxn id="43" idx="3"/>
              <a:endCxn id="36" idx="1"/>
            </p:cNvCxnSpPr>
            <p:nvPr/>
          </p:nvCxnSpPr>
          <p:spPr>
            <a:xfrm>
              <a:off x="4018322" y="3371963"/>
              <a:ext cx="385917" cy="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Rounded Rectangle 50">
              <a:extLst>
                <a:ext uri="{FF2B5EF4-FFF2-40B4-BE49-F238E27FC236}">
                  <a16:creationId xmlns:a16="http://schemas.microsoft.com/office/drawing/2014/main" id="{1EC20288-DBC0-64A0-46A6-F4B9B803D480}"/>
                </a:ext>
              </a:extLst>
            </p:cNvPr>
            <p:cNvSpPr/>
            <p:nvPr/>
          </p:nvSpPr>
          <p:spPr>
            <a:xfrm>
              <a:off x="4201904" y="2562166"/>
              <a:ext cx="1390036" cy="727641"/>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t"/>
            <a:lstStyle/>
            <a:p>
              <a:pPr algn="ctr"/>
              <a:r>
                <a:rPr lang="en-US" sz="1000">
                  <a:solidFill>
                    <a:srgbClr val="C00000"/>
                  </a:solidFill>
                  <a:latin typeface="Gill Sans Light" panose="020B0302020104020203" pitchFamily="34" charset="-79"/>
                  <a:cs typeface="Gill Sans Light" panose="020B0302020104020203" pitchFamily="34" charset="-79"/>
                </a:rPr>
                <a:t>GPU 1</a:t>
              </a:r>
            </a:p>
          </p:txBody>
        </p:sp>
        <p:sp>
          <p:nvSpPr>
            <p:cNvPr id="53" name="Rounded Rectangle 52">
              <a:extLst>
                <a:ext uri="{FF2B5EF4-FFF2-40B4-BE49-F238E27FC236}">
                  <a16:creationId xmlns:a16="http://schemas.microsoft.com/office/drawing/2014/main" id="{1F1C8D50-862A-982E-B10C-6BB8AAAF5B7E}"/>
                </a:ext>
              </a:extLst>
            </p:cNvPr>
            <p:cNvSpPr/>
            <p:nvPr/>
          </p:nvSpPr>
          <p:spPr>
            <a:xfrm>
              <a:off x="4179940" y="3430294"/>
              <a:ext cx="1390036" cy="727641"/>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b"/>
            <a:lstStyle/>
            <a:p>
              <a:pPr algn="ctr"/>
              <a:r>
                <a:rPr lang="en-US" sz="1000">
                  <a:solidFill>
                    <a:srgbClr val="C00000"/>
                  </a:solidFill>
                  <a:latin typeface="Gill Sans Light" panose="020B0302020104020203" pitchFamily="34" charset="-79"/>
                  <a:cs typeface="Gill Sans Light" panose="020B0302020104020203" pitchFamily="34" charset="-79"/>
                </a:rPr>
                <a:t>GPU 2</a:t>
              </a:r>
            </a:p>
          </p:txBody>
        </p:sp>
      </p:grpSp>
      <p:grpSp>
        <p:nvGrpSpPr>
          <p:cNvPr id="68" name="Group 67">
            <a:extLst>
              <a:ext uri="{FF2B5EF4-FFF2-40B4-BE49-F238E27FC236}">
                <a16:creationId xmlns:a16="http://schemas.microsoft.com/office/drawing/2014/main" id="{33DD4625-4FA0-3ADF-541B-DFD9EFDD387A}"/>
              </a:ext>
            </a:extLst>
          </p:cNvPr>
          <p:cNvGrpSpPr/>
          <p:nvPr/>
        </p:nvGrpSpPr>
        <p:grpSpPr>
          <a:xfrm>
            <a:off x="6240870" y="2747522"/>
            <a:ext cx="2091206" cy="1460991"/>
            <a:chOff x="6240870" y="2503835"/>
            <a:chExt cx="2091206" cy="1460991"/>
          </a:xfrm>
        </p:grpSpPr>
        <p:grpSp>
          <p:nvGrpSpPr>
            <p:cNvPr id="54" name="Group 53">
              <a:extLst>
                <a:ext uri="{FF2B5EF4-FFF2-40B4-BE49-F238E27FC236}">
                  <a16:creationId xmlns:a16="http://schemas.microsoft.com/office/drawing/2014/main" id="{CE233F00-B40C-0B02-9D63-8AFF75402CFC}"/>
                </a:ext>
              </a:extLst>
            </p:cNvPr>
            <p:cNvGrpSpPr/>
            <p:nvPr/>
          </p:nvGrpSpPr>
          <p:grpSpPr>
            <a:xfrm>
              <a:off x="7179852" y="2775952"/>
              <a:ext cx="1026583" cy="1075367"/>
              <a:chOff x="1452716" y="2571748"/>
              <a:chExt cx="1026583" cy="438613"/>
            </a:xfrm>
          </p:grpSpPr>
          <p:sp>
            <p:nvSpPr>
              <p:cNvPr id="55" name="Rectangle 54">
                <a:extLst>
                  <a:ext uri="{FF2B5EF4-FFF2-40B4-BE49-F238E27FC236}">
                    <a16:creationId xmlns:a16="http://schemas.microsoft.com/office/drawing/2014/main" id="{BF1A665F-0715-D730-9CC9-093FDE93F17C}"/>
                  </a:ext>
                </a:extLst>
              </p:cNvPr>
              <p:cNvSpPr/>
              <p:nvPr/>
            </p:nvSpPr>
            <p:spPr>
              <a:xfrm>
                <a:off x="1452716" y="2571750"/>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D1BBA28-F213-ADC7-DF89-ECB186168307}"/>
                  </a:ext>
                </a:extLst>
              </p:cNvPr>
              <p:cNvSpPr/>
              <p:nvPr/>
            </p:nvSpPr>
            <p:spPr>
              <a:xfrm>
                <a:off x="1715729" y="2571750"/>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50E5D57-A981-8C04-76DA-24DFD1E0DC63}"/>
                  </a:ext>
                </a:extLst>
              </p:cNvPr>
              <p:cNvSpPr/>
              <p:nvPr/>
            </p:nvSpPr>
            <p:spPr>
              <a:xfrm>
                <a:off x="2076177" y="2571749"/>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B246C49-ECB6-1051-D73D-7AD12BC2E680}"/>
                  </a:ext>
                </a:extLst>
              </p:cNvPr>
              <p:cNvSpPr/>
              <p:nvPr/>
            </p:nvSpPr>
            <p:spPr>
              <a:xfrm>
                <a:off x="2339190" y="2571748"/>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E8EE2988-15EC-47D0-A807-9222DF209F67}"/>
                  </a:ext>
                </a:extLst>
              </p:cNvPr>
              <p:cNvCxnSpPr>
                <a:stCxn id="55" idx="3"/>
                <a:endCxn id="56" idx="1"/>
              </p:cNvCxnSpPr>
              <p:nvPr/>
            </p:nvCxnSpPr>
            <p:spPr>
              <a:xfrm>
                <a:off x="1592825" y="2791056"/>
                <a:ext cx="122904" cy="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6FDCD63A-DB95-EEE4-01B9-AF8C46DF4FCB}"/>
                  </a:ext>
                </a:extLst>
              </p:cNvPr>
              <p:cNvCxnSpPr>
                <a:cxnSpLocks/>
                <a:endCxn id="57" idx="1"/>
              </p:cNvCxnSpPr>
              <p:nvPr/>
            </p:nvCxnSpPr>
            <p:spPr>
              <a:xfrm>
                <a:off x="1965564" y="2791053"/>
                <a:ext cx="110613" cy="2"/>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CE1B300-8667-1A03-0D2C-45657A6589C4}"/>
                  </a:ext>
                </a:extLst>
              </p:cNvPr>
              <p:cNvCxnSpPr>
                <a:cxnSpLocks/>
                <a:stCxn id="57" idx="3"/>
                <a:endCxn id="58" idx="1"/>
              </p:cNvCxnSpPr>
              <p:nvPr/>
            </p:nvCxnSpPr>
            <p:spPr>
              <a:xfrm flipV="1">
                <a:off x="2216286" y="2791053"/>
                <a:ext cx="122904" cy="1"/>
              </a:xfrm>
              <a:prstGeom prst="line">
                <a:avLst/>
              </a:prstGeom>
            </p:spPr>
            <p:style>
              <a:lnRef idx="1">
                <a:schemeClr val="dk1"/>
              </a:lnRef>
              <a:fillRef idx="0">
                <a:schemeClr val="dk1"/>
              </a:fillRef>
              <a:effectRef idx="0">
                <a:schemeClr val="dk1"/>
              </a:effectRef>
              <a:fontRef idx="minor">
                <a:schemeClr val="tx1"/>
              </a:fontRef>
            </p:style>
          </p:cxnSp>
        </p:grpSp>
        <p:sp>
          <p:nvSpPr>
            <p:cNvPr id="62" name="Rectangle 61">
              <a:extLst>
                <a:ext uri="{FF2B5EF4-FFF2-40B4-BE49-F238E27FC236}">
                  <a16:creationId xmlns:a16="http://schemas.microsoft.com/office/drawing/2014/main" id="{6395AED8-3147-68DB-1C6A-7119E9B79AF9}"/>
                </a:ext>
              </a:extLst>
            </p:cNvPr>
            <p:cNvSpPr/>
            <p:nvPr/>
          </p:nvSpPr>
          <p:spPr>
            <a:xfrm>
              <a:off x="6240870" y="3225141"/>
              <a:ext cx="553065" cy="1769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Batch</a:t>
              </a:r>
            </a:p>
          </p:txBody>
        </p:sp>
        <p:cxnSp>
          <p:nvCxnSpPr>
            <p:cNvPr id="63" name="Straight Arrow Connector 62">
              <a:extLst>
                <a:ext uri="{FF2B5EF4-FFF2-40B4-BE49-F238E27FC236}">
                  <a16:creationId xmlns:a16="http://schemas.microsoft.com/office/drawing/2014/main" id="{FA63628E-7E59-D992-AB15-4532129E413A}"/>
                </a:ext>
              </a:extLst>
            </p:cNvPr>
            <p:cNvCxnSpPr>
              <a:cxnSpLocks/>
              <a:stCxn id="62" idx="3"/>
              <a:endCxn id="55" idx="1"/>
            </p:cNvCxnSpPr>
            <p:nvPr/>
          </p:nvCxnSpPr>
          <p:spPr>
            <a:xfrm>
              <a:off x="6793935" y="3313632"/>
              <a:ext cx="385917" cy="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4" name="Rounded Rectangle 63">
              <a:extLst>
                <a:ext uri="{FF2B5EF4-FFF2-40B4-BE49-F238E27FC236}">
                  <a16:creationId xmlns:a16="http://schemas.microsoft.com/office/drawing/2014/main" id="{10F72862-DECD-E804-99C3-39032A140255}"/>
                </a:ext>
              </a:extLst>
            </p:cNvPr>
            <p:cNvSpPr/>
            <p:nvPr/>
          </p:nvSpPr>
          <p:spPr>
            <a:xfrm>
              <a:off x="7029982" y="2503835"/>
              <a:ext cx="626164" cy="1460991"/>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t"/>
            <a:lstStyle/>
            <a:p>
              <a:pPr algn="ctr"/>
              <a:r>
                <a:rPr lang="en-US" sz="1000">
                  <a:solidFill>
                    <a:srgbClr val="C00000"/>
                  </a:solidFill>
                  <a:latin typeface="Gill Sans Light" panose="020B0302020104020203" pitchFamily="34" charset="-79"/>
                  <a:cs typeface="Gill Sans Light" panose="020B0302020104020203" pitchFamily="34" charset="-79"/>
                </a:rPr>
                <a:t>GPU 1</a:t>
              </a:r>
            </a:p>
          </p:txBody>
        </p:sp>
        <p:sp>
          <p:nvSpPr>
            <p:cNvPr id="65" name="Rounded Rectangle 64">
              <a:extLst>
                <a:ext uri="{FF2B5EF4-FFF2-40B4-BE49-F238E27FC236}">
                  <a16:creationId xmlns:a16="http://schemas.microsoft.com/office/drawing/2014/main" id="{359436B8-52E5-2527-A580-CA06ECF1F666}"/>
                </a:ext>
              </a:extLst>
            </p:cNvPr>
            <p:cNvSpPr/>
            <p:nvPr/>
          </p:nvSpPr>
          <p:spPr>
            <a:xfrm>
              <a:off x="7705912" y="2503835"/>
              <a:ext cx="626164" cy="1460991"/>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t"/>
            <a:lstStyle/>
            <a:p>
              <a:pPr algn="ctr"/>
              <a:r>
                <a:rPr lang="en-US" sz="1000">
                  <a:solidFill>
                    <a:srgbClr val="C00000"/>
                  </a:solidFill>
                  <a:latin typeface="Gill Sans Light" panose="020B0302020104020203" pitchFamily="34" charset="-79"/>
                  <a:cs typeface="Gill Sans Light" panose="020B0302020104020203" pitchFamily="34" charset="-79"/>
                </a:rPr>
                <a:t>GPU 2</a:t>
              </a:r>
            </a:p>
          </p:txBody>
        </p:sp>
      </p:grpSp>
      <p:sp>
        <p:nvSpPr>
          <p:cNvPr id="84" name="TextBox 83">
            <a:extLst>
              <a:ext uri="{FF2B5EF4-FFF2-40B4-BE49-F238E27FC236}">
                <a16:creationId xmlns:a16="http://schemas.microsoft.com/office/drawing/2014/main" id="{A9D46DCA-1776-1CFF-1B38-B3590672C4B7}"/>
              </a:ext>
            </a:extLst>
          </p:cNvPr>
          <p:cNvSpPr txBox="1"/>
          <p:nvPr/>
        </p:nvSpPr>
        <p:spPr>
          <a:xfrm>
            <a:off x="1193080" y="1812035"/>
            <a:ext cx="1233030"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Distribute data</a:t>
            </a:r>
          </a:p>
        </p:txBody>
      </p:sp>
      <p:sp>
        <p:nvSpPr>
          <p:cNvPr id="85" name="TextBox 84">
            <a:extLst>
              <a:ext uri="{FF2B5EF4-FFF2-40B4-BE49-F238E27FC236}">
                <a16:creationId xmlns:a16="http://schemas.microsoft.com/office/drawing/2014/main" id="{5AE0D933-7F53-E6FC-1022-53E16CF724D8}"/>
              </a:ext>
            </a:extLst>
          </p:cNvPr>
          <p:cNvSpPr txBox="1"/>
          <p:nvPr/>
        </p:nvSpPr>
        <p:spPr>
          <a:xfrm>
            <a:off x="5263332" y="1812035"/>
            <a:ext cx="1380506"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Distribute model</a:t>
            </a:r>
          </a:p>
        </p:txBody>
      </p:sp>
      <p:sp>
        <p:nvSpPr>
          <p:cNvPr id="86" name="Right Brace 85">
            <a:extLst>
              <a:ext uri="{FF2B5EF4-FFF2-40B4-BE49-F238E27FC236}">
                <a16:creationId xmlns:a16="http://schemas.microsoft.com/office/drawing/2014/main" id="{C232BBEC-E346-4770-2CE3-5AA76C33A142}"/>
              </a:ext>
            </a:extLst>
          </p:cNvPr>
          <p:cNvSpPr/>
          <p:nvPr/>
        </p:nvSpPr>
        <p:spPr>
          <a:xfrm rot="16200000">
            <a:off x="5855902" y="-323983"/>
            <a:ext cx="200413" cy="4981703"/>
          </a:xfrm>
          <a:prstGeom prst="rightBrace">
            <a:avLst>
              <a:gd name="adj1" fmla="val 53211"/>
              <a:gd name="adj2" fmla="val 50000"/>
            </a:avLst>
          </a:prstGeom>
          <a:ln>
            <a:solidFill>
              <a:schemeClr val="tx1">
                <a:lumMod val="75000"/>
                <a:lumOff val="2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67787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51FAFA-9848-F774-F80F-253EC39A8D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30</a:t>
            </a:fld>
            <a:endParaRPr lang="en-US"/>
          </a:p>
        </p:txBody>
      </p:sp>
      <p:sp>
        <p:nvSpPr>
          <p:cNvPr id="3" name="Text Placeholder 2">
            <a:extLst>
              <a:ext uri="{FF2B5EF4-FFF2-40B4-BE49-F238E27FC236}">
                <a16:creationId xmlns:a16="http://schemas.microsoft.com/office/drawing/2014/main" id="{395579D4-9EB4-D6E1-11D6-7AC83813F3F0}"/>
              </a:ext>
            </a:extLst>
          </p:cNvPr>
          <p:cNvSpPr>
            <a:spLocks noGrp="1"/>
          </p:cNvSpPr>
          <p:nvPr>
            <p:ph type="body" idx="1"/>
          </p:nvPr>
        </p:nvSpPr>
        <p:spPr/>
        <p:txBody>
          <a:bodyPr/>
          <a:lstStyle/>
          <a:p>
            <a:pPr marL="347472" indent="-347472"/>
            <a:r>
              <a:rPr lang="en-US">
                <a:solidFill>
                  <a:srgbClr val="FF9300"/>
                </a:solidFill>
                <a:latin typeface="Gill Sans" panose="020B0502020104020203" pitchFamily="34" charset="-79"/>
                <a:cs typeface="Gill Sans" panose="020B0502020104020203" pitchFamily="34" charset="-79"/>
              </a:rPr>
              <a:t>Quickly reinstantiate a new pipeline</a:t>
            </a:r>
            <a:r>
              <a:rPr lang="en-US"/>
              <a:t> from a template when failures happen</a:t>
            </a:r>
          </a:p>
        </p:txBody>
      </p:sp>
      <p:sp>
        <p:nvSpPr>
          <p:cNvPr id="4" name="Title 3">
            <a:extLst>
              <a:ext uri="{FF2B5EF4-FFF2-40B4-BE49-F238E27FC236}">
                <a16:creationId xmlns:a16="http://schemas.microsoft.com/office/drawing/2014/main" id="{F0A64208-E6CB-3F97-55EE-C9A78885867E}"/>
              </a:ext>
            </a:extLst>
          </p:cNvPr>
          <p:cNvSpPr>
            <a:spLocks noGrp="1"/>
          </p:cNvSpPr>
          <p:nvPr>
            <p:ph type="title"/>
          </p:nvPr>
        </p:nvSpPr>
        <p:spPr/>
        <p:txBody>
          <a:bodyPr>
            <a:normAutofit fontScale="90000"/>
          </a:bodyPr>
          <a:lstStyle/>
          <a:p>
            <a:r>
              <a:rPr lang="en-US" sz="2200"/>
              <a:t>Pipeline Template</a:t>
            </a:r>
            <a:br>
              <a:rPr lang="en-US"/>
            </a:br>
            <a:r>
              <a:rPr lang="en-US" sz="4000"/>
              <a:t>Failure Recovery</a:t>
            </a:r>
          </a:p>
        </p:txBody>
      </p:sp>
      <p:sp>
        <p:nvSpPr>
          <p:cNvPr id="21" name="TextBox 20">
            <a:extLst>
              <a:ext uri="{FF2B5EF4-FFF2-40B4-BE49-F238E27FC236}">
                <a16:creationId xmlns:a16="http://schemas.microsoft.com/office/drawing/2014/main" id="{CDABF272-CFD3-054A-98E1-6E8D60AA235D}"/>
              </a:ext>
            </a:extLst>
          </p:cNvPr>
          <p:cNvSpPr txBox="1"/>
          <p:nvPr/>
        </p:nvSpPr>
        <p:spPr>
          <a:xfrm>
            <a:off x="2381435" y="4233489"/>
            <a:ext cx="4381130" cy="307777"/>
          </a:xfrm>
          <a:prstGeom prst="rect">
            <a:avLst/>
          </a:prstGeom>
          <a:noFill/>
        </p:spPr>
        <p:txBody>
          <a:bodyPr wrap="square" rtlCol="0">
            <a:spAutoFit/>
          </a:bodyPr>
          <a:lstStyle/>
          <a:p>
            <a:pPr algn="ctr"/>
            <a:r>
              <a:rPr lang="en-US">
                <a:latin typeface="Gill Sans" panose="020B0502020104020203" pitchFamily="34" charset="-79"/>
                <a:cs typeface="Gill Sans" panose="020B0502020104020203" pitchFamily="34" charset="-79"/>
              </a:rPr>
              <a:t>A pipeline instantiated from the template for 4 nodes</a:t>
            </a:r>
          </a:p>
        </p:txBody>
      </p:sp>
      <p:sp>
        <p:nvSpPr>
          <p:cNvPr id="180" name="Round Same Side Corner Rectangle 179">
            <a:extLst>
              <a:ext uri="{FF2B5EF4-FFF2-40B4-BE49-F238E27FC236}">
                <a16:creationId xmlns:a16="http://schemas.microsoft.com/office/drawing/2014/main" id="{E4E102C3-985B-8C82-6563-A203161D6D1B}"/>
              </a:ext>
            </a:extLst>
          </p:cNvPr>
          <p:cNvSpPr/>
          <p:nvPr/>
        </p:nvSpPr>
        <p:spPr>
          <a:xfrm>
            <a:off x="2167217" y="2943149"/>
            <a:ext cx="990205" cy="339499"/>
          </a:xfrm>
          <a:prstGeom prst="round2Same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181" name="Round Same Side Corner Rectangle 180">
            <a:extLst>
              <a:ext uri="{FF2B5EF4-FFF2-40B4-BE49-F238E27FC236}">
                <a16:creationId xmlns:a16="http://schemas.microsoft.com/office/drawing/2014/main" id="{13424456-B0DB-73E5-E5D4-E02E1A75CFC7}"/>
              </a:ext>
            </a:extLst>
          </p:cNvPr>
          <p:cNvSpPr/>
          <p:nvPr/>
        </p:nvSpPr>
        <p:spPr>
          <a:xfrm>
            <a:off x="4712021" y="2943149"/>
            <a:ext cx="990205" cy="339499"/>
          </a:xfrm>
          <a:prstGeom prst="round2Same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182" name="Round Same Side Corner Rectangle 181">
            <a:extLst>
              <a:ext uri="{FF2B5EF4-FFF2-40B4-BE49-F238E27FC236}">
                <a16:creationId xmlns:a16="http://schemas.microsoft.com/office/drawing/2014/main" id="{A447E2D3-661E-F1D6-C090-A6EC7303CC08}"/>
              </a:ext>
            </a:extLst>
          </p:cNvPr>
          <p:cNvSpPr/>
          <p:nvPr/>
        </p:nvSpPr>
        <p:spPr>
          <a:xfrm>
            <a:off x="5986578" y="2943149"/>
            <a:ext cx="990205" cy="339499"/>
          </a:xfrm>
          <a:prstGeom prst="round2Same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183" name="Round Same Side Corner Rectangle 182">
            <a:extLst>
              <a:ext uri="{FF2B5EF4-FFF2-40B4-BE49-F238E27FC236}">
                <a16:creationId xmlns:a16="http://schemas.microsoft.com/office/drawing/2014/main" id="{7CBBDDA8-945D-0078-1B48-4C09D44D3D4A}"/>
              </a:ext>
            </a:extLst>
          </p:cNvPr>
          <p:cNvSpPr/>
          <p:nvPr/>
        </p:nvSpPr>
        <p:spPr>
          <a:xfrm>
            <a:off x="2167217" y="3282648"/>
            <a:ext cx="990205" cy="339499"/>
          </a:xfrm>
          <a:prstGeom prst="round2SameRect">
            <a:avLst>
              <a:gd name="adj1" fmla="val 0"/>
              <a:gd name="adj2" fmla="val 16356"/>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184" name="Round Same Side Corner Rectangle 183">
            <a:extLst>
              <a:ext uri="{FF2B5EF4-FFF2-40B4-BE49-F238E27FC236}">
                <a16:creationId xmlns:a16="http://schemas.microsoft.com/office/drawing/2014/main" id="{C0EBBCB6-D16E-7CAF-0F38-A1F4E0681884}"/>
              </a:ext>
            </a:extLst>
          </p:cNvPr>
          <p:cNvSpPr/>
          <p:nvPr/>
        </p:nvSpPr>
        <p:spPr>
          <a:xfrm>
            <a:off x="4712021" y="3282648"/>
            <a:ext cx="990205" cy="339499"/>
          </a:xfrm>
          <a:prstGeom prst="round2SameRect">
            <a:avLst>
              <a:gd name="adj1" fmla="val 0"/>
              <a:gd name="adj2" fmla="val 16356"/>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185" name="Round Same Side Corner Rectangle 184">
            <a:extLst>
              <a:ext uri="{FF2B5EF4-FFF2-40B4-BE49-F238E27FC236}">
                <a16:creationId xmlns:a16="http://schemas.microsoft.com/office/drawing/2014/main" id="{27D89432-6C0F-FD43-1C7A-CE3E91FC5319}"/>
              </a:ext>
            </a:extLst>
          </p:cNvPr>
          <p:cNvSpPr/>
          <p:nvPr/>
        </p:nvSpPr>
        <p:spPr>
          <a:xfrm>
            <a:off x="5986578" y="3282648"/>
            <a:ext cx="990205" cy="339499"/>
          </a:xfrm>
          <a:prstGeom prst="round2SameRect">
            <a:avLst>
              <a:gd name="adj1" fmla="val 0"/>
              <a:gd name="adj2" fmla="val 16356"/>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186" name="Round Same Side Corner Rectangle 185">
            <a:extLst>
              <a:ext uri="{FF2B5EF4-FFF2-40B4-BE49-F238E27FC236}">
                <a16:creationId xmlns:a16="http://schemas.microsoft.com/office/drawing/2014/main" id="{1030C63E-449C-5676-936C-24DAB50D12CE}"/>
              </a:ext>
            </a:extLst>
          </p:cNvPr>
          <p:cNvSpPr/>
          <p:nvPr/>
        </p:nvSpPr>
        <p:spPr>
          <a:xfrm>
            <a:off x="3439619" y="2943149"/>
            <a:ext cx="990205" cy="339499"/>
          </a:xfrm>
          <a:prstGeom prst="round2Same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187" name="Round Same Side Corner Rectangle 186">
            <a:extLst>
              <a:ext uri="{FF2B5EF4-FFF2-40B4-BE49-F238E27FC236}">
                <a16:creationId xmlns:a16="http://schemas.microsoft.com/office/drawing/2014/main" id="{3A147D98-7171-EAAF-EC04-FFEFAC84CC1D}"/>
              </a:ext>
            </a:extLst>
          </p:cNvPr>
          <p:cNvSpPr/>
          <p:nvPr/>
        </p:nvSpPr>
        <p:spPr>
          <a:xfrm>
            <a:off x="3439619" y="3282648"/>
            <a:ext cx="990205" cy="339499"/>
          </a:xfrm>
          <a:prstGeom prst="round2SameRect">
            <a:avLst>
              <a:gd name="adj1" fmla="val 0"/>
              <a:gd name="adj2" fmla="val 16356"/>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grpSp>
        <p:nvGrpSpPr>
          <p:cNvPr id="204" name="Group 203">
            <a:extLst>
              <a:ext uri="{FF2B5EF4-FFF2-40B4-BE49-F238E27FC236}">
                <a16:creationId xmlns:a16="http://schemas.microsoft.com/office/drawing/2014/main" id="{1867C145-52CC-567D-CE08-31AD8A0F10CD}"/>
              </a:ext>
            </a:extLst>
          </p:cNvPr>
          <p:cNvGrpSpPr/>
          <p:nvPr/>
        </p:nvGrpSpPr>
        <p:grpSpPr>
          <a:xfrm>
            <a:off x="2385641" y="3708771"/>
            <a:ext cx="553357" cy="439976"/>
            <a:chOff x="2807084" y="4021443"/>
            <a:chExt cx="553357" cy="439976"/>
          </a:xfrm>
        </p:grpSpPr>
        <p:sp>
          <p:nvSpPr>
            <p:cNvPr id="188" name="TextBox 187">
              <a:extLst>
                <a:ext uri="{FF2B5EF4-FFF2-40B4-BE49-F238E27FC236}">
                  <a16:creationId xmlns:a16="http://schemas.microsoft.com/office/drawing/2014/main" id="{D4FC2521-F750-F060-2F42-E449F8AC71ED}"/>
                </a:ext>
              </a:extLst>
            </p:cNvPr>
            <p:cNvSpPr txBox="1"/>
            <p:nvPr/>
          </p:nvSpPr>
          <p:spPr>
            <a:xfrm>
              <a:off x="2807084" y="4215198"/>
              <a:ext cx="553357" cy="246221"/>
            </a:xfrm>
            <a:prstGeom prst="rect">
              <a:avLst/>
            </a:prstGeom>
            <a:noFill/>
          </p:spPr>
          <p:txBody>
            <a:bodyPr wrap="none" rtlCol="0">
              <a:spAutoFit/>
            </a:bodyPr>
            <a:lstStyle/>
            <a:p>
              <a:pPr algn="ctr"/>
              <a:r>
                <a:rPr lang="en-US" sz="1000">
                  <a:solidFill>
                    <a:schemeClr val="bg2"/>
                  </a:solidFill>
                  <a:latin typeface="Gill Sans Light" panose="020B0302020104020203" pitchFamily="34" charset="-79"/>
                  <a:cs typeface="Gill Sans Light" panose="020B0302020104020203" pitchFamily="34" charset="-79"/>
                </a:rPr>
                <a:t>Stage 1</a:t>
              </a:r>
            </a:p>
          </p:txBody>
        </p:sp>
        <p:sp>
          <p:nvSpPr>
            <p:cNvPr id="192" name="Rectangle 191">
              <a:extLst>
                <a:ext uri="{FF2B5EF4-FFF2-40B4-BE49-F238E27FC236}">
                  <a16:creationId xmlns:a16="http://schemas.microsoft.com/office/drawing/2014/main" id="{8412C5E9-6217-8337-6ACE-C05009048B50}"/>
                </a:ext>
              </a:extLst>
            </p:cNvPr>
            <p:cNvSpPr/>
            <p:nvPr/>
          </p:nvSpPr>
          <p:spPr>
            <a:xfrm>
              <a:off x="2811235"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a:t>
              </a:r>
            </a:p>
          </p:txBody>
        </p:sp>
        <p:sp>
          <p:nvSpPr>
            <p:cNvPr id="193" name="Rectangle 192">
              <a:extLst>
                <a:ext uri="{FF2B5EF4-FFF2-40B4-BE49-F238E27FC236}">
                  <a16:creationId xmlns:a16="http://schemas.microsoft.com/office/drawing/2014/main" id="{7364AD2F-251D-ED04-7D0F-52D55764F09B}"/>
                </a:ext>
              </a:extLst>
            </p:cNvPr>
            <p:cNvSpPr/>
            <p:nvPr/>
          </p:nvSpPr>
          <p:spPr>
            <a:xfrm>
              <a:off x="2991072"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2</a:t>
              </a:r>
            </a:p>
          </p:txBody>
        </p:sp>
        <p:sp>
          <p:nvSpPr>
            <p:cNvPr id="194" name="Rectangle 193">
              <a:extLst>
                <a:ext uri="{FF2B5EF4-FFF2-40B4-BE49-F238E27FC236}">
                  <a16:creationId xmlns:a16="http://schemas.microsoft.com/office/drawing/2014/main" id="{46BBDE52-252D-076C-9C18-5178CCFAF7A4}"/>
                </a:ext>
              </a:extLst>
            </p:cNvPr>
            <p:cNvSpPr/>
            <p:nvPr/>
          </p:nvSpPr>
          <p:spPr>
            <a:xfrm>
              <a:off x="3173409"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3</a:t>
              </a:r>
            </a:p>
          </p:txBody>
        </p:sp>
      </p:grpSp>
      <p:grpSp>
        <p:nvGrpSpPr>
          <p:cNvPr id="205" name="Group 204">
            <a:extLst>
              <a:ext uri="{FF2B5EF4-FFF2-40B4-BE49-F238E27FC236}">
                <a16:creationId xmlns:a16="http://schemas.microsoft.com/office/drawing/2014/main" id="{4D47CB96-7AE7-E9F8-078B-3F0E4C98B5A0}"/>
              </a:ext>
            </a:extLst>
          </p:cNvPr>
          <p:cNvGrpSpPr/>
          <p:nvPr/>
        </p:nvGrpSpPr>
        <p:grpSpPr>
          <a:xfrm>
            <a:off x="3658043" y="3708771"/>
            <a:ext cx="553357" cy="439976"/>
            <a:chOff x="3685820" y="4021443"/>
            <a:chExt cx="553357" cy="439976"/>
          </a:xfrm>
        </p:grpSpPr>
        <p:sp>
          <p:nvSpPr>
            <p:cNvPr id="189" name="TextBox 188">
              <a:extLst>
                <a:ext uri="{FF2B5EF4-FFF2-40B4-BE49-F238E27FC236}">
                  <a16:creationId xmlns:a16="http://schemas.microsoft.com/office/drawing/2014/main" id="{92E9E059-C390-4CB0-4F94-B06FE1E25C14}"/>
                </a:ext>
              </a:extLst>
            </p:cNvPr>
            <p:cNvSpPr txBox="1"/>
            <p:nvPr/>
          </p:nvSpPr>
          <p:spPr>
            <a:xfrm>
              <a:off x="3685820" y="4215198"/>
              <a:ext cx="553357" cy="246221"/>
            </a:xfrm>
            <a:prstGeom prst="rect">
              <a:avLst/>
            </a:prstGeom>
            <a:noFill/>
          </p:spPr>
          <p:txBody>
            <a:bodyPr wrap="none" rtlCol="0">
              <a:spAutoFit/>
            </a:bodyPr>
            <a:lstStyle/>
            <a:p>
              <a:pPr algn="ctr"/>
              <a:r>
                <a:rPr lang="en-US" sz="1000">
                  <a:solidFill>
                    <a:schemeClr val="bg2"/>
                  </a:solidFill>
                  <a:latin typeface="Gill Sans Light" panose="020B0302020104020203" pitchFamily="34" charset="-79"/>
                  <a:cs typeface="Gill Sans Light" panose="020B0302020104020203" pitchFamily="34" charset="-79"/>
                </a:rPr>
                <a:t>Stage 2</a:t>
              </a:r>
            </a:p>
          </p:txBody>
        </p:sp>
        <p:sp>
          <p:nvSpPr>
            <p:cNvPr id="195" name="Rectangle 194">
              <a:extLst>
                <a:ext uri="{FF2B5EF4-FFF2-40B4-BE49-F238E27FC236}">
                  <a16:creationId xmlns:a16="http://schemas.microsoft.com/office/drawing/2014/main" id="{167BC951-DF03-A843-F115-BB0AAE0C2F20}"/>
                </a:ext>
              </a:extLst>
            </p:cNvPr>
            <p:cNvSpPr/>
            <p:nvPr/>
          </p:nvSpPr>
          <p:spPr>
            <a:xfrm>
              <a:off x="3688593"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4</a:t>
              </a:r>
            </a:p>
          </p:txBody>
        </p:sp>
        <p:sp>
          <p:nvSpPr>
            <p:cNvPr id="196" name="Rectangle 195">
              <a:extLst>
                <a:ext uri="{FF2B5EF4-FFF2-40B4-BE49-F238E27FC236}">
                  <a16:creationId xmlns:a16="http://schemas.microsoft.com/office/drawing/2014/main" id="{BD1C884C-A128-1024-3FDC-3C09A10D4892}"/>
                </a:ext>
              </a:extLst>
            </p:cNvPr>
            <p:cNvSpPr/>
            <p:nvPr/>
          </p:nvSpPr>
          <p:spPr>
            <a:xfrm>
              <a:off x="3872310"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5</a:t>
              </a:r>
            </a:p>
          </p:txBody>
        </p:sp>
        <p:sp>
          <p:nvSpPr>
            <p:cNvPr id="197" name="Rectangle 196">
              <a:extLst>
                <a:ext uri="{FF2B5EF4-FFF2-40B4-BE49-F238E27FC236}">
                  <a16:creationId xmlns:a16="http://schemas.microsoft.com/office/drawing/2014/main" id="{7BE22B10-16D1-495E-B45E-515B9BB5EA1E}"/>
                </a:ext>
              </a:extLst>
            </p:cNvPr>
            <p:cNvSpPr/>
            <p:nvPr/>
          </p:nvSpPr>
          <p:spPr>
            <a:xfrm>
              <a:off x="4053523"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6</a:t>
              </a:r>
            </a:p>
          </p:txBody>
        </p:sp>
      </p:grpSp>
      <p:grpSp>
        <p:nvGrpSpPr>
          <p:cNvPr id="206" name="Group 205">
            <a:extLst>
              <a:ext uri="{FF2B5EF4-FFF2-40B4-BE49-F238E27FC236}">
                <a16:creationId xmlns:a16="http://schemas.microsoft.com/office/drawing/2014/main" id="{8ACA8602-6140-2E90-0376-56F949640AAF}"/>
              </a:ext>
            </a:extLst>
          </p:cNvPr>
          <p:cNvGrpSpPr/>
          <p:nvPr/>
        </p:nvGrpSpPr>
        <p:grpSpPr>
          <a:xfrm>
            <a:off x="4930445" y="3708771"/>
            <a:ext cx="553357" cy="446623"/>
            <a:chOff x="4570894" y="4021443"/>
            <a:chExt cx="553357" cy="446623"/>
          </a:xfrm>
        </p:grpSpPr>
        <p:sp>
          <p:nvSpPr>
            <p:cNvPr id="190" name="TextBox 189">
              <a:extLst>
                <a:ext uri="{FF2B5EF4-FFF2-40B4-BE49-F238E27FC236}">
                  <a16:creationId xmlns:a16="http://schemas.microsoft.com/office/drawing/2014/main" id="{86871878-4E26-7688-95D4-95F799699C8B}"/>
                </a:ext>
              </a:extLst>
            </p:cNvPr>
            <p:cNvSpPr txBox="1"/>
            <p:nvPr/>
          </p:nvSpPr>
          <p:spPr>
            <a:xfrm>
              <a:off x="4570894" y="4221845"/>
              <a:ext cx="553357" cy="246221"/>
            </a:xfrm>
            <a:prstGeom prst="rect">
              <a:avLst/>
            </a:prstGeom>
            <a:noFill/>
          </p:spPr>
          <p:txBody>
            <a:bodyPr wrap="none" rtlCol="0">
              <a:spAutoFit/>
            </a:bodyPr>
            <a:lstStyle/>
            <a:p>
              <a:pPr algn="ctr"/>
              <a:r>
                <a:rPr lang="en-US" sz="1000">
                  <a:solidFill>
                    <a:schemeClr val="bg2"/>
                  </a:solidFill>
                  <a:latin typeface="Gill Sans Light" panose="020B0302020104020203" pitchFamily="34" charset="-79"/>
                  <a:cs typeface="Gill Sans Light" panose="020B0302020104020203" pitchFamily="34" charset="-79"/>
                </a:rPr>
                <a:t>Stage 3</a:t>
              </a:r>
            </a:p>
          </p:txBody>
        </p:sp>
        <p:sp>
          <p:nvSpPr>
            <p:cNvPr id="198" name="Rectangle 197">
              <a:extLst>
                <a:ext uri="{FF2B5EF4-FFF2-40B4-BE49-F238E27FC236}">
                  <a16:creationId xmlns:a16="http://schemas.microsoft.com/office/drawing/2014/main" id="{3BB72A16-1921-147B-30D8-D174A580C6C0}"/>
                </a:ext>
              </a:extLst>
            </p:cNvPr>
            <p:cNvSpPr/>
            <p:nvPr/>
          </p:nvSpPr>
          <p:spPr>
            <a:xfrm>
              <a:off x="4574504"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7</a:t>
              </a:r>
            </a:p>
          </p:txBody>
        </p:sp>
        <p:sp>
          <p:nvSpPr>
            <p:cNvPr id="199" name="Rectangle 198">
              <a:extLst>
                <a:ext uri="{FF2B5EF4-FFF2-40B4-BE49-F238E27FC236}">
                  <a16:creationId xmlns:a16="http://schemas.microsoft.com/office/drawing/2014/main" id="{0BEBEECF-DBD3-A602-70E2-634677E4B907}"/>
                </a:ext>
              </a:extLst>
            </p:cNvPr>
            <p:cNvSpPr/>
            <p:nvPr/>
          </p:nvSpPr>
          <p:spPr>
            <a:xfrm>
              <a:off x="4754880"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8</a:t>
              </a:r>
            </a:p>
          </p:txBody>
        </p:sp>
        <p:sp>
          <p:nvSpPr>
            <p:cNvPr id="200" name="Rectangle 199">
              <a:extLst>
                <a:ext uri="{FF2B5EF4-FFF2-40B4-BE49-F238E27FC236}">
                  <a16:creationId xmlns:a16="http://schemas.microsoft.com/office/drawing/2014/main" id="{D79B3799-7E77-64E9-C191-CD053506834E}"/>
                </a:ext>
              </a:extLst>
            </p:cNvPr>
            <p:cNvSpPr/>
            <p:nvPr/>
          </p:nvSpPr>
          <p:spPr>
            <a:xfrm>
              <a:off x="4937760"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9</a:t>
              </a:r>
            </a:p>
          </p:txBody>
        </p:sp>
      </p:grpSp>
      <p:grpSp>
        <p:nvGrpSpPr>
          <p:cNvPr id="207" name="Group 206">
            <a:extLst>
              <a:ext uri="{FF2B5EF4-FFF2-40B4-BE49-F238E27FC236}">
                <a16:creationId xmlns:a16="http://schemas.microsoft.com/office/drawing/2014/main" id="{1A66A168-4775-514C-6B56-8F91BF364FF6}"/>
              </a:ext>
            </a:extLst>
          </p:cNvPr>
          <p:cNvGrpSpPr/>
          <p:nvPr/>
        </p:nvGrpSpPr>
        <p:grpSpPr>
          <a:xfrm>
            <a:off x="6205002" y="3708771"/>
            <a:ext cx="553357" cy="446623"/>
            <a:chOff x="5449631" y="4021443"/>
            <a:chExt cx="553357" cy="446623"/>
          </a:xfrm>
        </p:grpSpPr>
        <p:sp>
          <p:nvSpPr>
            <p:cNvPr id="191" name="TextBox 190">
              <a:extLst>
                <a:ext uri="{FF2B5EF4-FFF2-40B4-BE49-F238E27FC236}">
                  <a16:creationId xmlns:a16="http://schemas.microsoft.com/office/drawing/2014/main" id="{B8EC83C1-31BD-A654-3FD1-39949DF938C4}"/>
                </a:ext>
              </a:extLst>
            </p:cNvPr>
            <p:cNvSpPr txBox="1"/>
            <p:nvPr/>
          </p:nvSpPr>
          <p:spPr>
            <a:xfrm>
              <a:off x="5449631" y="4221845"/>
              <a:ext cx="553357" cy="246221"/>
            </a:xfrm>
            <a:prstGeom prst="rect">
              <a:avLst/>
            </a:prstGeom>
            <a:noFill/>
          </p:spPr>
          <p:txBody>
            <a:bodyPr wrap="none" rtlCol="0">
              <a:spAutoFit/>
            </a:bodyPr>
            <a:lstStyle/>
            <a:p>
              <a:pPr algn="ctr"/>
              <a:r>
                <a:rPr lang="en-US" sz="1000">
                  <a:solidFill>
                    <a:schemeClr val="bg2"/>
                  </a:solidFill>
                  <a:latin typeface="Gill Sans Light" panose="020B0302020104020203" pitchFamily="34" charset="-79"/>
                  <a:cs typeface="Gill Sans Light" panose="020B0302020104020203" pitchFamily="34" charset="-79"/>
                </a:rPr>
                <a:t>Stage 4</a:t>
              </a:r>
            </a:p>
          </p:txBody>
        </p:sp>
        <p:sp>
          <p:nvSpPr>
            <p:cNvPr id="201" name="Rectangle 200">
              <a:extLst>
                <a:ext uri="{FF2B5EF4-FFF2-40B4-BE49-F238E27FC236}">
                  <a16:creationId xmlns:a16="http://schemas.microsoft.com/office/drawing/2014/main" id="{0FCC97E4-CDDF-C1AC-BF70-4BE79F33FC50}"/>
                </a:ext>
              </a:extLst>
            </p:cNvPr>
            <p:cNvSpPr/>
            <p:nvPr/>
          </p:nvSpPr>
          <p:spPr>
            <a:xfrm>
              <a:off x="5451989"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10</a:t>
              </a:r>
            </a:p>
          </p:txBody>
        </p:sp>
        <p:sp>
          <p:nvSpPr>
            <p:cNvPr id="202" name="Rectangle 201">
              <a:extLst>
                <a:ext uri="{FF2B5EF4-FFF2-40B4-BE49-F238E27FC236}">
                  <a16:creationId xmlns:a16="http://schemas.microsoft.com/office/drawing/2014/main" id="{BCB9E9AB-3F1B-6C52-9A40-C76876679461}"/>
                </a:ext>
              </a:extLst>
            </p:cNvPr>
            <p:cNvSpPr/>
            <p:nvPr/>
          </p:nvSpPr>
          <p:spPr>
            <a:xfrm>
              <a:off x="5634869"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11</a:t>
              </a:r>
            </a:p>
          </p:txBody>
        </p:sp>
        <p:sp>
          <p:nvSpPr>
            <p:cNvPr id="203" name="Rectangle 202">
              <a:extLst>
                <a:ext uri="{FF2B5EF4-FFF2-40B4-BE49-F238E27FC236}">
                  <a16:creationId xmlns:a16="http://schemas.microsoft.com/office/drawing/2014/main" id="{45C003D2-FF2E-99A6-B849-71028528F02F}"/>
                </a:ext>
              </a:extLst>
            </p:cNvPr>
            <p:cNvSpPr/>
            <p:nvPr/>
          </p:nvSpPr>
          <p:spPr>
            <a:xfrm>
              <a:off x="5817749"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12</a:t>
              </a:r>
            </a:p>
          </p:txBody>
        </p:sp>
      </p:grpSp>
      <p:sp>
        <p:nvSpPr>
          <p:cNvPr id="27" name="Rectangle 26">
            <a:extLst>
              <a:ext uri="{FF2B5EF4-FFF2-40B4-BE49-F238E27FC236}">
                <a16:creationId xmlns:a16="http://schemas.microsoft.com/office/drawing/2014/main" id="{780CB2F0-AC73-80E9-F92C-2081D2C3F05A}"/>
              </a:ext>
            </a:extLst>
          </p:cNvPr>
          <p:cNvSpPr/>
          <p:nvPr/>
        </p:nvSpPr>
        <p:spPr>
          <a:xfrm>
            <a:off x="839071" y="2197776"/>
            <a:ext cx="1313503" cy="536759"/>
          </a:xfrm>
          <a:prstGeom prst="rect">
            <a:avLst/>
          </a:prstGeom>
          <a:solidFill>
            <a:schemeClr val="accent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Gill Sans Light" panose="020B0302020104020203" pitchFamily="34" charset="-79"/>
                <a:cs typeface="Gill Sans Light" panose="020B0302020104020203" pitchFamily="34" charset="-79"/>
              </a:rPr>
              <a:t>Pipeline Template</a:t>
            </a:r>
            <a:br>
              <a:rPr lang="en-US" sz="1200">
                <a:solidFill>
                  <a:schemeClr val="tx1"/>
                </a:solidFill>
                <a:latin typeface="Gill Sans Light" panose="020B0302020104020203" pitchFamily="34" charset="-79"/>
                <a:cs typeface="Gill Sans Light" panose="020B0302020104020203" pitchFamily="34" charset="-79"/>
              </a:rPr>
            </a:br>
            <a:r>
              <a:rPr lang="en-US" sz="1200">
                <a:solidFill>
                  <a:schemeClr val="tx1"/>
                </a:solidFill>
                <a:latin typeface="Gill Sans Light" panose="020B0302020104020203" pitchFamily="34" charset="-79"/>
                <a:cs typeface="Gill Sans Light" panose="020B0302020104020203" pitchFamily="34" charset="-79"/>
              </a:rPr>
              <a:t>for 2 Nodes</a:t>
            </a:r>
          </a:p>
        </p:txBody>
      </p:sp>
      <p:sp>
        <p:nvSpPr>
          <p:cNvPr id="28" name="Rectangle 27">
            <a:extLst>
              <a:ext uri="{FF2B5EF4-FFF2-40B4-BE49-F238E27FC236}">
                <a16:creationId xmlns:a16="http://schemas.microsoft.com/office/drawing/2014/main" id="{2A09545D-524B-098D-89FC-DBD798F7B9E0}"/>
              </a:ext>
            </a:extLst>
          </p:cNvPr>
          <p:cNvSpPr/>
          <p:nvPr/>
        </p:nvSpPr>
        <p:spPr>
          <a:xfrm>
            <a:off x="6811318" y="2194964"/>
            <a:ext cx="1313503" cy="536759"/>
          </a:xfrm>
          <a:prstGeom prst="rect">
            <a:avLst/>
          </a:prstGeom>
          <a:solidFill>
            <a:schemeClr val="accent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Gill Sans Light" panose="020B0302020104020203" pitchFamily="34" charset="-79"/>
                <a:cs typeface="Gill Sans Light" panose="020B0302020104020203" pitchFamily="34" charset="-79"/>
              </a:rPr>
              <a:t>Pipeline Template</a:t>
            </a:r>
            <a:br>
              <a:rPr lang="en-US" sz="1200">
                <a:latin typeface="Gill Sans Light" panose="020B0302020104020203" pitchFamily="34" charset="-79"/>
                <a:cs typeface="Gill Sans Light" panose="020B0302020104020203" pitchFamily="34" charset="-79"/>
              </a:rPr>
            </a:br>
            <a:r>
              <a:rPr lang="en-US" sz="1200">
                <a:latin typeface="Gill Sans Light" panose="020B0302020104020203" pitchFamily="34" charset="-79"/>
                <a:cs typeface="Gill Sans Light" panose="020B0302020104020203" pitchFamily="34" charset="-79"/>
              </a:rPr>
              <a:t>for </a:t>
            </a:r>
            <a:r>
              <a:rPr lang="en-US" sz="1200" i="1">
                <a:latin typeface="Gill Sans Light" panose="020B0302020104020203" pitchFamily="34" charset="-79"/>
                <a:cs typeface="Gill Sans Light" panose="020B0302020104020203" pitchFamily="34" charset="-79"/>
              </a:rPr>
              <a:t>k</a:t>
            </a:r>
            <a:r>
              <a:rPr lang="en-US" sz="1200">
                <a:latin typeface="Gill Sans Light" panose="020B0302020104020203" pitchFamily="34" charset="-79"/>
                <a:cs typeface="Gill Sans Light" panose="020B0302020104020203" pitchFamily="34" charset="-79"/>
              </a:rPr>
              <a:t> Nodes</a:t>
            </a:r>
          </a:p>
        </p:txBody>
      </p:sp>
      <p:sp>
        <p:nvSpPr>
          <p:cNvPr id="29" name="Rectangle 28">
            <a:extLst>
              <a:ext uri="{FF2B5EF4-FFF2-40B4-BE49-F238E27FC236}">
                <a16:creationId xmlns:a16="http://schemas.microsoft.com/office/drawing/2014/main" id="{71C22F38-43FB-187A-3190-0E0F986BCBC9}"/>
              </a:ext>
            </a:extLst>
          </p:cNvPr>
          <p:cNvSpPr/>
          <p:nvPr/>
        </p:nvSpPr>
        <p:spPr>
          <a:xfrm>
            <a:off x="4235943" y="2194964"/>
            <a:ext cx="1313503" cy="536759"/>
          </a:xfrm>
          <a:prstGeom prst="rect">
            <a:avLst/>
          </a:prstGeom>
          <a:solidFill>
            <a:schemeClr val="accent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Gill Sans Light" panose="020B0302020104020203" pitchFamily="34" charset="-79"/>
                <a:cs typeface="Gill Sans Light" panose="020B0302020104020203" pitchFamily="34" charset="-79"/>
              </a:rPr>
              <a:t>Pipeline Template</a:t>
            </a:r>
            <a:br>
              <a:rPr lang="en-US" sz="1200">
                <a:solidFill>
                  <a:schemeClr val="tx1"/>
                </a:solidFill>
                <a:latin typeface="Gill Sans Light" panose="020B0302020104020203" pitchFamily="34" charset="-79"/>
                <a:cs typeface="Gill Sans Light" panose="020B0302020104020203" pitchFamily="34" charset="-79"/>
              </a:rPr>
            </a:br>
            <a:r>
              <a:rPr lang="en-US" sz="1200">
                <a:solidFill>
                  <a:schemeClr val="tx1"/>
                </a:solidFill>
                <a:latin typeface="Gill Sans Light" panose="020B0302020104020203" pitchFamily="34" charset="-79"/>
                <a:cs typeface="Gill Sans Light" panose="020B0302020104020203" pitchFamily="34" charset="-79"/>
              </a:rPr>
              <a:t>for 4 Nodes</a:t>
            </a:r>
          </a:p>
        </p:txBody>
      </p:sp>
      <p:sp>
        <p:nvSpPr>
          <p:cNvPr id="30" name="TextBox 29">
            <a:extLst>
              <a:ext uri="{FF2B5EF4-FFF2-40B4-BE49-F238E27FC236}">
                <a16:creationId xmlns:a16="http://schemas.microsoft.com/office/drawing/2014/main" id="{B7F323A3-F39D-9F47-5938-F107BAB47297}"/>
              </a:ext>
            </a:extLst>
          </p:cNvPr>
          <p:cNvSpPr txBox="1"/>
          <p:nvPr/>
        </p:nvSpPr>
        <p:spPr>
          <a:xfrm>
            <a:off x="6027936" y="1886727"/>
            <a:ext cx="285656" cy="255471"/>
          </a:xfrm>
          <a:prstGeom prst="rect">
            <a:avLst/>
          </a:prstGeom>
          <a:noFill/>
        </p:spPr>
        <p:txBody>
          <a:bodyPr wrap="none" rtlCol="0">
            <a:spAutoFit/>
          </a:bodyPr>
          <a:lstStyle/>
          <a:p>
            <a:r>
              <a:rPr lang="en-US" sz="1200">
                <a:latin typeface="Gill Sans" panose="020B0502020104020203" pitchFamily="34" charset="-79"/>
                <a:cs typeface="Gill Sans" panose="020B0502020104020203" pitchFamily="34" charset="-79"/>
              </a:rPr>
              <a:t>...</a:t>
            </a:r>
          </a:p>
        </p:txBody>
      </p:sp>
      <p:sp>
        <p:nvSpPr>
          <p:cNvPr id="31" name="Rectangle 30">
            <a:extLst>
              <a:ext uri="{FF2B5EF4-FFF2-40B4-BE49-F238E27FC236}">
                <a16:creationId xmlns:a16="http://schemas.microsoft.com/office/drawing/2014/main" id="{9BDB15C5-3AE8-B117-1F7F-FFD7EC336D49}"/>
              </a:ext>
            </a:extLst>
          </p:cNvPr>
          <p:cNvSpPr/>
          <p:nvPr/>
        </p:nvSpPr>
        <p:spPr>
          <a:xfrm>
            <a:off x="2457359" y="2197776"/>
            <a:ext cx="1313503" cy="536759"/>
          </a:xfrm>
          <a:prstGeom prst="rect">
            <a:avLst/>
          </a:prstGeom>
          <a:solidFill>
            <a:schemeClr val="accent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Gill Sans Light" panose="020B0302020104020203" pitchFamily="34" charset="-79"/>
                <a:cs typeface="Gill Sans Light" panose="020B0302020104020203" pitchFamily="34" charset="-79"/>
              </a:rPr>
              <a:t>Pipeline Template</a:t>
            </a:r>
            <a:br>
              <a:rPr lang="en-US" sz="1200">
                <a:solidFill>
                  <a:schemeClr val="tx1"/>
                </a:solidFill>
                <a:latin typeface="Gill Sans Light" panose="020B0302020104020203" pitchFamily="34" charset="-79"/>
                <a:cs typeface="Gill Sans Light" panose="020B0302020104020203" pitchFamily="34" charset="-79"/>
              </a:rPr>
            </a:br>
            <a:r>
              <a:rPr lang="en-US" sz="1200">
                <a:solidFill>
                  <a:schemeClr val="tx1"/>
                </a:solidFill>
                <a:latin typeface="Gill Sans Light" panose="020B0302020104020203" pitchFamily="34" charset="-79"/>
                <a:cs typeface="Gill Sans Light" panose="020B0302020104020203" pitchFamily="34" charset="-79"/>
              </a:rPr>
              <a:t>for 3 Nodes</a:t>
            </a:r>
          </a:p>
        </p:txBody>
      </p:sp>
      <p:grpSp>
        <p:nvGrpSpPr>
          <p:cNvPr id="32" name="Group 31">
            <a:extLst>
              <a:ext uri="{FF2B5EF4-FFF2-40B4-BE49-F238E27FC236}">
                <a16:creationId xmlns:a16="http://schemas.microsoft.com/office/drawing/2014/main" id="{31C676DA-A4BD-6AB9-0699-23162D3EE8D3}"/>
              </a:ext>
            </a:extLst>
          </p:cNvPr>
          <p:cNvGrpSpPr/>
          <p:nvPr/>
        </p:nvGrpSpPr>
        <p:grpSpPr>
          <a:xfrm>
            <a:off x="861901" y="1723051"/>
            <a:ext cx="1316736" cy="548640"/>
            <a:chOff x="-522890" y="3733160"/>
            <a:chExt cx="1316736" cy="548640"/>
          </a:xfrm>
        </p:grpSpPr>
        <p:sp>
          <p:nvSpPr>
            <p:cNvPr id="33" name="Rectangle 32">
              <a:extLst>
                <a:ext uri="{FF2B5EF4-FFF2-40B4-BE49-F238E27FC236}">
                  <a16:creationId xmlns:a16="http://schemas.microsoft.com/office/drawing/2014/main" id="{991AF524-E5EC-06A2-2906-C97235BD375E}"/>
                </a:ext>
              </a:extLst>
            </p:cNvPr>
            <p:cNvSpPr/>
            <p:nvPr/>
          </p:nvSpPr>
          <p:spPr>
            <a:xfrm>
              <a:off x="-522890" y="3733160"/>
              <a:ext cx="1316736"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Node 1 for Template A">
              <a:extLst>
                <a:ext uri="{FF2B5EF4-FFF2-40B4-BE49-F238E27FC236}">
                  <a16:creationId xmlns:a16="http://schemas.microsoft.com/office/drawing/2014/main" id="{63F94B73-6067-3BE6-EA6F-1F7B8BF0950A}"/>
                </a:ext>
              </a:extLst>
            </p:cNvPr>
            <p:cNvSpPr/>
            <p:nvPr/>
          </p:nvSpPr>
          <p:spPr>
            <a:xfrm>
              <a:off x="-221543" y="3830060"/>
              <a:ext cx="321537" cy="35484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Node 2 for Template A">
              <a:extLst>
                <a:ext uri="{FF2B5EF4-FFF2-40B4-BE49-F238E27FC236}">
                  <a16:creationId xmlns:a16="http://schemas.microsoft.com/office/drawing/2014/main" id="{60D3DD23-B900-8C43-3482-E895EECF20CB}"/>
                </a:ext>
              </a:extLst>
            </p:cNvPr>
            <p:cNvSpPr/>
            <p:nvPr/>
          </p:nvSpPr>
          <p:spPr>
            <a:xfrm>
              <a:off x="170962" y="3830060"/>
              <a:ext cx="321537" cy="35484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36" name="Group 35">
            <a:extLst>
              <a:ext uri="{FF2B5EF4-FFF2-40B4-BE49-F238E27FC236}">
                <a16:creationId xmlns:a16="http://schemas.microsoft.com/office/drawing/2014/main" id="{EE32B468-2DB5-8BE7-D709-27DA3A2387DD}"/>
              </a:ext>
            </a:extLst>
          </p:cNvPr>
          <p:cNvGrpSpPr/>
          <p:nvPr/>
        </p:nvGrpSpPr>
        <p:grpSpPr>
          <a:xfrm>
            <a:off x="4145349" y="1723051"/>
            <a:ext cx="1494689" cy="548640"/>
            <a:chOff x="3411261" y="3919835"/>
            <a:chExt cx="1494689" cy="548640"/>
          </a:xfrm>
        </p:grpSpPr>
        <p:sp>
          <p:nvSpPr>
            <p:cNvPr id="37" name="Rectangle 36">
              <a:extLst>
                <a:ext uri="{FF2B5EF4-FFF2-40B4-BE49-F238E27FC236}">
                  <a16:creationId xmlns:a16="http://schemas.microsoft.com/office/drawing/2014/main" id="{C590DCBB-A87A-3A90-C21C-C0C0875EA416}"/>
                </a:ext>
              </a:extLst>
            </p:cNvPr>
            <p:cNvSpPr/>
            <p:nvPr/>
          </p:nvSpPr>
          <p:spPr>
            <a:xfrm>
              <a:off x="3500237" y="3919835"/>
              <a:ext cx="1316736"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C0309C2D-BF1B-D33F-63B3-2D895E07E2F1}"/>
                </a:ext>
              </a:extLst>
            </p:cNvPr>
            <p:cNvGrpSpPr>
              <a:grpSpLocks noChangeAspect="1"/>
            </p:cNvGrpSpPr>
            <p:nvPr/>
          </p:nvGrpSpPr>
          <p:grpSpPr>
            <a:xfrm>
              <a:off x="3411261" y="4016735"/>
              <a:ext cx="1494689" cy="354840"/>
              <a:chOff x="7265017" y="3862296"/>
              <a:chExt cx="1604884" cy="381000"/>
            </a:xfrm>
          </p:grpSpPr>
          <p:sp>
            <p:nvSpPr>
              <p:cNvPr id="39" name="Rectangle 38">
                <a:extLst>
                  <a:ext uri="{FF2B5EF4-FFF2-40B4-BE49-F238E27FC236}">
                    <a16:creationId xmlns:a16="http://schemas.microsoft.com/office/drawing/2014/main" id="{C8FFEF50-3887-0980-B2AD-0EC39E199BDF}"/>
                  </a:ext>
                </a:extLst>
              </p:cNvPr>
              <p:cNvSpPr/>
              <p:nvPr/>
            </p:nvSpPr>
            <p:spPr>
              <a:xfrm>
                <a:off x="7265017"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Rectangle 39">
                <a:extLst>
                  <a:ext uri="{FF2B5EF4-FFF2-40B4-BE49-F238E27FC236}">
                    <a16:creationId xmlns:a16="http://schemas.microsoft.com/office/drawing/2014/main" id="{1BBF1043-B91F-ADA6-0C13-2A1374E6A35E}"/>
                  </a:ext>
                </a:extLst>
              </p:cNvPr>
              <p:cNvSpPr/>
              <p:nvPr/>
            </p:nvSpPr>
            <p:spPr>
              <a:xfrm>
                <a:off x="7686459"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Rectangle 40">
                <a:extLst>
                  <a:ext uri="{FF2B5EF4-FFF2-40B4-BE49-F238E27FC236}">
                    <a16:creationId xmlns:a16="http://schemas.microsoft.com/office/drawing/2014/main" id="{82BF8268-248B-84EA-3874-137F648F7563}"/>
                  </a:ext>
                </a:extLst>
              </p:cNvPr>
              <p:cNvSpPr/>
              <p:nvPr/>
            </p:nvSpPr>
            <p:spPr>
              <a:xfrm>
                <a:off x="8103217"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Rectangle 41">
                <a:extLst>
                  <a:ext uri="{FF2B5EF4-FFF2-40B4-BE49-F238E27FC236}">
                    <a16:creationId xmlns:a16="http://schemas.microsoft.com/office/drawing/2014/main" id="{80925BC0-28D8-295A-A6C3-38550C401524}"/>
                  </a:ext>
                </a:extLst>
              </p:cNvPr>
              <p:cNvSpPr/>
              <p:nvPr/>
            </p:nvSpPr>
            <p:spPr>
              <a:xfrm>
                <a:off x="8524659"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43" name="Group 42">
            <a:extLst>
              <a:ext uri="{FF2B5EF4-FFF2-40B4-BE49-F238E27FC236}">
                <a16:creationId xmlns:a16="http://schemas.microsoft.com/office/drawing/2014/main" id="{1EE947F2-567F-89CA-1945-68427E7C9F67}"/>
              </a:ext>
            </a:extLst>
          </p:cNvPr>
          <p:cNvGrpSpPr/>
          <p:nvPr/>
        </p:nvGrpSpPr>
        <p:grpSpPr>
          <a:xfrm>
            <a:off x="6736483" y="1819951"/>
            <a:ext cx="1463171" cy="354840"/>
            <a:chOff x="5648465" y="3620436"/>
            <a:chExt cx="1463171" cy="354840"/>
          </a:xfrm>
        </p:grpSpPr>
        <p:sp>
          <p:nvSpPr>
            <p:cNvPr id="44" name="Rectangle 43">
              <a:extLst>
                <a:ext uri="{FF2B5EF4-FFF2-40B4-BE49-F238E27FC236}">
                  <a16:creationId xmlns:a16="http://schemas.microsoft.com/office/drawing/2014/main" id="{59E86651-E6C0-5D76-5F98-470CFBEF0A64}"/>
                </a:ext>
              </a:extLst>
            </p:cNvPr>
            <p:cNvSpPr/>
            <p:nvPr/>
          </p:nvSpPr>
          <p:spPr>
            <a:xfrm>
              <a:off x="5648465" y="3620436"/>
              <a:ext cx="321537" cy="354840"/>
            </a:xfrm>
            <a:prstGeom prst="rect">
              <a:avLst/>
            </a:prstGeom>
            <a:solidFill>
              <a:schemeClr val="accent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5" name="Rectangle 44">
              <a:extLst>
                <a:ext uri="{FF2B5EF4-FFF2-40B4-BE49-F238E27FC236}">
                  <a16:creationId xmlns:a16="http://schemas.microsoft.com/office/drawing/2014/main" id="{90F37F2B-007E-5F50-E344-BABD37F5AC84}"/>
                </a:ext>
              </a:extLst>
            </p:cNvPr>
            <p:cNvSpPr/>
            <p:nvPr/>
          </p:nvSpPr>
          <p:spPr>
            <a:xfrm>
              <a:off x="6040970" y="3620436"/>
              <a:ext cx="321537" cy="354840"/>
            </a:xfrm>
            <a:prstGeom prst="rect">
              <a:avLst/>
            </a:prstGeom>
            <a:solidFill>
              <a:schemeClr val="accent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TextBox 45">
              <a:extLst>
                <a:ext uri="{FF2B5EF4-FFF2-40B4-BE49-F238E27FC236}">
                  <a16:creationId xmlns:a16="http://schemas.microsoft.com/office/drawing/2014/main" id="{1BC69440-6A9E-B3AD-4A9D-8A3DA4CB2672}"/>
                </a:ext>
              </a:extLst>
            </p:cNvPr>
            <p:cNvSpPr txBox="1"/>
            <p:nvPr/>
          </p:nvSpPr>
          <p:spPr>
            <a:xfrm>
              <a:off x="6433475" y="3670120"/>
              <a:ext cx="285656" cy="255471"/>
            </a:xfrm>
            <a:prstGeom prst="rect">
              <a:avLst/>
            </a:prstGeom>
            <a:noFill/>
          </p:spPr>
          <p:txBody>
            <a:bodyPr wrap="none" rtlCol="0">
              <a:spAutoFit/>
            </a:bodyPr>
            <a:lstStyle/>
            <a:p>
              <a:r>
                <a:rPr lang="en-US" sz="1200">
                  <a:latin typeface="Gill Sans" panose="020B0502020104020203" pitchFamily="34" charset="-79"/>
                  <a:cs typeface="Gill Sans" panose="020B0502020104020203" pitchFamily="34" charset="-79"/>
                </a:rPr>
                <a:t>...</a:t>
              </a:r>
            </a:p>
          </p:txBody>
        </p:sp>
        <p:sp>
          <p:nvSpPr>
            <p:cNvPr id="47" name="Rectangle 46">
              <a:extLst>
                <a:ext uri="{FF2B5EF4-FFF2-40B4-BE49-F238E27FC236}">
                  <a16:creationId xmlns:a16="http://schemas.microsoft.com/office/drawing/2014/main" id="{DA0A7986-A0C7-5171-211B-FF9A13844C7A}"/>
                </a:ext>
              </a:extLst>
            </p:cNvPr>
            <p:cNvSpPr/>
            <p:nvPr/>
          </p:nvSpPr>
          <p:spPr>
            <a:xfrm>
              <a:off x="6790099" y="3620436"/>
              <a:ext cx="321537" cy="354840"/>
            </a:xfrm>
            <a:prstGeom prst="rect">
              <a:avLst/>
            </a:prstGeom>
            <a:solidFill>
              <a:schemeClr val="accent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48" name="Group 47">
            <a:extLst>
              <a:ext uri="{FF2B5EF4-FFF2-40B4-BE49-F238E27FC236}">
                <a16:creationId xmlns:a16="http://schemas.microsoft.com/office/drawing/2014/main" id="{8EC167CE-549F-107D-E5BC-936385C6EFF6}"/>
              </a:ext>
            </a:extLst>
          </p:cNvPr>
          <p:cNvGrpSpPr/>
          <p:nvPr/>
        </p:nvGrpSpPr>
        <p:grpSpPr>
          <a:xfrm>
            <a:off x="2487338" y="1723051"/>
            <a:ext cx="1316736" cy="548640"/>
            <a:chOff x="1319917" y="3439033"/>
            <a:chExt cx="1316736" cy="548640"/>
          </a:xfrm>
        </p:grpSpPr>
        <p:sp>
          <p:nvSpPr>
            <p:cNvPr id="49" name="Rectangle 48">
              <a:extLst>
                <a:ext uri="{FF2B5EF4-FFF2-40B4-BE49-F238E27FC236}">
                  <a16:creationId xmlns:a16="http://schemas.microsoft.com/office/drawing/2014/main" id="{09EA00C9-7DCC-191C-4FB4-1973833D456A}"/>
                </a:ext>
              </a:extLst>
            </p:cNvPr>
            <p:cNvSpPr/>
            <p:nvPr/>
          </p:nvSpPr>
          <p:spPr>
            <a:xfrm>
              <a:off x="1319917" y="3439033"/>
              <a:ext cx="1316736"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CEAAAFFC-2359-9CE3-E609-901B2767B117}"/>
                </a:ext>
              </a:extLst>
            </p:cNvPr>
            <p:cNvGrpSpPr/>
            <p:nvPr/>
          </p:nvGrpSpPr>
          <p:grpSpPr>
            <a:xfrm>
              <a:off x="1424671" y="3535933"/>
              <a:ext cx="1107228" cy="354840"/>
              <a:chOff x="1617272" y="3455100"/>
              <a:chExt cx="1107228" cy="354840"/>
            </a:xfrm>
          </p:grpSpPr>
          <p:sp>
            <p:nvSpPr>
              <p:cNvPr id="51" name="!! Node 1 for Template B">
                <a:extLst>
                  <a:ext uri="{FF2B5EF4-FFF2-40B4-BE49-F238E27FC236}">
                    <a16:creationId xmlns:a16="http://schemas.microsoft.com/office/drawing/2014/main" id="{DFCF989D-2D08-3BFA-05F0-0B44BF9060E9}"/>
                  </a:ext>
                </a:extLst>
              </p:cNvPr>
              <p:cNvSpPr/>
              <p:nvPr/>
            </p:nvSpPr>
            <p:spPr>
              <a:xfrm>
                <a:off x="1617272" y="3455100"/>
                <a:ext cx="321537" cy="35484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2" name="!! Node 3 for Template B">
                <a:extLst>
                  <a:ext uri="{FF2B5EF4-FFF2-40B4-BE49-F238E27FC236}">
                    <a16:creationId xmlns:a16="http://schemas.microsoft.com/office/drawing/2014/main" id="{85C4A44A-EECB-56BB-1FB8-8C4CC976138E}"/>
                  </a:ext>
                </a:extLst>
              </p:cNvPr>
              <p:cNvSpPr/>
              <p:nvPr/>
            </p:nvSpPr>
            <p:spPr>
              <a:xfrm>
                <a:off x="2009778" y="3455100"/>
                <a:ext cx="321537" cy="35484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3" name="!! Node 4 for Template B">
                <a:extLst>
                  <a:ext uri="{FF2B5EF4-FFF2-40B4-BE49-F238E27FC236}">
                    <a16:creationId xmlns:a16="http://schemas.microsoft.com/office/drawing/2014/main" id="{A801C05C-B0B4-3678-8135-3C635665AE9A}"/>
                  </a:ext>
                </a:extLst>
              </p:cNvPr>
              <p:cNvSpPr/>
              <p:nvPr/>
            </p:nvSpPr>
            <p:spPr>
              <a:xfrm>
                <a:off x="2402963" y="3455100"/>
                <a:ext cx="321537" cy="35484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sp>
        <p:nvSpPr>
          <p:cNvPr id="54" name="Rounded Rectangle 53">
            <a:extLst>
              <a:ext uri="{FF2B5EF4-FFF2-40B4-BE49-F238E27FC236}">
                <a16:creationId xmlns:a16="http://schemas.microsoft.com/office/drawing/2014/main" id="{3BAF2A60-2CF9-6CAD-C21E-2DA69C307B2B}"/>
              </a:ext>
            </a:extLst>
          </p:cNvPr>
          <p:cNvSpPr/>
          <p:nvPr/>
        </p:nvSpPr>
        <p:spPr>
          <a:xfrm>
            <a:off x="3967555" y="1669258"/>
            <a:ext cx="1834727" cy="1062465"/>
          </a:xfrm>
          <a:prstGeom prst="roundRect">
            <a:avLst/>
          </a:prstGeom>
          <a:noFill/>
          <a:ln>
            <a:solidFill>
              <a:srgbClr val="3CB3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5602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51FAFA-9848-F774-F80F-253EC39A8D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31</a:t>
            </a:fld>
            <a:endParaRPr lang="en-US"/>
          </a:p>
        </p:txBody>
      </p:sp>
      <p:sp>
        <p:nvSpPr>
          <p:cNvPr id="3" name="Text Placeholder 2">
            <a:extLst>
              <a:ext uri="{FF2B5EF4-FFF2-40B4-BE49-F238E27FC236}">
                <a16:creationId xmlns:a16="http://schemas.microsoft.com/office/drawing/2014/main" id="{395579D4-9EB4-D6E1-11D6-7AC83813F3F0}"/>
              </a:ext>
            </a:extLst>
          </p:cNvPr>
          <p:cNvSpPr>
            <a:spLocks noGrp="1"/>
          </p:cNvSpPr>
          <p:nvPr>
            <p:ph type="body" idx="1"/>
          </p:nvPr>
        </p:nvSpPr>
        <p:spPr/>
        <p:txBody>
          <a:bodyPr/>
          <a:lstStyle/>
          <a:p>
            <a:pPr marL="347472" indent="-347472"/>
            <a:r>
              <a:rPr lang="en-US">
                <a:solidFill>
                  <a:srgbClr val="FF9300"/>
                </a:solidFill>
                <a:latin typeface="Gill Sans" panose="020B0502020104020203" pitchFamily="34" charset="-79"/>
                <a:cs typeface="Gill Sans" panose="020B0502020104020203" pitchFamily="34" charset="-79"/>
              </a:rPr>
              <a:t>Quickly reinstantiate a new pipeline</a:t>
            </a:r>
            <a:r>
              <a:rPr lang="en-US"/>
              <a:t> from a template when failures happen</a:t>
            </a:r>
          </a:p>
        </p:txBody>
      </p:sp>
      <p:sp>
        <p:nvSpPr>
          <p:cNvPr id="4" name="Title 3">
            <a:extLst>
              <a:ext uri="{FF2B5EF4-FFF2-40B4-BE49-F238E27FC236}">
                <a16:creationId xmlns:a16="http://schemas.microsoft.com/office/drawing/2014/main" id="{F0A64208-E6CB-3F97-55EE-C9A78885867E}"/>
              </a:ext>
            </a:extLst>
          </p:cNvPr>
          <p:cNvSpPr>
            <a:spLocks noGrp="1"/>
          </p:cNvSpPr>
          <p:nvPr>
            <p:ph type="title"/>
          </p:nvPr>
        </p:nvSpPr>
        <p:spPr/>
        <p:txBody>
          <a:bodyPr>
            <a:normAutofit fontScale="90000"/>
          </a:bodyPr>
          <a:lstStyle/>
          <a:p>
            <a:r>
              <a:rPr lang="en-US" sz="2200"/>
              <a:t>Pipeline Template</a:t>
            </a:r>
            <a:br>
              <a:rPr lang="en-US"/>
            </a:br>
            <a:r>
              <a:rPr lang="en-US" sz="4000"/>
              <a:t>Failure Recovery</a:t>
            </a:r>
          </a:p>
        </p:txBody>
      </p:sp>
      <p:sp>
        <p:nvSpPr>
          <p:cNvPr id="21" name="TextBox 20">
            <a:extLst>
              <a:ext uri="{FF2B5EF4-FFF2-40B4-BE49-F238E27FC236}">
                <a16:creationId xmlns:a16="http://schemas.microsoft.com/office/drawing/2014/main" id="{CDABF272-CFD3-054A-98E1-6E8D60AA235D}"/>
              </a:ext>
            </a:extLst>
          </p:cNvPr>
          <p:cNvSpPr txBox="1"/>
          <p:nvPr/>
        </p:nvSpPr>
        <p:spPr>
          <a:xfrm>
            <a:off x="2381435" y="4236301"/>
            <a:ext cx="4381130" cy="307777"/>
          </a:xfrm>
          <a:prstGeom prst="rect">
            <a:avLst/>
          </a:prstGeom>
          <a:noFill/>
        </p:spPr>
        <p:txBody>
          <a:bodyPr wrap="square" rtlCol="0">
            <a:spAutoFit/>
          </a:bodyPr>
          <a:lstStyle/>
          <a:p>
            <a:pPr algn="ctr"/>
            <a:r>
              <a:rPr lang="en-US">
                <a:latin typeface="Gill Sans" panose="020B0502020104020203" pitchFamily="34" charset="-79"/>
                <a:cs typeface="Gill Sans" panose="020B0502020104020203" pitchFamily="34" charset="-79"/>
              </a:rPr>
              <a:t>A node fails and GPUs are lost</a:t>
            </a:r>
          </a:p>
        </p:txBody>
      </p:sp>
      <p:grpSp>
        <p:nvGrpSpPr>
          <p:cNvPr id="5" name="Group 4">
            <a:extLst>
              <a:ext uri="{FF2B5EF4-FFF2-40B4-BE49-F238E27FC236}">
                <a16:creationId xmlns:a16="http://schemas.microsoft.com/office/drawing/2014/main" id="{74FB97A9-25FB-2C77-9CDF-6DD012A0CFD0}"/>
              </a:ext>
            </a:extLst>
          </p:cNvPr>
          <p:cNvGrpSpPr/>
          <p:nvPr/>
        </p:nvGrpSpPr>
        <p:grpSpPr>
          <a:xfrm>
            <a:off x="2167217" y="2945961"/>
            <a:ext cx="4809566" cy="678998"/>
            <a:chOff x="2167217" y="3255821"/>
            <a:chExt cx="4809566" cy="678998"/>
          </a:xfrm>
        </p:grpSpPr>
        <p:sp>
          <p:nvSpPr>
            <p:cNvPr id="180" name="Round Same Side Corner Rectangle 179">
              <a:extLst>
                <a:ext uri="{FF2B5EF4-FFF2-40B4-BE49-F238E27FC236}">
                  <a16:creationId xmlns:a16="http://schemas.microsoft.com/office/drawing/2014/main" id="{E4E102C3-985B-8C82-6563-A203161D6D1B}"/>
                </a:ext>
              </a:extLst>
            </p:cNvPr>
            <p:cNvSpPr/>
            <p:nvPr/>
          </p:nvSpPr>
          <p:spPr>
            <a:xfrm>
              <a:off x="2167217" y="3255821"/>
              <a:ext cx="990205" cy="339499"/>
            </a:xfrm>
            <a:prstGeom prst="round2Same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181" name="Round Same Side Corner Rectangle 180">
              <a:extLst>
                <a:ext uri="{FF2B5EF4-FFF2-40B4-BE49-F238E27FC236}">
                  <a16:creationId xmlns:a16="http://schemas.microsoft.com/office/drawing/2014/main" id="{13424456-B0DB-73E5-E5D4-E02E1A75CFC7}"/>
                </a:ext>
              </a:extLst>
            </p:cNvPr>
            <p:cNvSpPr/>
            <p:nvPr/>
          </p:nvSpPr>
          <p:spPr>
            <a:xfrm>
              <a:off x="4712021" y="3255821"/>
              <a:ext cx="990205" cy="339499"/>
            </a:xfrm>
            <a:prstGeom prst="round2Same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182" name="Round Same Side Corner Rectangle 181">
              <a:extLst>
                <a:ext uri="{FF2B5EF4-FFF2-40B4-BE49-F238E27FC236}">
                  <a16:creationId xmlns:a16="http://schemas.microsoft.com/office/drawing/2014/main" id="{A447E2D3-661E-F1D6-C090-A6EC7303CC08}"/>
                </a:ext>
              </a:extLst>
            </p:cNvPr>
            <p:cNvSpPr/>
            <p:nvPr/>
          </p:nvSpPr>
          <p:spPr>
            <a:xfrm>
              <a:off x="5986578" y="3255821"/>
              <a:ext cx="990205" cy="339499"/>
            </a:xfrm>
            <a:prstGeom prst="round2Same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183" name="Round Same Side Corner Rectangle 182">
              <a:extLst>
                <a:ext uri="{FF2B5EF4-FFF2-40B4-BE49-F238E27FC236}">
                  <a16:creationId xmlns:a16="http://schemas.microsoft.com/office/drawing/2014/main" id="{7CBBDDA8-945D-0078-1B48-4C09D44D3D4A}"/>
                </a:ext>
              </a:extLst>
            </p:cNvPr>
            <p:cNvSpPr/>
            <p:nvPr/>
          </p:nvSpPr>
          <p:spPr>
            <a:xfrm>
              <a:off x="2167217" y="3595320"/>
              <a:ext cx="990205" cy="339499"/>
            </a:xfrm>
            <a:prstGeom prst="round2SameRect">
              <a:avLst>
                <a:gd name="adj1" fmla="val 0"/>
                <a:gd name="adj2" fmla="val 16356"/>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184" name="Round Same Side Corner Rectangle 183">
              <a:extLst>
                <a:ext uri="{FF2B5EF4-FFF2-40B4-BE49-F238E27FC236}">
                  <a16:creationId xmlns:a16="http://schemas.microsoft.com/office/drawing/2014/main" id="{C0EBBCB6-D16E-7CAF-0F38-A1F4E0681884}"/>
                </a:ext>
              </a:extLst>
            </p:cNvPr>
            <p:cNvSpPr/>
            <p:nvPr/>
          </p:nvSpPr>
          <p:spPr>
            <a:xfrm>
              <a:off x="4712021" y="3595320"/>
              <a:ext cx="990205" cy="339499"/>
            </a:xfrm>
            <a:prstGeom prst="round2SameRect">
              <a:avLst>
                <a:gd name="adj1" fmla="val 0"/>
                <a:gd name="adj2" fmla="val 16356"/>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185" name="Round Same Side Corner Rectangle 184">
              <a:extLst>
                <a:ext uri="{FF2B5EF4-FFF2-40B4-BE49-F238E27FC236}">
                  <a16:creationId xmlns:a16="http://schemas.microsoft.com/office/drawing/2014/main" id="{27D89432-6C0F-FD43-1C7A-CE3E91FC5319}"/>
                </a:ext>
              </a:extLst>
            </p:cNvPr>
            <p:cNvSpPr/>
            <p:nvPr/>
          </p:nvSpPr>
          <p:spPr>
            <a:xfrm>
              <a:off x="5986578" y="3595320"/>
              <a:ext cx="990205" cy="339499"/>
            </a:xfrm>
            <a:prstGeom prst="round2SameRect">
              <a:avLst>
                <a:gd name="adj1" fmla="val 0"/>
                <a:gd name="adj2" fmla="val 16356"/>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grpSp>
      <p:grpSp>
        <p:nvGrpSpPr>
          <p:cNvPr id="204" name="Group 203">
            <a:extLst>
              <a:ext uri="{FF2B5EF4-FFF2-40B4-BE49-F238E27FC236}">
                <a16:creationId xmlns:a16="http://schemas.microsoft.com/office/drawing/2014/main" id="{1867C145-52CC-567D-CE08-31AD8A0F10CD}"/>
              </a:ext>
            </a:extLst>
          </p:cNvPr>
          <p:cNvGrpSpPr/>
          <p:nvPr/>
        </p:nvGrpSpPr>
        <p:grpSpPr>
          <a:xfrm>
            <a:off x="2385641" y="3711583"/>
            <a:ext cx="553357" cy="439976"/>
            <a:chOff x="2807084" y="4021443"/>
            <a:chExt cx="553357" cy="439976"/>
          </a:xfrm>
        </p:grpSpPr>
        <p:sp>
          <p:nvSpPr>
            <p:cNvPr id="188" name="TextBox 187">
              <a:extLst>
                <a:ext uri="{FF2B5EF4-FFF2-40B4-BE49-F238E27FC236}">
                  <a16:creationId xmlns:a16="http://schemas.microsoft.com/office/drawing/2014/main" id="{D4FC2521-F750-F060-2F42-E449F8AC71ED}"/>
                </a:ext>
              </a:extLst>
            </p:cNvPr>
            <p:cNvSpPr txBox="1"/>
            <p:nvPr/>
          </p:nvSpPr>
          <p:spPr>
            <a:xfrm>
              <a:off x="2807084" y="4215198"/>
              <a:ext cx="553357" cy="246221"/>
            </a:xfrm>
            <a:prstGeom prst="rect">
              <a:avLst/>
            </a:prstGeom>
            <a:noFill/>
          </p:spPr>
          <p:txBody>
            <a:bodyPr wrap="none" rtlCol="0">
              <a:spAutoFit/>
            </a:bodyPr>
            <a:lstStyle/>
            <a:p>
              <a:pPr algn="ctr"/>
              <a:r>
                <a:rPr lang="en-US" sz="1000">
                  <a:solidFill>
                    <a:schemeClr val="bg2"/>
                  </a:solidFill>
                  <a:latin typeface="Gill Sans Light" panose="020B0302020104020203" pitchFamily="34" charset="-79"/>
                  <a:cs typeface="Gill Sans Light" panose="020B0302020104020203" pitchFamily="34" charset="-79"/>
                </a:rPr>
                <a:t>Stage 1</a:t>
              </a:r>
            </a:p>
          </p:txBody>
        </p:sp>
        <p:sp>
          <p:nvSpPr>
            <p:cNvPr id="192" name="Rectangle 191">
              <a:extLst>
                <a:ext uri="{FF2B5EF4-FFF2-40B4-BE49-F238E27FC236}">
                  <a16:creationId xmlns:a16="http://schemas.microsoft.com/office/drawing/2014/main" id="{8412C5E9-6217-8337-6ACE-C05009048B50}"/>
                </a:ext>
              </a:extLst>
            </p:cNvPr>
            <p:cNvSpPr/>
            <p:nvPr/>
          </p:nvSpPr>
          <p:spPr>
            <a:xfrm>
              <a:off x="2811235"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a:t>
              </a:r>
            </a:p>
          </p:txBody>
        </p:sp>
        <p:sp>
          <p:nvSpPr>
            <p:cNvPr id="193" name="Rectangle 192">
              <a:extLst>
                <a:ext uri="{FF2B5EF4-FFF2-40B4-BE49-F238E27FC236}">
                  <a16:creationId xmlns:a16="http://schemas.microsoft.com/office/drawing/2014/main" id="{7364AD2F-251D-ED04-7D0F-52D55764F09B}"/>
                </a:ext>
              </a:extLst>
            </p:cNvPr>
            <p:cNvSpPr/>
            <p:nvPr/>
          </p:nvSpPr>
          <p:spPr>
            <a:xfrm>
              <a:off x="2991072"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2</a:t>
              </a:r>
            </a:p>
          </p:txBody>
        </p:sp>
        <p:sp>
          <p:nvSpPr>
            <p:cNvPr id="194" name="Rectangle 193">
              <a:extLst>
                <a:ext uri="{FF2B5EF4-FFF2-40B4-BE49-F238E27FC236}">
                  <a16:creationId xmlns:a16="http://schemas.microsoft.com/office/drawing/2014/main" id="{46BBDE52-252D-076C-9C18-5178CCFAF7A4}"/>
                </a:ext>
              </a:extLst>
            </p:cNvPr>
            <p:cNvSpPr/>
            <p:nvPr/>
          </p:nvSpPr>
          <p:spPr>
            <a:xfrm>
              <a:off x="3173409"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3</a:t>
              </a:r>
            </a:p>
          </p:txBody>
        </p:sp>
      </p:grpSp>
      <p:grpSp>
        <p:nvGrpSpPr>
          <p:cNvPr id="206" name="Group 205">
            <a:extLst>
              <a:ext uri="{FF2B5EF4-FFF2-40B4-BE49-F238E27FC236}">
                <a16:creationId xmlns:a16="http://schemas.microsoft.com/office/drawing/2014/main" id="{8ACA8602-6140-2E90-0376-56F949640AAF}"/>
              </a:ext>
            </a:extLst>
          </p:cNvPr>
          <p:cNvGrpSpPr/>
          <p:nvPr/>
        </p:nvGrpSpPr>
        <p:grpSpPr>
          <a:xfrm>
            <a:off x="4930445" y="3711583"/>
            <a:ext cx="553357" cy="446623"/>
            <a:chOff x="4570894" y="4021443"/>
            <a:chExt cx="553357" cy="446623"/>
          </a:xfrm>
        </p:grpSpPr>
        <p:sp>
          <p:nvSpPr>
            <p:cNvPr id="190" name="TextBox 189">
              <a:extLst>
                <a:ext uri="{FF2B5EF4-FFF2-40B4-BE49-F238E27FC236}">
                  <a16:creationId xmlns:a16="http://schemas.microsoft.com/office/drawing/2014/main" id="{86871878-4E26-7688-95D4-95F799699C8B}"/>
                </a:ext>
              </a:extLst>
            </p:cNvPr>
            <p:cNvSpPr txBox="1"/>
            <p:nvPr/>
          </p:nvSpPr>
          <p:spPr>
            <a:xfrm>
              <a:off x="4570894" y="4221845"/>
              <a:ext cx="553357" cy="246221"/>
            </a:xfrm>
            <a:prstGeom prst="rect">
              <a:avLst/>
            </a:prstGeom>
            <a:noFill/>
          </p:spPr>
          <p:txBody>
            <a:bodyPr wrap="none" rtlCol="0">
              <a:spAutoFit/>
            </a:bodyPr>
            <a:lstStyle/>
            <a:p>
              <a:pPr algn="ctr"/>
              <a:r>
                <a:rPr lang="en-US" sz="1000">
                  <a:solidFill>
                    <a:schemeClr val="bg2"/>
                  </a:solidFill>
                  <a:latin typeface="Gill Sans Light" panose="020B0302020104020203" pitchFamily="34" charset="-79"/>
                  <a:cs typeface="Gill Sans Light" panose="020B0302020104020203" pitchFamily="34" charset="-79"/>
                </a:rPr>
                <a:t>Stage 3</a:t>
              </a:r>
            </a:p>
          </p:txBody>
        </p:sp>
        <p:sp>
          <p:nvSpPr>
            <p:cNvPr id="198" name="Rectangle 197">
              <a:extLst>
                <a:ext uri="{FF2B5EF4-FFF2-40B4-BE49-F238E27FC236}">
                  <a16:creationId xmlns:a16="http://schemas.microsoft.com/office/drawing/2014/main" id="{3BB72A16-1921-147B-30D8-D174A580C6C0}"/>
                </a:ext>
              </a:extLst>
            </p:cNvPr>
            <p:cNvSpPr/>
            <p:nvPr/>
          </p:nvSpPr>
          <p:spPr>
            <a:xfrm>
              <a:off x="4574504"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7</a:t>
              </a:r>
            </a:p>
          </p:txBody>
        </p:sp>
        <p:sp>
          <p:nvSpPr>
            <p:cNvPr id="199" name="Rectangle 198">
              <a:extLst>
                <a:ext uri="{FF2B5EF4-FFF2-40B4-BE49-F238E27FC236}">
                  <a16:creationId xmlns:a16="http://schemas.microsoft.com/office/drawing/2014/main" id="{0BEBEECF-DBD3-A602-70E2-634677E4B907}"/>
                </a:ext>
              </a:extLst>
            </p:cNvPr>
            <p:cNvSpPr/>
            <p:nvPr/>
          </p:nvSpPr>
          <p:spPr>
            <a:xfrm>
              <a:off x="4754880"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8</a:t>
              </a:r>
            </a:p>
          </p:txBody>
        </p:sp>
        <p:sp>
          <p:nvSpPr>
            <p:cNvPr id="200" name="Rectangle 199">
              <a:extLst>
                <a:ext uri="{FF2B5EF4-FFF2-40B4-BE49-F238E27FC236}">
                  <a16:creationId xmlns:a16="http://schemas.microsoft.com/office/drawing/2014/main" id="{D79B3799-7E77-64E9-C191-CD053506834E}"/>
                </a:ext>
              </a:extLst>
            </p:cNvPr>
            <p:cNvSpPr/>
            <p:nvPr/>
          </p:nvSpPr>
          <p:spPr>
            <a:xfrm>
              <a:off x="4937760"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9</a:t>
              </a:r>
            </a:p>
          </p:txBody>
        </p:sp>
      </p:grpSp>
      <p:grpSp>
        <p:nvGrpSpPr>
          <p:cNvPr id="207" name="Group 206">
            <a:extLst>
              <a:ext uri="{FF2B5EF4-FFF2-40B4-BE49-F238E27FC236}">
                <a16:creationId xmlns:a16="http://schemas.microsoft.com/office/drawing/2014/main" id="{1A66A168-4775-514C-6B56-8F91BF364FF6}"/>
              </a:ext>
            </a:extLst>
          </p:cNvPr>
          <p:cNvGrpSpPr/>
          <p:nvPr/>
        </p:nvGrpSpPr>
        <p:grpSpPr>
          <a:xfrm>
            <a:off x="6205002" y="3711583"/>
            <a:ext cx="553357" cy="446623"/>
            <a:chOff x="5449631" y="4021443"/>
            <a:chExt cx="553357" cy="446623"/>
          </a:xfrm>
        </p:grpSpPr>
        <p:sp>
          <p:nvSpPr>
            <p:cNvPr id="191" name="TextBox 190">
              <a:extLst>
                <a:ext uri="{FF2B5EF4-FFF2-40B4-BE49-F238E27FC236}">
                  <a16:creationId xmlns:a16="http://schemas.microsoft.com/office/drawing/2014/main" id="{B8EC83C1-31BD-A654-3FD1-39949DF938C4}"/>
                </a:ext>
              </a:extLst>
            </p:cNvPr>
            <p:cNvSpPr txBox="1"/>
            <p:nvPr/>
          </p:nvSpPr>
          <p:spPr>
            <a:xfrm>
              <a:off x="5449631" y="4221845"/>
              <a:ext cx="553357" cy="246221"/>
            </a:xfrm>
            <a:prstGeom prst="rect">
              <a:avLst/>
            </a:prstGeom>
            <a:noFill/>
          </p:spPr>
          <p:txBody>
            <a:bodyPr wrap="none" rtlCol="0">
              <a:spAutoFit/>
            </a:bodyPr>
            <a:lstStyle/>
            <a:p>
              <a:pPr algn="ctr"/>
              <a:r>
                <a:rPr lang="en-US" sz="1000">
                  <a:solidFill>
                    <a:schemeClr val="bg2"/>
                  </a:solidFill>
                  <a:latin typeface="Gill Sans Light" panose="020B0302020104020203" pitchFamily="34" charset="-79"/>
                  <a:cs typeface="Gill Sans Light" panose="020B0302020104020203" pitchFamily="34" charset="-79"/>
                </a:rPr>
                <a:t>Stage 4</a:t>
              </a:r>
            </a:p>
          </p:txBody>
        </p:sp>
        <p:sp>
          <p:nvSpPr>
            <p:cNvPr id="201" name="Rectangle 200">
              <a:extLst>
                <a:ext uri="{FF2B5EF4-FFF2-40B4-BE49-F238E27FC236}">
                  <a16:creationId xmlns:a16="http://schemas.microsoft.com/office/drawing/2014/main" id="{0FCC97E4-CDDF-C1AC-BF70-4BE79F33FC50}"/>
                </a:ext>
              </a:extLst>
            </p:cNvPr>
            <p:cNvSpPr/>
            <p:nvPr/>
          </p:nvSpPr>
          <p:spPr>
            <a:xfrm>
              <a:off x="5451989"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10</a:t>
              </a:r>
            </a:p>
          </p:txBody>
        </p:sp>
        <p:sp>
          <p:nvSpPr>
            <p:cNvPr id="202" name="Rectangle 201">
              <a:extLst>
                <a:ext uri="{FF2B5EF4-FFF2-40B4-BE49-F238E27FC236}">
                  <a16:creationId xmlns:a16="http://schemas.microsoft.com/office/drawing/2014/main" id="{BCB9E9AB-3F1B-6C52-9A40-C76876679461}"/>
                </a:ext>
              </a:extLst>
            </p:cNvPr>
            <p:cNvSpPr/>
            <p:nvPr/>
          </p:nvSpPr>
          <p:spPr>
            <a:xfrm>
              <a:off x="5634869"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11</a:t>
              </a:r>
            </a:p>
          </p:txBody>
        </p:sp>
        <p:sp>
          <p:nvSpPr>
            <p:cNvPr id="203" name="Rectangle 202">
              <a:extLst>
                <a:ext uri="{FF2B5EF4-FFF2-40B4-BE49-F238E27FC236}">
                  <a16:creationId xmlns:a16="http://schemas.microsoft.com/office/drawing/2014/main" id="{45C003D2-FF2E-99A6-B849-71028528F02F}"/>
                </a:ext>
              </a:extLst>
            </p:cNvPr>
            <p:cNvSpPr/>
            <p:nvPr/>
          </p:nvSpPr>
          <p:spPr>
            <a:xfrm>
              <a:off x="5817749"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12</a:t>
              </a:r>
            </a:p>
          </p:txBody>
        </p:sp>
      </p:grpSp>
      <p:sp>
        <p:nvSpPr>
          <p:cNvPr id="6" name="Rectangle 5">
            <a:extLst>
              <a:ext uri="{FF2B5EF4-FFF2-40B4-BE49-F238E27FC236}">
                <a16:creationId xmlns:a16="http://schemas.microsoft.com/office/drawing/2014/main" id="{62D528C4-B1A8-EC27-2939-BD7B9A097258}"/>
              </a:ext>
            </a:extLst>
          </p:cNvPr>
          <p:cNvSpPr/>
          <p:nvPr/>
        </p:nvSpPr>
        <p:spPr>
          <a:xfrm>
            <a:off x="839071" y="2197776"/>
            <a:ext cx="1313503" cy="536759"/>
          </a:xfrm>
          <a:prstGeom prst="rect">
            <a:avLst/>
          </a:prstGeom>
          <a:solidFill>
            <a:schemeClr val="accent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Gill Sans Light" panose="020B0302020104020203" pitchFamily="34" charset="-79"/>
                <a:cs typeface="Gill Sans Light" panose="020B0302020104020203" pitchFamily="34" charset="-79"/>
              </a:rPr>
              <a:t>Pipeline Template</a:t>
            </a:r>
            <a:br>
              <a:rPr lang="en-US" sz="1200">
                <a:solidFill>
                  <a:schemeClr val="tx1"/>
                </a:solidFill>
                <a:latin typeface="Gill Sans Light" panose="020B0302020104020203" pitchFamily="34" charset="-79"/>
                <a:cs typeface="Gill Sans Light" panose="020B0302020104020203" pitchFamily="34" charset="-79"/>
              </a:rPr>
            </a:br>
            <a:r>
              <a:rPr lang="en-US" sz="1200">
                <a:solidFill>
                  <a:schemeClr val="tx1"/>
                </a:solidFill>
                <a:latin typeface="Gill Sans Light" panose="020B0302020104020203" pitchFamily="34" charset="-79"/>
                <a:cs typeface="Gill Sans Light" panose="020B0302020104020203" pitchFamily="34" charset="-79"/>
              </a:rPr>
              <a:t>for 2 Nodes</a:t>
            </a:r>
          </a:p>
        </p:txBody>
      </p:sp>
      <p:sp>
        <p:nvSpPr>
          <p:cNvPr id="7" name="Rectangle 6">
            <a:extLst>
              <a:ext uri="{FF2B5EF4-FFF2-40B4-BE49-F238E27FC236}">
                <a16:creationId xmlns:a16="http://schemas.microsoft.com/office/drawing/2014/main" id="{65BFA122-A27A-2A75-0D8D-B54C422F6FE6}"/>
              </a:ext>
            </a:extLst>
          </p:cNvPr>
          <p:cNvSpPr/>
          <p:nvPr/>
        </p:nvSpPr>
        <p:spPr>
          <a:xfrm>
            <a:off x="6811318" y="2194964"/>
            <a:ext cx="1313503" cy="536759"/>
          </a:xfrm>
          <a:prstGeom prst="rect">
            <a:avLst/>
          </a:prstGeom>
          <a:solidFill>
            <a:schemeClr val="accent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Gill Sans Light" panose="020B0302020104020203" pitchFamily="34" charset="-79"/>
                <a:cs typeface="Gill Sans Light" panose="020B0302020104020203" pitchFamily="34" charset="-79"/>
              </a:rPr>
              <a:t>Pipeline Template</a:t>
            </a:r>
            <a:br>
              <a:rPr lang="en-US" sz="1200">
                <a:latin typeface="Gill Sans Light" panose="020B0302020104020203" pitchFamily="34" charset="-79"/>
                <a:cs typeface="Gill Sans Light" panose="020B0302020104020203" pitchFamily="34" charset="-79"/>
              </a:rPr>
            </a:br>
            <a:r>
              <a:rPr lang="en-US" sz="1200">
                <a:latin typeface="Gill Sans Light" panose="020B0302020104020203" pitchFamily="34" charset="-79"/>
                <a:cs typeface="Gill Sans Light" panose="020B0302020104020203" pitchFamily="34" charset="-79"/>
              </a:rPr>
              <a:t>for </a:t>
            </a:r>
            <a:r>
              <a:rPr lang="en-US" sz="1200" i="1">
                <a:latin typeface="Gill Sans Light" panose="020B0302020104020203" pitchFamily="34" charset="-79"/>
                <a:cs typeface="Gill Sans Light" panose="020B0302020104020203" pitchFamily="34" charset="-79"/>
              </a:rPr>
              <a:t>k</a:t>
            </a:r>
            <a:r>
              <a:rPr lang="en-US" sz="1200">
                <a:latin typeface="Gill Sans Light" panose="020B0302020104020203" pitchFamily="34" charset="-79"/>
                <a:cs typeface="Gill Sans Light" panose="020B0302020104020203" pitchFamily="34" charset="-79"/>
              </a:rPr>
              <a:t> Nodes</a:t>
            </a:r>
          </a:p>
        </p:txBody>
      </p:sp>
      <p:sp>
        <p:nvSpPr>
          <p:cNvPr id="8" name="Rectangle 7">
            <a:extLst>
              <a:ext uri="{FF2B5EF4-FFF2-40B4-BE49-F238E27FC236}">
                <a16:creationId xmlns:a16="http://schemas.microsoft.com/office/drawing/2014/main" id="{1C454734-CF26-6A50-BD76-CE31AAE9470C}"/>
              </a:ext>
            </a:extLst>
          </p:cNvPr>
          <p:cNvSpPr/>
          <p:nvPr/>
        </p:nvSpPr>
        <p:spPr>
          <a:xfrm>
            <a:off x="4235943" y="2194964"/>
            <a:ext cx="1313503" cy="536759"/>
          </a:xfrm>
          <a:prstGeom prst="rect">
            <a:avLst/>
          </a:prstGeom>
          <a:solidFill>
            <a:schemeClr val="accent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Gill Sans Light" panose="020B0302020104020203" pitchFamily="34" charset="-79"/>
                <a:cs typeface="Gill Sans Light" panose="020B0302020104020203" pitchFamily="34" charset="-79"/>
              </a:rPr>
              <a:t>Pipeline Template</a:t>
            </a:r>
            <a:br>
              <a:rPr lang="en-US" sz="1200">
                <a:solidFill>
                  <a:schemeClr val="tx1"/>
                </a:solidFill>
                <a:latin typeface="Gill Sans Light" panose="020B0302020104020203" pitchFamily="34" charset="-79"/>
                <a:cs typeface="Gill Sans Light" panose="020B0302020104020203" pitchFamily="34" charset="-79"/>
              </a:rPr>
            </a:br>
            <a:r>
              <a:rPr lang="en-US" sz="1200">
                <a:solidFill>
                  <a:schemeClr val="tx1"/>
                </a:solidFill>
                <a:latin typeface="Gill Sans Light" panose="020B0302020104020203" pitchFamily="34" charset="-79"/>
                <a:cs typeface="Gill Sans Light" panose="020B0302020104020203" pitchFamily="34" charset="-79"/>
              </a:rPr>
              <a:t>for 4 Nodes</a:t>
            </a:r>
          </a:p>
        </p:txBody>
      </p:sp>
      <p:sp>
        <p:nvSpPr>
          <p:cNvPr id="9" name="TextBox 8">
            <a:extLst>
              <a:ext uri="{FF2B5EF4-FFF2-40B4-BE49-F238E27FC236}">
                <a16:creationId xmlns:a16="http://schemas.microsoft.com/office/drawing/2014/main" id="{0D4BF890-1CAE-6544-5AE6-DC19CFDA3FE3}"/>
              </a:ext>
            </a:extLst>
          </p:cNvPr>
          <p:cNvSpPr txBox="1"/>
          <p:nvPr/>
        </p:nvSpPr>
        <p:spPr>
          <a:xfrm>
            <a:off x="6027936" y="1886727"/>
            <a:ext cx="285656" cy="255471"/>
          </a:xfrm>
          <a:prstGeom prst="rect">
            <a:avLst/>
          </a:prstGeom>
          <a:noFill/>
        </p:spPr>
        <p:txBody>
          <a:bodyPr wrap="none" rtlCol="0">
            <a:spAutoFit/>
          </a:bodyPr>
          <a:lstStyle/>
          <a:p>
            <a:r>
              <a:rPr lang="en-US" sz="1200">
                <a:latin typeface="Gill Sans" panose="020B0502020104020203" pitchFamily="34" charset="-79"/>
                <a:cs typeface="Gill Sans" panose="020B0502020104020203" pitchFamily="34" charset="-79"/>
              </a:rPr>
              <a:t>...</a:t>
            </a:r>
          </a:p>
        </p:txBody>
      </p:sp>
      <p:grpSp>
        <p:nvGrpSpPr>
          <p:cNvPr id="11" name="Group 10">
            <a:extLst>
              <a:ext uri="{FF2B5EF4-FFF2-40B4-BE49-F238E27FC236}">
                <a16:creationId xmlns:a16="http://schemas.microsoft.com/office/drawing/2014/main" id="{1585A82D-D58B-64B4-5CEA-9C3B7465F55D}"/>
              </a:ext>
            </a:extLst>
          </p:cNvPr>
          <p:cNvGrpSpPr/>
          <p:nvPr/>
        </p:nvGrpSpPr>
        <p:grpSpPr>
          <a:xfrm>
            <a:off x="861901" y="1723051"/>
            <a:ext cx="1316736" cy="548640"/>
            <a:chOff x="-522890" y="3733160"/>
            <a:chExt cx="1316736" cy="548640"/>
          </a:xfrm>
        </p:grpSpPr>
        <p:sp>
          <p:nvSpPr>
            <p:cNvPr id="12" name="Rectangle 11">
              <a:extLst>
                <a:ext uri="{FF2B5EF4-FFF2-40B4-BE49-F238E27FC236}">
                  <a16:creationId xmlns:a16="http://schemas.microsoft.com/office/drawing/2014/main" id="{A8B58AB3-39D8-B06C-1523-37966B2F782D}"/>
                </a:ext>
              </a:extLst>
            </p:cNvPr>
            <p:cNvSpPr/>
            <p:nvPr/>
          </p:nvSpPr>
          <p:spPr>
            <a:xfrm>
              <a:off x="-522890" y="3733160"/>
              <a:ext cx="1316736"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Node 1 for Template A">
              <a:extLst>
                <a:ext uri="{FF2B5EF4-FFF2-40B4-BE49-F238E27FC236}">
                  <a16:creationId xmlns:a16="http://schemas.microsoft.com/office/drawing/2014/main" id="{387D54CB-1FDE-1992-93B3-7F4325E64938}"/>
                </a:ext>
              </a:extLst>
            </p:cNvPr>
            <p:cNvSpPr/>
            <p:nvPr/>
          </p:nvSpPr>
          <p:spPr>
            <a:xfrm>
              <a:off x="-221543" y="3830060"/>
              <a:ext cx="321537" cy="35484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Node 2 for Template A">
              <a:extLst>
                <a:ext uri="{FF2B5EF4-FFF2-40B4-BE49-F238E27FC236}">
                  <a16:creationId xmlns:a16="http://schemas.microsoft.com/office/drawing/2014/main" id="{2986D086-6B43-C3A3-BBC7-5094F4A9DED3}"/>
                </a:ext>
              </a:extLst>
            </p:cNvPr>
            <p:cNvSpPr/>
            <p:nvPr/>
          </p:nvSpPr>
          <p:spPr>
            <a:xfrm>
              <a:off x="170962" y="3830060"/>
              <a:ext cx="321537" cy="35484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5" name="Group 14">
            <a:extLst>
              <a:ext uri="{FF2B5EF4-FFF2-40B4-BE49-F238E27FC236}">
                <a16:creationId xmlns:a16="http://schemas.microsoft.com/office/drawing/2014/main" id="{57361CBF-35D0-1EFF-FD3A-2BCBEE4BA918}"/>
              </a:ext>
            </a:extLst>
          </p:cNvPr>
          <p:cNvGrpSpPr/>
          <p:nvPr/>
        </p:nvGrpSpPr>
        <p:grpSpPr>
          <a:xfrm>
            <a:off x="4145349" y="1723051"/>
            <a:ext cx="1494689" cy="548640"/>
            <a:chOff x="3411261" y="3919835"/>
            <a:chExt cx="1494689" cy="548640"/>
          </a:xfrm>
        </p:grpSpPr>
        <p:sp>
          <p:nvSpPr>
            <p:cNvPr id="16" name="Rectangle 15">
              <a:extLst>
                <a:ext uri="{FF2B5EF4-FFF2-40B4-BE49-F238E27FC236}">
                  <a16:creationId xmlns:a16="http://schemas.microsoft.com/office/drawing/2014/main" id="{7C055029-81AF-E63A-0E2E-59C0EF0EDBC5}"/>
                </a:ext>
              </a:extLst>
            </p:cNvPr>
            <p:cNvSpPr/>
            <p:nvPr/>
          </p:nvSpPr>
          <p:spPr>
            <a:xfrm>
              <a:off x="3500237" y="3919835"/>
              <a:ext cx="1316736"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FC042FF-91E8-E851-AAD6-98BEF3319785}"/>
                </a:ext>
              </a:extLst>
            </p:cNvPr>
            <p:cNvGrpSpPr>
              <a:grpSpLocks noChangeAspect="1"/>
            </p:cNvGrpSpPr>
            <p:nvPr/>
          </p:nvGrpSpPr>
          <p:grpSpPr>
            <a:xfrm>
              <a:off x="3411261" y="4016735"/>
              <a:ext cx="1494689" cy="354840"/>
              <a:chOff x="7265017" y="3862296"/>
              <a:chExt cx="1604884" cy="381000"/>
            </a:xfrm>
          </p:grpSpPr>
          <p:sp>
            <p:nvSpPr>
              <p:cNvPr id="18" name="Rectangle 17">
                <a:extLst>
                  <a:ext uri="{FF2B5EF4-FFF2-40B4-BE49-F238E27FC236}">
                    <a16:creationId xmlns:a16="http://schemas.microsoft.com/office/drawing/2014/main" id="{3B44BD50-6CE2-4074-BB20-626DC96290C9}"/>
                  </a:ext>
                </a:extLst>
              </p:cNvPr>
              <p:cNvSpPr/>
              <p:nvPr/>
            </p:nvSpPr>
            <p:spPr>
              <a:xfrm>
                <a:off x="7265017"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Rectangle 18">
                <a:extLst>
                  <a:ext uri="{FF2B5EF4-FFF2-40B4-BE49-F238E27FC236}">
                    <a16:creationId xmlns:a16="http://schemas.microsoft.com/office/drawing/2014/main" id="{13FFD144-DB92-B754-1B05-03E51FACEA0A}"/>
                  </a:ext>
                </a:extLst>
              </p:cNvPr>
              <p:cNvSpPr/>
              <p:nvPr/>
            </p:nvSpPr>
            <p:spPr>
              <a:xfrm>
                <a:off x="7686459"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Rectangle 19">
                <a:extLst>
                  <a:ext uri="{FF2B5EF4-FFF2-40B4-BE49-F238E27FC236}">
                    <a16:creationId xmlns:a16="http://schemas.microsoft.com/office/drawing/2014/main" id="{6DA196D6-71B2-0F94-EC40-DB82DB4FAA20}"/>
                  </a:ext>
                </a:extLst>
              </p:cNvPr>
              <p:cNvSpPr/>
              <p:nvPr/>
            </p:nvSpPr>
            <p:spPr>
              <a:xfrm>
                <a:off x="8103217"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Rectangle 21">
                <a:extLst>
                  <a:ext uri="{FF2B5EF4-FFF2-40B4-BE49-F238E27FC236}">
                    <a16:creationId xmlns:a16="http://schemas.microsoft.com/office/drawing/2014/main" id="{13A9CA00-E842-574E-81EE-36082A29A1DD}"/>
                  </a:ext>
                </a:extLst>
              </p:cNvPr>
              <p:cNvSpPr/>
              <p:nvPr/>
            </p:nvSpPr>
            <p:spPr>
              <a:xfrm>
                <a:off x="8524659"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3" name="Group 22">
            <a:extLst>
              <a:ext uri="{FF2B5EF4-FFF2-40B4-BE49-F238E27FC236}">
                <a16:creationId xmlns:a16="http://schemas.microsoft.com/office/drawing/2014/main" id="{2BBFC0C9-CFAA-3346-050B-9786C6A9C963}"/>
              </a:ext>
            </a:extLst>
          </p:cNvPr>
          <p:cNvGrpSpPr/>
          <p:nvPr/>
        </p:nvGrpSpPr>
        <p:grpSpPr>
          <a:xfrm>
            <a:off x="6736483" y="1819951"/>
            <a:ext cx="1463171" cy="354840"/>
            <a:chOff x="5648465" y="3620436"/>
            <a:chExt cx="1463171" cy="354840"/>
          </a:xfrm>
        </p:grpSpPr>
        <p:sp>
          <p:nvSpPr>
            <p:cNvPr id="24" name="Rectangle 23">
              <a:extLst>
                <a:ext uri="{FF2B5EF4-FFF2-40B4-BE49-F238E27FC236}">
                  <a16:creationId xmlns:a16="http://schemas.microsoft.com/office/drawing/2014/main" id="{6477F55D-EDC2-26C4-7369-08CCEDE0ECBF}"/>
                </a:ext>
              </a:extLst>
            </p:cNvPr>
            <p:cNvSpPr/>
            <p:nvPr/>
          </p:nvSpPr>
          <p:spPr>
            <a:xfrm>
              <a:off x="5648465" y="3620436"/>
              <a:ext cx="321537" cy="354840"/>
            </a:xfrm>
            <a:prstGeom prst="rect">
              <a:avLst/>
            </a:prstGeom>
            <a:solidFill>
              <a:schemeClr val="accent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Rectangle 24">
              <a:extLst>
                <a:ext uri="{FF2B5EF4-FFF2-40B4-BE49-F238E27FC236}">
                  <a16:creationId xmlns:a16="http://schemas.microsoft.com/office/drawing/2014/main" id="{60308C0C-5B0A-C117-AA08-0EFEE0305411}"/>
                </a:ext>
              </a:extLst>
            </p:cNvPr>
            <p:cNvSpPr/>
            <p:nvPr/>
          </p:nvSpPr>
          <p:spPr>
            <a:xfrm>
              <a:off x="6040970" y="3620436"/>
              <a:ext cx="321537" cy="354840"/>
            </a:xfrm>
            <a:prstGeom prst="rect">
              <a:avLst/>
            </a:prstGeom>
            <a:solidFill>
              <a:schemeClr val="accent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TextBox 25">
              <a:extLst>
                <a:ext uri="{FF2B5EF4-FFF2-40B4-BE49-F238E27FC236}">
                  <a16:creationId xmlns:a16="http://schemas.microsoft.com/office/drawing/2014/main" id="{6E471C3A-DEE4-1FDF-FBD0-1BF85324D2F1}"/>
                </a:ext>
              </a:extLst>
            </p:cNvPr>
            <p:cNvSpPr txBox="1"/>
            <p:nvPr/>
          </p:nvSpPr>
          <p:spPr>
            <a:xfrm>
              <a:off x="6433475" y="3670120"/>
              <a:ext cx="285656" cy="255471"/>
            </a:xfrm>
            <a:prstGeom prst="rect">
              <a:avLst/>
            </a:prstGeom>
            <a:noFill/>
          </p:spPr>
          <p:txBody>
            <a:bodyPr wrap="none" rtlCol="0">
              <a:spAutoFit/>
            </a:bodyPr>
            <a:lstStyle/>
            <a:p>
              <a:r>
                <a:rPr lang="en-US" sz="1200">
                  <a:latin typeface="Gill Sans" panose="020B0502020104020203" pitchFamily="34" charset="-79"/>
                  <a:cs typeface="Gill Sans" panose="020B0502020104020203" pitchFamily="34" charset="-79"/>
                </a:rPr>
                <a:t>...</a:t>
              </a:r>
            </a:p>
          </p:txBody>
        </p:sp>
        <p:sp>
          <p:nvSpPr>
            <p:cNvPr id="27" name="Rectangle 26">
              <a:extLst>
                <a:ext uri="{FF2B5EF4-FFF2-40B4-BE49-F238E27FC236}">
                  <a16:creationId xmlns:a16="http://schemas.microsoft.com/office/drawing/2014/main" id="{D9B5325B-5698-ED9A-EA7E-F2039C8B8D28}"/>
                </a:ext>
              </a:extLst>
            </p:cNvPr>
            <p:cNvSpPr/>
            <p:nvPr/>
          </p:nvSpPr>
          <p:spPr>
            <a:xfrm>
              <a:off x="6790099" y="3620436"/>
              <a:ext cx="321537" cy="354840"/>
            </a:xfrm>
            <a:prstGeom prst="rect">
              <a:avLst/>
            </a:prstGeom>
            <a:solidFill>
              <a:schemeClr val="accent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28" name="Group 27">
            <a:extLst>
              <a:ext uri="{FF2B5EF4-FFF2-40B4-BE49-F238E27FC236}">
                <a16:creationId xmlns:a16="http://schemas.microsoft.com/office/drawing/2014/main" id="{A04D7E54-ED2B-3D8F-9FFE-3FCDB65D0E49}"/>
              </a:ext>
            </a:extLst>
          </p:cNvPr>
          <p:cNvGrpSpPr/>
          <p:nvPr/>
        </p:nvGrpSpPr>
        <p:grpSpPr>
          <a:xfrm>
            <a:off x="2248562" y="1723051"/>
            <a:ext cx="1681096" cy="687640"/>
            <a:chOff x="1081141" y="3439033"/>
            <a:chExt cx="1681096" cy="687640"/>
          </a:xfrm>
        </p:grpSpPr>
        <p:sp>
          <p:nvSpPr>
            <p:cNvPr id="29" name="Rectangle 28">
              <a:extLst>
                <a:ext uri="{FF2B5EF4-FFF2-40B4-BE49-F238E27FC236}">
                  <a16:creationId xmlns:a16="http://schemas.microsoft.com/office/drawing/2014/main" id="{E875091F-52C9-84CC-E2EF-3DF2486397B3}"/>
                </a:ext>
              </a:extLst>
            </p:cNvPr>
            <p:cNvSpPr/>
            <p:nvPr/>
          </p:nvSpPr>
          <p:spPr>
            <a:xfrm>
              <a:off x="1081141" y="3439033"/>
              <a:ext cx="1681096" cy="687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81E3710E-666C-EA96-6577-0C24CB2EB617}"/>
                </a:ext>
              </a:extLst>
            </p:cNvPr>
            <p:cNvGrpSpPr/>
            <p:nvPr/>
          </p:nvGrpSpPr>
          <p:grpSpPr>
            <a:xfrm>
              <a:off x="1424671" y="3535933"/>
              <a:ext cx="1107228" cy="354840"/>
              <a:chOff x="1617272" y="3455100"/>
              <a:chExt cx="1107228" cy="354840"/>
            </a:xfrm>
          </p:grpSpPr>
          <p:sp>
            <p:nvSpPr>
              <p:cNvPr id="31" name="!! Node 1 for Template B">
                <a:extLst>
                  <a:ext uri="{FF2B5EF4-FFF2-40B4-BE49-F238E27FC236}">
                    <a16:creationId xmlns:a16="http://schemas.microsoft.com/office/drawing/2014/main" id="{D33908BB-F0C4-810C-4C01-75FA531E23B9}"/>
                  </a:ext>
                </a:extLst>
              </p:cNvPr>
              <p:cNvSpPr/>
              <p:nvPr/>
            </p:nvSpPr>
            <p:spPr>
              <a:xfrm>
                <a:off x="1617272" y="3455100"/>
                <a:ext cx="321537" cy="35484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 Node 3 for Template B">
                <a:extLst>
                  <a:ext uri="{FF2B5EF4-FFF2-40B4-BE49-F238E27FC236}">
                    <a16:creationId xmlns:a16="http://schemas.microsoft.com/office/drawing/2014/main" id="{3E153D92-30C5-D6A4-59CF-AD43793303A8}"/>
                  </a:ext>
                </a:extLst>
              </p:cNvPr>
              <p:cNvSpPr/>
              <p:nvPr/>
            </p:nvSpPr>
            <p:spPr>
              <a:xfrm>
                <a:off x="2009778" y="3455100"/>
                <a:ext cx="321537" cy="35484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 Node 4 for Template B">
                <a:extLst>
                  <a:ext uri="{FF2B5EF4-FFF2-40B4-BE49-F238E27FC236}">
                    <a16:creationId xmlns:a16="http://schemas.microsoft.com/office/drawing/2014/main" id="{C7D5A43A-3322-1B20-64C1-5EB5D826EBAB}"/>
                  </a:ext>
                </a:extLst>
              </p:cNvPr>
              <p:cNvSpPr/>
              <p:nvPr/>
            </p:nvSpPr>
            <p:spPr>
              <a:xfrm>
                <a:off x="2402963" y="3455100"/>
                <a:ext cx="321537" cy="35484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sp>
        <p:nvSpPr>
          <p:cNvPr id="10" name="Rectangle 9">
            <a:extLst>
              <a:ext uri="{FF2B5EF4-FFF2-40B4-BE49-F238E27FC236}">
                <a16:creationId xmlns:a16="http://schemas.microsoft.com/office/drawing/2014/main" id="{26566AAD-FCA0-5559-CA96-E0727445CA3D}"/>
              </a:ext>
            </a:extLst>
          </p:cNvPr>
          <p:cNvSpPr/>
          <p:nvPr/>
        </p:nvSpPr>
        <p:spPr>
          <a:xfrm>
            <a:off x="2457359" y="2197776"/>
            <a:ext cx="1313503" cy="536759"/>
          </a:xfrm>
          <a:prstGeom prst="rect">
            <a:avLst/>
          </a:prstGeom>
          <a:solidFill>
            <a:schemeClr val="accent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Gill Sans Light" panose="020B0302020104020203" pitchFamily="34" charset="-79"/>
                <a:cs typeface="Gill Sans Light" panose="020B0302020104020203" pitchFamily="34" charset="-79"/>
              </a:rPr>
              <a:t>Pipeline Template</a:t>
            </a:r>
            <a:br>
              <a:rPr lang="en-US" sz="1200">
                <a:solidFill>
                  <a:schemeClr val="tx1"/>
                </a:solidFill>
                <a:latin typeface="Gill Sans Light" panose="020B0302020104020203" pitchFamily="34" charset="-79"/>
                <a:cs typeface="Gill Sans Light" panose="020B0302020104020203" pitchFamily="34" charset="-79"/>
              </a:rPr>
            </a:br>
            <a:r>
              <a:rPr lang="en-US" sz="1200">
                <a:solidFill>
                  <a:schemeClr val="tx1"/>
                </a:solidFill>
                <a:latin typeface="Gill Sans Light" panose="020B0302020104020203" pitchFamily="34" charset="-79"/>
                <a:cs typeface="Gill Sans Light" panose="020B0302020104020203" pitchFamily="34" charset="-79"/>
              </a:rPr>
              <a:t>for 3 Nodes</a:t>
            </a:r>
          </a:p>
        </p:txBody>
      </p:sp>
      <p:sp>
        <p:nvSpPr>
          <p:cNvPr id="34" name="Rounded Rectangle 33">
            <a:extLst>
              <a:ext uri="{FF2B5EF4-FFF2-40B4-BE49-F238E27FC236}">
                <a16:creationId xmlns:a16="http://schemas.microsoft.com/office/drawing/2014/main" id="{17E79942-FF6F-E83A-750B-1E3EDD6A906B}"/>
              </a:ext>
            </a:extLst>
          </p:cNvPr>
          <p:cNvSpPr/>
          <p:nvPr/>
        </p:nvSpPr>
        <p:spPr>
          <a:xfrm>
            <a:off x="2431480" y="1669258"/>
            <a:ext cx="1431573" cy="1062465"/>
          </a:xfrm>
          <a:prstGeom prst="roundRect">
            <a:avLst/>
          </a:prstGeom>
          <a:noFill/>
          <a:ln>
            <a:solidFill>
              <a:srgbClr val="3CB3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914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500" fill="hold"/>
                                        <p:tgtEl>
                                          <p:spTgt spid="5"/>
                                        </p:tgtEl>
                                      </p:cBhvr>
                                      <p:by x="25000" y="25000"/>
                                    </p:animScale>
                                  </p:childTnLst>
                                </p:cTn>
                              </p:par>
                              <p:par>
                                <p:cTn id="11" presetID="49" presetClass="path" presetSubtype="0" accel="50000" decel="50000" fill="hold" nodeType="withEffect">
                                  <p:stCondLst>
                                    <p:cond delay="0"/>
                                  </p:stCondLst>
                                  <p:childTnLst>
                                    <p:animMotion origin="layout" path="M 0 -2.46914E-7 L -0.13976 -0.21111 " pathEditMode="relative" rAng="0" ptsTypes="AA">
                                      <p:cBhvr>
                                        <p:cTn id="12" dur="500" fill="hold"/>
                                        <p:tgtEl>
                                          <p:spTgt spid="5"/>
                                        </p:tgtEl>
                                        <p:attrNameLst>
                                          <p:attrName>ppt_x</p:attrName>
                                          <p:attrName>ppt_y</p:attrName>
                                        </p:attrNameLst>
                                      </p:cBhvr>
                                      <p:rCtr x="-6997" y="-10556"/>
                                    </p:animMotion>
                                  </p:childTnLst>
                                </p:cTn>
                              </p:par>
                              <p:par>
                                <p:cTn id="13" presetID="10" presetClass="exit" presetSubtype="0" fill="hold" nodeType="withEffect">
                                  <p:stCondLst>
                                    <p:cond delay="0"/>
                                  </p:stCondLst>
                                  <p:childTnLst>
                                    <p:animEffect transition="out" filter="fade">
                                      <p:cBhvr>
                                        <p:cTn id="14" dur="500"/>
                                        <p:tgtEl>
                                          <p:spTgt spid="204"/>
                                        </p:tgtEl>
                                      </p:cBhvr>
                                    </p:animEffect>
                                    <p:set>
                                      <p:cBhvr>
                                        <p:cTn id="15" dur="1" fill="hold">
                                          <p:stCondLst>
                                            <p:cond delay="499"/>
                                          </p:stCondLst>
                                        </p:cTn>
                                        <p:tgtEl>
                                          <p:spTgt spid="204"/>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06"/>
                                        </p:tgtEl>
                                      </p:cBhvr>
                                    </p:animEffect>
                                    <p:set>
                                      <p:cBhvr>
                                        <p:cTn id="18" dur="1" fill="hold">
                                          <p:stCondLst>
                                            <p:cond delay="499"/>
                                          </p:stCondLst>
                                        </p:cTn>
                                        <p:tgtEl>
                                          <p:spTgt spid="206"/>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207"/>
                                        </p:tgtEl>
                                      </p:cBhvr>
                                    </p:animEffect>
                                    <p:set>
                                      <p:cBhvr>
                                        <p:cTn id="21" dur="1" fill="hold">
                                          <p:stCondLst>
                                            <p:cond delay="499"/>
                                          </p:stCondLst>
                                        </p:cTn>
                                        <p:tgtEl>
                                          <p:spTgt spid="2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51FAFA-9848-F774-F80F-253EC39A8D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32</a:t>
            </a:fld>
            <a:endParaRPr lang="en-US"/>
          </a:p>
        </p:txBody>
      </p:sp>
      <p:sp>
        <p:nvSpPr>
          <p:cNvPr id="3" name="Text Placeholder 2">
            <a:extLst>
              <a:ext uri="{FF2B5EF4-FFF2-40B4-BE49-F238E27FC236}">
                <a16:creationId xmlns:a16="http://schemas.microsoft.com/office/drawing/2014/main" id="{395579D4-9EB4-D6E1-11D6-7AC83813F3F0}"/>
              </a:ext>
            </a:extLst>
          </p:cNvPr>
          <p:cNvSpPr>
            <a:spLocks noGrp="1"/>
          </p:cNvSpPr>
          <p:nvPr>
            <p:ph type="body" idx="1"/>
          </p:nvPr>
        </p:nvSpPr>
        <p:spPr/>
        <p:txBody>
          <a:bodyPr/>
          <a:lstStyle/>
          <a:p>
            <a:pPr marL="347472" indent="-347472"/>
            <a:r>
              <a:rPr lang="en-US">
                <a:solidFill>
                  <a:srgbClr val="FF9300"/>
                </a:solidFill>
                <a:latin typeface="Gill Sans" panose="020B0502020104020203" pitchFamily="34" charset="-79"/>
                <a:cs typeface="Gill Sans" panose="020B0502020104020203" pitchFamily="34" charset="-79"/>
              </a:rPr>
              <a:t>Quickly reinstantiate a new pipeline</a:t>
            </a:r>
            <a:r>
              <a:rPr lang="en-US"/>
              <a:t> from a template when failures happen</a:t>
            </a:r>
          </a:p>
        </p:txBody>
      </p:sp>
      <p:sp>
        <p:nvSpPr>
          <p:cNvPr id="4" name="Title 3">
            <a:extLst>
              <a:ext uri="{FF2B5EF4-FFF2-40B4-BE49-F238E27FC236}">
                <a16:creationId xmlns:a16="http://schemas.microsoft.com/office/drawing/2014/main" id="{F0A64208-E6CB-3F97-55EE-C9A78885867E}"/>
              </a:ext>
            </a:extLst>
          </p:cNvPr>
          <p:cNvSpPr>
            <a:spLocks noGrp="1"/>
          </p:cNvSpPr>
          <p:nvPr>
            <p:ph type="title"/>
          </p:nvPr>
        </p:nvSpPr>
        <p:spPr/>
        <p:txBody>
          <a:bodyPr>
            <a:normAutofit fontScale="90000"/>
          </a:bodyPr>
          <a:lstStyle/>
          <a:p>
            <a:r>
              <a:rPr lang="en-US" sz="2200"/>
              <a:t>Pipeline Template</a:t>
            </a:r>
            <a:br>
              <a:rPr lang="en-US"/>
            </a:br>
            <a:r>
              <a:rPr lang="en-US" sz="4000"/>
              <a:t>Failure Recovery</a:t>
            </a:r>
          </a:p>
        </p:txBody>
      </p:sp>
      <p:sp>
        <p:nvSpPr>
          <p:cNvPr id="21" name="TextBox 20">
            <a:extLst>
              <a:ext uri="{FF2B5EF4-FFF2-40B4-BE49-F238E27FC236}">
                <a16:creationId xmlns:a16="http://schemas.microsoft.com/office/drawing/2014/main" id="{CDABF272-CFD3-054A-98E1-6E8D60AA235D}"/>
              </a:ext>
            </a:extLst>
          </p:cNvPr>
          <p:cNvSpPr txBox="1"/>
          <p:nvPr/>
        </p:nvSpPr>
        <p:spPr>
          <a:xfrm>
            <a:off x="2381435" y="4236301"/>
            <a:ext cx="4381130" cy="307777"/>
          </a:xfrm>
          <a:prstGeom prst="rect">
            <a:avLst/>
          </a:prstGeom>
          <a:noFill/>
        </p:spPr>
        <p:txBody>
          <a:bodyPr wrap="square" rtlCol="0">
            <a:spAutoFit/>
          </a:bodyPr>
          <a:lstStyle/>
          <a:p>
            <a:pPr algn="ctr"/>
            <a:r>
              <a:rPr lang="en-US">
                <a:latin typeface="Gill Sans" panose="020B0502020104020203" pitchFamily="34" charset="-79"/>
                <a:cs typeface="Gill Sans" panose="020B0502020104020203" pitchFamily="34" charset="-79"/>
              </a:rPr>
              <a:t>Instantiate a pipeline template for 3 nodes</a:t>
            </a:r>
          </a:p>
        </p:txBody>
      </p:sp>
      <p:grpSp>
        <p:nvGrpSpPr>
          <p:cNvPr id="54" name="Group 53">
            <a:extLst>
              <a:ext uri="{FF2B5EF4-FFF2-40B4-BE49-F238E27FC236}">
                <a16:creationId xmlns:a16="http://schemas.microsoft.com/office/drawing/2014/main" id="{6790D74E-8625-FDBB-B451-07CEBFA61D92}"/>
              </a:ext>
            </a:extLst>
          </p:cNvPr>
          <p:cNvGrpSpPr/>
          <p:nvPr/>
        </p:nvGrpSpPr>
        <p:grpSpPr>
          <a:xfrm>
            <a:off x="293063" y="3557290"/>
            <a:ext cx="1808226" cy="502706"/>
            <a:chOff x="114125" y="3835602"/>
            <a:chExt cx="1808226" cy="502706"/>
          </a:xfrm>
        </p:grpSpPr>
        <p:sp>
          <p:nvSpPr>
            <p:cNvPr id="15" name="Rectangle 14">
              <a:extLst>
                <a:ext uri="{FF2B5EF4-FFF2-40B4-BE49-F238E27FC236}">
                  <a16:creationId xmlns:a16="http://schemas.microsoft.com/office/drawing/2014/main" id="{CF921B9F-70FC-DDB2-BC4F-C38DB37D3F9D}"/>
                </a:ext>
              </a:extLst>
            </p:cNvPr>
            <p:cNvSpPr/>
            <p:nvPr/>
          </p:nvSpPr>
          <p:spPr>
            <a:xfrm>
              <a:off x="116257" y="386727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n</a:t>
              </a:r>
            </a:p>
          </p:txBody>
        </p:sp>
        <p:sp>
          <p:nvSpPr>
            <p:cNvPr id="16" name="TextBox 15">
              <a:extLst>
                <a:ext uri="{FF2B5EF4-FFF2-40B4-BE49-F238E27FC236}">
                  <a16:creationId xmlns:a16="http://schemas.microsoft.com/office/drawing/2014/main" id="{57A83B53-C1AF-B444-0F00-7DE4F62CC7C8}"/>
                </a:ext>
              </a:extLst>
            </p:cNvPr>
            <p:cNvSpPr txBox="1"/>
            <p:nvPr/>
          </p:nvSpPr>
          <p:spPr>
            <a:xfrm>
              <a:off x="309197" y="3835602"/>
              <a:ext cx="1327608" cy="246221"/>
            </a:xfrm>
            <a:prstGeom prst="rect">
              <a:avLst/>
            </a:prstGeom>
            <a:noFill/>
          </p:spPr>
          <p:txBody>
            <a:bodyPr wrap="none" rtlCol="0">
              <a:spAutoFit/>
            </a:bodyPr>
            <a:lstStyle/>
            <a:p>
              <a:r>
                <a:rPr lang="en-US" sz="1000">
                  <a:latin typeface="Gill Sans Light" panose="020B0302020104020203" pitchFamily="34" charset="-79"/>
                  <a:cs typeface="Gill Sans Light" panose="020B0302020104020203" pitchFamily="34" charset="-79"/>
                </a:rPr>
                <a:t>Layers that GPUs have</a:t>
              </a:r>
            </a:p>
          </p:txBody>
        </p:sp>
        <p:sp>
          <p:nvSpPr>
            <p:cNvPr id="17" name="Rectangle 16">
              <a:extLst>
                <a:ext uri="{FF2B5EF4-FFF2-40B4-BE49-F238E27FC236}">
                  <a16:creationId xmlns:a16="http://schemas.microsoft.com/office/drawing/2014/main" id="{29F656A9-8930-402A-9D90-C693AC02A842}"/>
                </a:ext>
              </a:extLst>
            </p:cNvPr>
            <p:cNvSpPr/>
            <p:nvPr/>
          </p:nvSpPr>
          <p:spPr>
            <a:xfrm>
              <a:off x="114125" y="4123757"/>
              <a:ext cx="182880" cy="182880"/>
            </a:xfrm>
            <a:prstGeom prst="rect">
              <a:avLst/>
            </a:prstGeom>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solidFill>
                    <a:srgbClr val="C00000"/>
                  </a:solidFill>
                  <a:latin typeface="Gill Sans" panose="020B0502020104020203" pitchFamily="34" charset="-79"/>
                  <a:cs typeface="Gill Sans" panose="020B0502020104020203" pitchFamily="34" charset="-79"/>
                </a:rPr>
                <a:t>n</a:t>
              </a:r>
            </a:p>
          </p:txBody>
        </p:sp>
        <p:sp>
          <p:nvSpPr>
            <p:cNvPr id="19" name="TextBox 18">
              <a:extLst>
                <a:ext uri="{FF2B5EF4-FFF2-40B4-BE49-F238E27FC236}">
                  <a16:creationId xmlns:a16="http://schemas.microsoft.com/office/drawing/2014/main" id="{4108868F-91A4-F11D-F0FA-27332B057AEF}"/>
                </a:ext>
              </a:extLst>
            </p:cNvPr>
            <p:cNvSpPr txBox="1"/>
            <p:nvPr/>
          </p:nvSpPr>
          <p:spPr>
            <a:xfrm>
              <a:off x="301394" y="4092087"/>
              <a:ext cx="1620957" cy="246221"/>
            </a:xfrm>
            <a:prstGeom prst="rect">
              <a:avLst/>
            </a:prstGeom>
            <a:noFill/>
          </p:spPr>
          <p:txBody>
            <a:bodyPr wrap="none" rtlCol="0">
              <a:spAutoFit/>
            </a:bodyPr>
            <a:lstStyle/>
            <a:p>
              <a:r>
                <a:rPr lang="en-US" sz="1000">
                  <a:latin typeface="Gill Sans Light" panose="020B0302020104020203" pitchFamily="34" charset="-79"/>
                  <a:cs typeface="Gill Sans Light" panose="020B0302020104020203" pitchFamily="34" charset="-79"/>
                </a:rPr>
                <a:t>Layers that GPUs don’t have</a:t>
              </a:r>
            </a:p>
          </p:txBody>
        </p:sp>
      </p:grpSp>
      <p:grpSp>
        <p:nvGrpSpPr>
          <p:cNvPr id="55" name="Group 54">
            <a:extLst>
              <a:ext uri="{FF2B5EF4-FFF2-40B4-BE49-F238E27FC236}">
                <a16:creationId xmlns:a16="http://schemas.microsoft.com/office/drawing/2014/main" id="{7B80F399-B28F-EEBF-E701-4C8237542F13}"/>
              </a:ext>
            </a:extLst>
          </p:cNvPr>
          <p:cNvGrpSpPr/>
          <p:nvPr/>
        </p:nvGrpSpPr>
        <p:grpSpPr>
          <a:xfrm>
            <a:off x="2344099" y="2796535"/>
            <a:ext cx="4455803" cy="1361671"/>
            <a:chOff x="2344099" y="3106395"/>
            <a:chExt cx="4455803" cy="1361671"/>
          </a:xfrm>
        </p:grpSpPr>
        <p:grpSp>
          <p:nvGrpSpPr>
            <p:cNvPr id="39" name="Group 38">
              <a:extLst>
                <a:ext uri="{FF2B5EF4-FFF2-40B4-BE49-F238E27FC236}">
                  <a16:creationId xmlns:a16="http://schemas.microsoft.com/office/drawing/2014/main" id="{D02D5F9E-0FA6-217A-AF0F-749319C9E75C}"/>
                </a:ext>
              </a:extLst>
            </p:cNvPr>
            <p:cNvGrpSpPr/>
            <p:nvPr/>
          </p:nvGrpSpPr>
          <p:grpSpPr>
            <a:xfrm>
              <a:off x="4872921" y="4021443"/>
              <a:ext cx="553357" cy="446623"/>
              <a:chOff x="5046542" y="4021443"/>
              <a:chExt cx="553357" cy="446623"/>
            </a:xfrm>
          </p:grpSpPr>
          <p:sp>
            <p:nvSpPr>
              <p:cNvPr id="190" name="TextBox 189">
                <a:extLst>
                  <a:ext uri="{FF2B5EF4-FFF2-40B4-BE49-F238E27FC236}">
                    <a16:creationId xmlns:a16="http://schemas.microsoft.com/office/drawing/2014/main" id="{86871878-4E26-7688-95D4-95F799699C8B}"/>
                  </a:ext>
                </a:extLst>
              </p:cNvPr>
              <p:cNvSpPr txBox="1"/>
              <p:nvPr/>
            </p:nvSpPr>
            <p:spPr>
              <a:xfrm>
                <a:off x="5046542" y="4221845"/>
                <a:ext cx="553357" cy="246221"/>
              </a:xfrm>
              <a:prstGeom prst="rect">
                <a:avLst/>
              </a:prstGeom>
              <a:noFill/>
            </p:spPr>
            <p:txBody>
              <a:bodyPr wrap="none" rtlCol="0">
                <a:spAutoFit/>
              </a:bodyPr>
              <a:lstStyle/>
              <a:p>
                <a:pPr algn="ctr"/>
                <a:r>
                  <a:rPr lang="en-US" sz="1000">
                    <a:solidFill>
                      <a:schemeClr val="bg2"/>
                    </a:solidFill>
                    <a:latin typeface="Gill Sans Light" panose="020B0302020104020203" pitchFamily="34" charset="-79"/>
                    <a:cs typeface="Gill Sans Light" panose="020B0302020104020203" pitchFamily="34" charset="-79"/>
                  </a:rPr>
                  <a:t>Stage 3</a:t>
                </a:r>
              </a:p>
            </p:txBody>
          </p:sp>
          <p:grpSp>
            <p:nvGrpSpPr>
              <p:cNvPr id="29" name="Group 28">
                <a:extLst>
                  <a:ext uri="{FF2B5EF4-FFF2-40B4-BE49-F238E27FC236}">
                    <a16:creationId xmlns:a16="http://schemas.microsoft.com/office/drawing/2014/main" id="{2FE09493-750F-1D25-C0F0-17A18CEC8C6A}"/>
                  </a:ext>
                </a:extLst>
              </p:cNvPr>
              <p:cNvGrpSpPr/>
              <p:nvPr/>
            </p:nvGrpSpPr>
            <p:grpSpPr>
              <a:xfrm>
                <a:off x="5141592" y="4021443"/>
                <a:ext cx="363256" cy="182880"/>
                <a:chOff x="4934055" y="4021443"/>
                <a:chExt cx="363256" cy="182880"/>
              </a:xfrm>
            </p:grpSpPr>
            <p:sp>
              <p:nvSpPr>
                <p:cNvPr id="198" name="Rectangle 197">
                  <a:extLst>
                    <a:ext uri="{FF2B5EF4-FFF2-40B4-BE49-F238E27FC236}">
                      <a16:creationId xmlns:a16="http://schemas.microsoft.com/office/drawing/2014/main" id="{3BB72A16-1921-147B-30D8-D174A580C6C0}"/>
                    </a:ext>
                  </a:extLst>
                </p:cNvPr>
                <p:cNvSpPr/>
                <p:nvPr/>
              </p:nvSpPr>
              <p:spPr>
                <a:xfrm>
                  <a:off x="4934055"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7</a:t>
                  </a:r>
                </a:p>
              </p:txBody>
            </p:sp>
            <p:sp>
              <p:nvSpPr>
                <p:cNvPr id="199" name="Rectangle 198">
                  <a:extLst>
                    <a:ext uri="{FF2B5EF4-FFF2-40B4-BE49-F238E27FC236}">
                      <a16:creationId xmlns:a16="http://schemas.microsoft.com/office/drawing/2014/main" id="{0BEBEECF-DBD3-A602-70E2-634677E4B907}"/>
                    </a:ext>
                  </a:extLst>
                </p:cNvPr>
                <p:cNvSpPr/>
                <p:nvPr/>
              </p:nvSpPr>
              <p:spPr>
                <a:xfrm>
                  <a:off x="5114431"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8</a:t>
                  </a:r>
                </a:p>
              </p:txBody>
            </p:sp>
          </p:grpSp>
        </p:grpSp>
        <p:sp>
          <p:nvSpPr>
            <p:cNvPr id="9" name="Rounded Rectangle 8">
              <a:extLst>
                <a:ext uri="{FF2B5EF4-FFF2-40B4-BE49-F238E27FC236}">
                  <a16:creationId xmlns:a16="http://schemas.microsoft.com/office/drawing/2014/main" id="{9A89FE17-ECEE-B950-E7AB-1D49BB717AB4}"/>
                </a:ext>
              </a:extLst>
            </p:cNvPr>
            <p:cNvSpPr/>
            <p:nvPr/>
          </p:nvSpPr>
          <p:spPr>
            <a:xfrm>
              <a:off x="4654497" y="3445894"/>
              <a:ext cx="990205" cy="339499"/>
            </a:xfrm>
            <a:prstGeom prst="round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grpSp>
          <p:nvGrpSpPr>
            <p:cNvPr id="14" name="Group 13">
              <a:extLst>
                <a:ext uri="{FF2B5EF4-FFF2-40B4-BE49-F238E27FC236}">
                  <a16:creationId xmlns:a16="http://schemas.microsoft.com/office/drawing/2014/main" id="{0C226FB3-77BF-8510-D3D0-900BCE06CB32}"/>
                </a:ext>
              </a:extLst>
            </p:cNvPr>
            <p:cNvGrpSpPr/>
            <p:nvPr/>
          </p:nvGrpSpPr>
          <p:grpSpPr>
            <a:xfrm>
              <a:off x="2344099" y="3106395"/>
              <a:ext cx="990205" cy="678998"/>
              <a:chOff x="1517185" y="3106395"/>
              <a:chExt cx="990205" cy="678998"/>
            </a:xfrm>
          </p:grpSpPr>
          <p:sp>
            <p:nvSpPr>
              <p:cNvPr id="5" name="Round Same Side Corner Rectangle 4">
                <a:extLst>
                  <a:ext uri="{FF2B5EF4-FFF2-40B4-BE49-F238E27FC236}">
                    <a16:creationId xmlns:a16="http://schemas.microsoft.com/office/drawing/2014/main" id="{1591FC22-8312-D20C-1CD9-36AB0BE35657}"/>
                  </a:ext>
                </a:extLst>
              </p:cNvPr>
              <p:cNvSpPr/>
              <p:nvPr/>
            </p:nvSpPr>
            <p:spPr>
              <a:xfrm>
                <a:off x="1517185" y="3106395"/>
                <a:ext cx="990205" cy="339499"/>
              </a:xfrm>
              <a:prstGeom prst="round2Same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8" name="Round Same Side Corner Rectangle 7">
                <a:extLst>
                  <a:ext uri="{FF2B5EF4-FFF2-40B4-BE49-F238E27FC236}">
                    <a16:creationId xmlns:a16="http://schemas.microsoft.com/office/drawing/2014/main" id="{2AACD236-F25D-555A-166E-CC1AD9B1CA89}"/>
                  </a:ext>
                </a:extLst>
              </p:cNvPr>
              <p:cNvSpPr/>
              <p:nvPr/>
            </p:nvSpPr>
            <p:spPr>
              <a:xfrm>
                <a:off x="1517185" y="3445894"/>
                <a:ext cx="990205" cy="339499"/>
              </a:xfrm>
              <a:prstGeom prst="round2SameRect">
                <a:avLst>
                  <a:gd name="adj1" fmla="val 0"/>
                  <a:gd name="adj2" fmla="val 16356"/>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grpSp>
        <p:grpSp>
          <p:nvGrpSpPr>
            <p:cNvPr id="23" name="Group 22">
              <a:extLst>
                <a:ext uri="{FF2B5EF4-FFF2-40B4-BE49-F238E27FC236}">
                  <a16:creationId xmlns:a16="http://schemas.microsoft.com/office/drawing/2014/main" id="{8E1A5267-56DD-6C48-A5AB-1607153AF3B0}"/>
                </a:ext>
              </a:extLst>
            </p:cNvPr>
            <p:cNvGrpSpPr/>
            <p:nvPr/>
          </p:nvGrpSpPr>
          <p:grpSpPr>
            <a:xfrm>
              <a:off x="2476501" y="4021443"/>
              <a:ext cx="725401" cy="439976"/>
              <a:chOff x="2117262" y="4021443"/>
              <a:chExt cx="725401" cy="439976"/>
            </a:xfrm>
          </p:grpSpPr>
          <p:sp>
            <p:nvSpPr>
              <p:cNvPr id="188" name="TextBox 187">
                <a:extLst>
                  <a:ext uri="{FF2B5EF4-FFF2-40B4-BE49-F238E27FC236}">
                    <a16:creationId xmlns:a16="http://schemas.microsoft.com/office/drawing/2014/main" id="{D4FC2521-F750-F060-2F42-E449F8AC71ED}"/>
                  </a:ext>
                </a:extLst>
              </p:cNvPr>
              <p:cNvSpPr txBox="1"/>
              <p:nvPr/>
            </p:nvSpPr>
            <p:spPr>
              <a:xfrm>
                <a:off x="2203284" y="4215198"/>
                <a:ext cx="553357" cy="246221"/>
              </a:xfrm>
              <a:prstGeom prst="rect">
                <a:avLst/>
              </a:prstGeom>
              <a:noFill/>
            </p:spPr>
            <p:txBody>
              <a:bodyPr wrap="none" rtlCol="0">
                <a:spAutoFit/>
              </a:bodyPr>
              <a:lstStyle/>
              <a:p>
                <a:pPr algn="ctr"/>
                <a:r>
                  <a:rPr lang="en-US" sz="1000">
                    <a:solidFill>
                      <a:schemeClr val="bg2"/>
                    </a:solidFill>
                    <a:latin typeface="Gill Sans Light" panose="020B0302020104020203" pitchFamily="34" charset="-79"/>
                    <a:cs typeface="Gill Sans Light" panose="020B0302020104020203" pitchFamily="34" charset="-79"/>
                  </a:rPr>
                  <a:t>Stage 1</a:t>
                </a:r>
              </a:p>
            </p:txBody>
          </p:sp>
          <p:grpSp>
            <p:nvGrpSpPr>
              <p:cNvPr id="22" name="Group 21">
                <a:extLst>
                  <a:ext uri="{FF2B5EF4-FFF2-40B4-BE49-F238E27FC236}">
                    <a16:creationId xmlns:a16="http://schemas.microsoft.com/office/drawing/2014/main" id="{8A570778-0E95-1B34-F13B-F9C232A4151A}"/>
                  </a:ext>
                </a:extLst>
              </p:cNvPr>
              <p:cNvGrpSpPr/>
              <p:nvPr/>
            </p:nvGrpSpPr>
            <p:grpSpPr>
              <a:xfrm>
                <a:off x="2117262" y="4021443"/>
                <a:ext cx="725401" cy="182880"/>
                <a:chOff x="2117262" y="4021443"/>
                <a:chExt cx="725401" cy="182880"/>
              </a:xfrm>
            </p:grpSpPr>
            <p:sp>
              <p:nvSpPr>
                <p:cNvPr id="192" name="Rectangle 191">
                  <a:extLst>
                    <a:ext uri="{FF2B5EF4-FFF2-40B4-BE49-F238E27FC236}">
                      <a16:creationId xmlns:a16="http://schemas.microsoft.com/office/drawing/2014/main" id="{8412C5E9-6217-8337-6ACE-C05009048B50}"/>
                    </a:ext>
                  </a:extLst>
                </p:cNvPr>
                <p:cNvSpPr/>
                <p:nvPr/>
              </p:nvSpPr>
              <p:spPr>
                <a:xfrm>
                  <a:off x="2117262"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a:t>
                  </a:r>
                </a:p>
              </p:txBody>
            </p:sp>
            <p:sp>
              <p:nvSpPr>
                <p:cNvPr id="193" name="Rectangle 192">
                  <a:extLst>
                    <a:ext uri="{FF2B5EF4-FFF2-40B4-BE49-F238E27FC236}">
                      <a16:creationId xmlns:a16="http://schemas.microsoft.com/office/drawing/2014/main" id="{7364AD2F-251D-ED04-7D0F-52D55764F09B}"/>
                    </a:ext>
                  </a:extLst>
                </p:cNvPr>
                <p:cNvSpPr/>
                <p:nvPr/>
              </p:nvSpPr>
              <p:spPr>
                <a:xfrm>
                  <a:off x="2297099"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2</a:t>
                  </a:r>
                </a:p>
              </p:txBody>
            </p:sp>
            <p:sp>
              <p:nvSpPr>
                <p:cNvPr id="194" name="Rectangle 193">
                  <a:extLst>
                    <a:ext uri="{FF2B5EF4-FFF2-40B4-BE49-F238E27FC236}">
                      <a16:creationId xmlns:a16="http://schemas.microsoft.com/office/drawing/2014/main" id="{46BBDE52-252D-076C-9C18-5178CCFAF7A4}"/>
                    </a:ext>
                  </a:extLst>
                </p:cNvPr>
                <p:cNvSpPr/>
                <p:nvPr/>
              </p:nvSpPr>
              <p:spPr>
                <a:xfrm>
                  <a:off x="2479436"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3</a:t>
                  </a:r>
                </a:p>
              </p:txBody>
            </p:sp>
            <p:sp>
              <p:nvSpPr>
                <p:cNvPr id="20" name="Rectangle 19">
                  <a:extLst>
                    <a:ext uri="{FF2B5EF4-FFF2-40B4-BE49-F238E27FC236}">
                      <a16:creationId xmlns:a16="http://schemas.microsoft.com/office/drawing/2014/main" id="{9E0E8B38-D51A-EC3A-8EFB-C60FC34FEF03}"/>
                    </a:ext>
                  </a:extLst>
                </p:cNvPr>
                <p:cNvSpPr/>
                <p:nvPr/>
              </p:nvSpPr>
              <p:spPr>
                <a:xfrm>
                  <a:off x="2659783" y="4021443"/>
                  <a:ext cx="182880" cy="182880"/>
                </a:xfrm>
                <a:prstGeom prst="rect">
                  <a:avLst/>
                </a:prstGeom>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solidFill>
                        <a:srgbClr val="C00000"/>
                      </a:solidFill>
                      <a:latin typeface="Gill Sans" panose="020B0502020104020203" pitchFamily="34" charset="-79"/>
                      <a:cs typeface="Gill Sans" panose="020B0502020104020203" pitchFamily="34" charset="-79"/>
                    </a:rPr>
                    <a:t>4</a:t>
                  </a:r>
                </a:p>
              </p:txBody>
            </p:sp>
          </p:grpSp>
        </p:grpSp>
        <p:sp>
          <p:nvSpPr>
            <p:cNvPr id="6" name="Rounded Rectangle 5">
              <a:extLst>
                <a:ext uri="{FF2B5EF4-FFF2-40B4-BE49-F238E27FC236}">
                  <a16:creationId xmlns:a16="http://schemas.microsoft.com/office/drawing/2014/main" id="{40E3C64F-4301-A359-0347-3B92E2178B8E}"/>
                </a:ext>
              </a:extLst>
            </p:cNvPr>
            <p:cNvSpPr/>
            <p:nvPr/>
          </p:nvSpPr>
          <p:spPr>
            <a:xfrm>
              <a:off x="3499298" y="3106395"/>
              <a:ext cx="990205" cy="339499"/>
            </a:xfrm>
            <a:prstGeom prst="round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grpSp>
          <p:nvGrpSpPr>
            <p:cNvPr id="40" name="Group 39">
              <a:extLst>
                <a:ext uri="{FF2B5EF4-FFF2-40B4-BE49-F238E27FC236}">
                  <a16:creationId xmlns:a16="http://schemas.microsoft.com/office/drawing/2014/main" id="{84B81223-3FA0-DB9A-635B-383117749153}"/>
                </a:ext>
              </a:extLst>
            </p:cNvPr>
            <p:cNvGrpSpPr/>
            <p:nvPr/>
          </p:nvGrpSpPr>
          <p:grpSpPr>
            <a:xfrm>
              <a:off x="3716198" y="4021443"/>
              <a:ext cx="553358" cy="446623"/>
              <a:chOff x="3542578" y="4021443"/>
              <a:chExt cx="553358" cy="446623"/>
            </a:xfrm>
          </p:grpSpPr>
          <p:grpSp>
            <p:nvGrpSpPr>
              <p:cNvPr id="26" name="Group 25">
                <a:extLst>
                  <a:ext uri="{FF2B5EF4-FFF2-40B4-BE49-F238E27FC236}">
                    <a16:creationId xmlns:a16="http://schemas.microsoft.com/office/drawing/2014/main" id="{520F50A4-5176-4C42-0582-66CBCCA08ABB}"/>
                  </a:ext>
                </a:extLst>
              </p:cNvPr>
              <p:cNvGrpSpPr/>
              <p:nvPr/>
            </p:nvGrpSpPr>
            <p:grpSpPr>
              <a:xfrm>
                <a:off x="3639421" y="4021443"/>
                <a:ext cx="362717" cy="182880"/>
                <a:chOff x="2118531" y="4594114"/>
                <a:chExt cx="362717" cy="182880"/>
              </a:xfrm>
            </p:grpSpPr>
            <p:sp>
              <p:nvSpPr>
                <p:cNvPr id="24" name="Rectangle 23">
                  <a:extLst>
                    <a:ext uri="{FF2B5EF4-FFF2-40B4-BE49-F238E27FC236}">
                      <a16:creationId xmlns:a16="http://schemas.microsoft.com/office/drawing/2014/main" id="{DE712752-540D-AEFC-6B4C-A21790D001D6}"/>
                    </a:ext>
                  </a:extLst>
                </p:cNvPr>
                <p:cNvSpPr/>
                <p:nvPr/>
              </p:nvSpPr>
              <p:spPr>
                <a:xfrm>
                  <a:off x="2118531" y="4594114"/>
                  <a:ext cx="182880" cy="182880"/>
                </a:xfrm>
                <a:prstGeom prst="rect">
                  <a:avLst/>
                </a:prstGeom>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solidFill>
                        <a:srgbClr val="C00000"/>
                      </a:solidFill>
                      <a:latin typeface="Gill Sans" panose="020B0502020104020203" pitchFamily="34" charset="-79"/>
                      <a:cs typeface="Gill Sans" panose="020B0502020104020203" pitchFamily="34" charset="-79"/>
                    </a:rPr>
                    <a:t>5</a:t>
                  </a:r>
                </a:p>
              </p:txBody>
            </p:sp>
            <p:sp>
              <p:nvSpPr>
                <p:cNvPr id="25" name="Rectangle 24">
                  <a:extLst>
                    <a:ext uri="{FF2B5EF4-FFF2-40B4-BE49-F238E27FC236}">
                      <a16:creationId xmlns:a16="http://schemas.microsoft.com/office/drawing/2014/main" id="{88B8EE99-5616-6431-FF71-6533A8074ECF}"/>
                    </a:ext>
                  </a:extLst>
                </p:cNvPr>
                <p:cNvSpPr/>
                <p:nvPr/>
              </p:nvSpPr>
              <p:spPr>
                <a:xfrm>
                  <a:off x="2298368" y="4594114"/>
                  <a:ext cx="182880" cy="182880"/>
                </a:xfrm>
                <a:prstGeom prst="rect">
                  <a:avLst/>
                </a:prstGeom>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solidFill>
                        <a:srgbClr val="C00000"/>
                      </a:solidFill>
                      <a:latin typeface="Gill Sans" panose="020B0502020104020203" pitchFamily="34" charset="-79"/>
                      <a:cs typeface="Gill Sans" panose="020B0502020104020203" pitchFamily="34" charset="-79"/>
                    </a:rPr>
                    <a:t>6</a:t>
                  </a:r>
                </a:p>
              </p:txBody>
            </p:sp>
          </p:grpSp>
          <p:sp>
            <p:nvSpPr>
              <p:cNvPr id="27" name="TextBox 26">
                <a:extLst>
                  <a:ext uri="{FF2B5EF4-FFF2-40B4-BE49-F238E27FC236}">
                    <a16:creationId xmlns:a16="http://schemas.microsoft.com/office/drawing/2014/main" id="{4CD6526C-7428-606B-2055-858D85810D36}"/>
                  </a:ext>
                </a:extLst>
              </p:cNvPr>
              <p:cNvSpPr txBox="1"/>
              <p:nvPr/>
            </p:nvSpPr>
            <p:spPr>
              <a:xfrm>
                <a:off x="3542578" y="4221845"/>
                <a:ext cx="553358" cy="246221"/>
              </a:xfrm>
              <a:prstGeom prst="rect">
                <a:avLst/>
              </a:prstGeom>
              <a:noFill/>
            </p:spPr>
            <p:txBody>
              <a:bodyPr wrap="none" rtlCol="0">
                <a:spAutoFit/>
              </a:bodyPr>
              <a:lstStyle/>
              <a:p>
                <a:pPr algn="ctr"/>
                <a:r>
                  <a:rPr lang="en-US" sz="1000">
                    <a:solidFill>
                      <a:schemeClr val="bg2"/>
                    </a:solidFill>
                    <a:latin typeface="Gill Sans Light" panose="020B0302020104020203" pitchFamily="34" charset="-79"/>
                    <a:cs typeface="Gill Sans Light" panose="020B0302020104020203" pitchFamily="34" charset="-79"/>
                  </a:rPr>
                  <a:t>Stage 2</a:t>
                </a:r>
              </a:p>
            </p:txBody>
          </p:sp>
        </p:grpSp>
        <p:grpSp>
          <p:nvGrpSpPr>
            <p:cNvPr id="13" name="Group 12">
              <a:extLst>
                <a:ext uri="{FF2B5EF4-FFF2-40B4-BE49-F238E27FC236}">
                  <a16:creationId xmlns:a16="http://schemas.microsoft.com/office/drawing/2014/main" id="{BAA70D81-AFC6-D7E0-F1BA-D94884BF4FC0}"/>
                </a:ext>
              </a:extLst>
            </p:cNvPr>
            <p:cNvGrpSpPr/>
            <p:nvPr/>
          </p:nvGrpSpPr>
          <p:grpSpPr>
            <a:xfrm>
              <a:off x="5809697" y="3106395"/>
              <a:ext cx="990205" cy="678998"/>
              <a:chOff x="5336546" y="3106395"/>
              <a:chExt cx="990205" cy="678998"/>
            </a:xfrm>
          </p:grpSpPr>
          <p:sp>
            <p:nvSpPr>
              <p:cNvPr id="7" name="Round Same Side Corner Rectangle 6">
                <a:extLst>
                  <a:ext uri="{FF2B5EF4-FFF2-40B4-BE49-F238E27FC236}">
                    <a16:creationId xmlns:a16="http://schemas.microsoft.com/office/drawing/2014/main" id="{3725E04E-CA06-ECA7-0997-C686D199DDA5}"/>
                  </a:ext>
                </a:extLst>
              </p:cNvPr>
              <p:cNvSpPr/>
              <p:nvPr/>
            </p:nvSpPr>
            <p:spPr>
              <a:xfrm>
                <a:off x="5336546" y="3106395"/>
                <a:ext cx="990205" cy="339499"/>
              </a:xfrm>
              <a:prstGeom prst="round2Same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10" name="Round Same Side Corner Rectangle 9">
                <a:extLst>
                  <a:ext uri="{FF2B5EF4-FFF2-40B4-BE49-F238E27FC236}">
                    <a16:creationId xmlns:a16="http://schemas.microsoft.com/office/drawing/2014/main" id="{A6323D97-3452-6CDD-266F-D312BC073B29}"/>
                  </a:ext>
                </a:extLst>
              </p:cNvPr>
              <p:cNvSpPr/>
              <p:nvPr/>
            </p:nvSpPr>
            <p:spPr>
              <a:xfrm>
                <a:off x="5336546" y="3445894"/>
                <a:ext cx="990205" cy="339499"/>
              </a:xfrm>
              <a:prstGeom prst="round2SameRect">
                <a:avLst>
                  <a:gd name="adj1" fmla="val 0"/>
                  <a:gd name="adj2" fmla="val 16356"/>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grpSp>
        <p:grpSp>
          <p:nvGrpSpPr>
            <p:cNvPr id="38" name="Group 37">
              <a:extLst>
                <a:ext uri="{FF2B5EF4-FFF2-40B4-BE49-F238E27FC236}">
                  <a16:creationId xmlns:a16="http://schemas.microsoft.com/office/drawing/2014/main" id="{D31C37A1-1971-0570-4F1C-6D75CB6FD40A}"/>
                </a:ext>
              </a:extLst>
            </p:cNvPr>
            <p:cNvGrpSpPr/>
            <p:nvPr/>
          </p:nvGrpSpPr>
          <p:grpSpPr>
            <a:xfrm>
              <a:off x="5939039" y="4021443"/>
              <a:ext cx="731520" cy="446623"/>
              <a:chOff x="6297009" y="4021443"/>
              <a:chExt cx="731520" cy="446623"/>
            </a:xfrm>
          </p:grpSpPr>
          <p:sp>
            <p:nvSpPr>
              <p:cNvPr id="191" name="TextBox 190">
                <a:extLst>
                  <a:ext uri="{FF2B5EF4-FFF2-40B4-BE49-F238E27FC236}">
                    <a16:creationId xmlns:a16="http://schemas.microsoft.com/office/drawing/2014/main" id="{B8EC83C1-31BD-A654-3FD1-39949DF938C4}"/>
                  </a:ext>
                </a:extLst>
              </p:cNvPr>
              <p:cNvSpPr txBox="1"/>
              <p:nvPr/>
            </p:nvSpPr>
            <p:spPr>
              <a:xfrm>
                <a:off x="6386091" y="4221845"/>
                <a:ext cx="553357" cy="246221"/>
              </a:xfrm>
              <a:prstGeom prst="rect">
                <a:avLst/>
              </a:prstGeom>
              <a:noFill/>
            </p:spPr>
            <p:txBody>
              <a:bodyPr wrap="none" rtlCol="0">
                <a:spAutoFit/>
              </a:bodyPr>
              <a:lstStyle/>
              <a:p>
                <a:pPr algn="ctr"/>
                <a:r>
                  <a:rPr lang="en-US" sz="1000">
                    <a:solidFill>
                      <a:schemeClr val="bg2"/>
                    </a:solidFill>
                    <a:latin typeface="Gill Sans Light" panose="020B0302020104020203" pitchFamily="34" charset="-79"/>
                    <a:cs typeface="Gill Sans Light" panose="020B0302020104020203" pitchFamily="34" charset="-79"/>
                  </a:rPr>
                  <a:t>Stage 4</a:t>
                </a:r>
              </a:p>
            </p:txBody>
          </p:sp>
          <p:grpSp>
            <p:nvGrpSpPr>
              <p:cNvPr id="28" name="Group 27">
                <a:extLst>
                  <a:ext uri="{FF2B5EF4-FFF2-40B4-BE49-F238E27FC236}">
                    <a16:creationId xmlns:a16="http://schemas.microsoft.com/office/drawing/2014/main" id="{7E693C6E-3C15-9620-5557-9792AFB93091}"/>
                  </a:ext>
                </a:extLst>
              </p:cNvPr>
              <p:cNvGrpSpPr/>
              <p:nvPr/>
            </p:nvGrpSpPr>
            <p:grpSpPr>
              <a:xfrm>
                <a:off x="6297009" y="4021443"/>
                <a:ext cx="731520" cy="182880"/>
                <a:chOff x="6205571" y="4021443"/>
                <a:chExt cx="731520" cy="182880"/>
              </a:xfrm>
            </p:grpSpPr>
            <p:sp>
              <p:nvSpPr>
                <p:cNvPr id="201" name="Rectangle 200">
                  <a:extLst>
                    <a:ext uri="{FF2B5EF4-FFF2-40B4-BE49-F238E27FC236}">
                      <a16:creationId xmlns:a16="http://schemas.microsoft.com/office/drawing/2014/main" id="{0FCC97E4-CDDF-C1AC-BF70-4BE79F33FC50}"/>
                    </a:ext>
                  </a:extLst>
                </p:cNvPr>
                <p:cNvSpPr/>
                <p:nvPr/>
              </p:nvSpPr>
              <p:spPr>
                <a:xfrm>
                  <a:off x="6388451"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10</a:t>
                  </a:r>
                </a:p>
              </p:txBody>
            </p:sp>
            <p:sp>
              <p:nvSpPr>
                <p:cNvPr id="202" name="Rectangle 201">
                  <a:extLst>
                    <a:ext uri="{FF2B5EF4-FFF2-40B4-BE49-F238E27FC236}">
                      <a16:creationId xmlns:a16="http://schemas.microsoft.com/office/drawing/2014/main" id="{BCB9E9AB-3F1B-6C52-9A40-C76876679461}"/>
                    </a:ext>
                  </a:extLst>
                </p:cNvPr>
                <p:cNvSpPr/>
                <p:nvPr/>
              </p:nvSpPr>
              <p:spPr>
                <a:xfrm>
                  <a:off x="6571331"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11</a:t>
                  </a:r>
                </a:p>
              </p:txBody>
            </p:sp>
            <p:sp>
              <p:nvSpPr>
                <p:cNvPr id="203" name="Rectangle 202">
                  <a:extLst>
                    <a:ext uri="{FF2B5EF4-FFF2-40B4-BE49-F238E27FC236}">
                      <a16:creationId xmlns:a16="http://schemas.microsoft.com/office/drawing/2014/main" id="{45C003D2-FF2E-99A6-B849-71028528F02F}"/>
                    </a:ext>
                  </a:extLst>
                </p:cNvPr>
                <p:cNvSpPr/>
                <p:nvPr/>
              </p:nvSpPr>
              <p:spPr>
                <a:xfrm>
                  <a:off x="6754211"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12</a:t>
                  </a:r>
                </a:p>
              </p:txBody>
            </p:sp>
            <p:sp>
              <p:nvSpPr>
                <p:cNvPr id="200" name="Rectangle 199">
                  <a:extLst>
                    <a:ext uri="{FF2B5EF4-FFF2-40B4-BE49-F238E27FC236}">
                      <a16:creationId xmlns:a16="http://schemas.microsoft.com/office/drawing/2014/main" id="{D79B3799-7E77-64E9-C191-CD053506834E}"/>
                    </a:ext>
                  </a:extLst>
                </p:cNvPr>
                <p:cNvSpPr/>
                <p:nvPr/>
              </p:nvSpPr>
              <p:spPr>
                <a:xfrm>
                  <a:off x="6205571" y="4021443"/>
                  <a:ext cx="182880" cy="182880"/>
                </a:xfrm>
                <a:prstGeom prst="rect">
                  <a:avLst/>
                </a:prstGeom>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solidFill>
                        <a:srgbClr val="C00000"/>
                      </a:solidFill>
                      <a:latin typeface="Gill Sans" panose="020B0502020104020203" pitchFamily="34" charset="-79"/>
                      <a:cs typeface="Gill Sans" panose="020B0502020104020203" pitchFamily="34" charset="-79"/>
                    </a:rPr>
                    <a:t>9</a:t>
                  </a:r>
                </a:p>
              </p:txBody>
            </p:sp>
          </p:grpSp>
        </p:grpSp>
        <p:cxnSp>
          <p:nvCxnSpPr>
            <p:cNvPr id="31" name="Straight Connector 30">
              <a:extLst>
                <a:ext uri="{FF2B5EF4-FFF2-40B4-BE49-F238E27FC236}">
                  <a16:creationId xmlns:a16="http://schemas.microsoft.com/office/drawing/2014/main" id="{D4393889-ECCF-5D7E-D40A-2F5D93D4E600}"/>
                </a:ext>
              </a:extLst>
            </p:cNvPr>
            <p:cNvCxnSpPr>
              <a:cxnSpLocks/>
              <a:stCxn id="20" idx="3"/>
              <a:endCxn id="24" idx="1"/>
            </p:cNvCxnSpPr>
            <p:nvPr/>
          </p:nvCxnSpPr>
          <p:spPr>
            <a:xfrm>
              <a:off x="3201902" y="4112883"/>
              <a:ext cx="611139" cy="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C303182-5F68-FB70-3C0D-9C2641DDC421}"/>
                </a:ext>
              </a:extLst>
            </p:cNvPr>
            <p:cNvCxnSpPr>
              <a:cxnSpLocks/>
              <a:stCxn id="198" idx="1"/>
              <a:endCxn id="25" idx="3"/>
            </p:cNvCxnSpPr>
            <p:nvPr/>
          </p:nvCxnSpPr>
          <p:spPr>
            <a:xfrm flipH="1">
              <a:off x="4175758" y="4112883"/>
              <a:ext cx="792213" cy="0"/>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C2134750-AB7E-2B9F-DCA4-4FA6A19849C0}"/>
                </a:ext>
              </a:extLst>
            </p:cNvPr>
            <p:cNvCxnSpPr>
              <a:cxnSpLocks/>
              <a:stCxn id="200" idx="1"/>
              <a:endCxn id="199" idx="3"/>
            </p:cNvCxnSpPr>
            <p:nvPr/>
          </p:nvCxnSpPr>
          <p:spPr>
            <a:xfrm flipH="1">
              <a:off x="5331227" y="4112883"/>
              <a:ext cx="607812" cy="0"/>
            </a:xfrm>
            <a:prstGeom prst="line">
              <a:avLst/>
            </a:prstGeom>
          </p:spPr>
          <p:style>
            <a:lnRef idx="1">
              <a:schemeClr val="dk1"/>
            </a:lnRef>
            <a:fillRef idx="0">
              <a:schemeClr val="dk1"/>
            </a:fillRef>
            <a:effectRef idx="0">
              <a:schemeClr val="dk1"/>
            </a:effectRef>
            <a:fontRef idx="minor">
              <a:schemeClr val="tx1"/>
            </a:fontRef>
          </p:style>
        </p:cxnSp>
      </p:grpSp>
      <p:sp>
        <p:nvSpPr>
          <p:cNvPr id="11" name="Rectangle 10">
            <a:extLst>
              <a:ext uri="{FF2B5EF4-FFF2-40B4-BE49-F238E27FC236}">
                <a16:creationId xmlns:a16="http://schemas.microsoft.com/office/drawing/2014/main" id="{F17E01B1-496E-E908-EB39-5CD511795FB9}"/>
              </a:ext>
            </a:extLst>
          </p:cNvPr>
          <p:cNvSpPr/>
          <p:nvPr/>
        </p:nvSpPr>
        <p:spPr>
          <a:xfrm>
            <a:off x="839071" y="2197776"/>
            <a:ext cx="1313503" cy="536759"/>
          </a:xfrm>
          <a:prstGeom prst="rect">
            <a:avLst/>
          </a:prstGeom>
          <a:solidFill>
            <a:schemeClr val="accent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Gill Sans Light" panose="020B0302020104020203" pitchFamily="34" charset="-79"/>
                <a:cs typeface="Gill Sans Light" panose="020B0302020104020203" pitchFamily="34" charset="-79"/>
              </a:rPr>
              <a:t>Pipeline Template</a:t>
            </a:r>
            <a:br>
              <a:rPr lang="en-US" sz="1200">
                <a:solidFill>
                  <a:schemeClr val="tx1"/>
                </a:solidFill>
                <a:latin typeface="Gill Sans Light" panose="020B0302020104020203" pitchFamily="34" charset="-79"/>
                <a:cs typeface="Gill Sans Light" panose="020B0302020104020203" pitchFamily="34" charset="-79"/>
              </a:rPr>
            </a:br>
            <a:r>
              <a:rPr lang="en-US" sz="1200">
                <a:solidFill>
                  <a:schemeClr val="tx1"/>
                </a:solidFill>
                <a:latin typeface="Gill Sans Light" panose="020B0302020104020203" pitchFamily="34" charset="-79"/>
                <a:cs typeface="Gill Sans Light" panose="020B0302020104020203" pitchFamily="34" charset="-79"/>
              </a:rPr>
              <a:t>for 2 Nodes</a:t>
            </a:r>
          </a:p>
        </p:txBody>
      </p:sp>
      <p:sp>
        <p:nvSpPr>
          <p:cNvPr id="12" name="Rectangle 11">
            <a:extLst>
              <a:ext uri="{FF2B5EF4-FFF2-40B4-BE49-F238E27FC236}">
                <a16:creationId xmlns:a16="http://schemas.microsoft.com/office/drawing/2014/main" id="{8FEC5B8B-3951-39AC-094F-A6C5BD1C7643}"/>
              </a:ext>
            </a:extLst>
          </p:cNvPr>
          <p:cNvSpPr/>
          <p:nvPr/>
        </p:nvSpPr>
        <p:spPr>
          <a:xfrm>
            <a:off x="6811318" y="2194964"/>
            <a:ext cx="1313503" cy="536759"/>
          </a:xfrm>
          <a:prstGeom prst="rect">
            <a:avLst/>
          </a:prstGeom>
          <a:solidFill>
            <a:schemeClr val="accent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Gill Sans Light" panose="020B0302020104020203" pitchFamily="34" charset="-79"/>
                <a:cs typeface="Gill Sans Light" panose="020B0302020104020203" pitchFamily="34" charset="-79"/>
              </a:rPr>
              <a:t>Pipeline Template</a:t>
            </a:r>
            <a:br>
              <a:rPr lang="en-US" sz="1200">
                <a:latin typeface="Gill Sans Light" panose="020B0302020104020203" pitchFamily="34" charset="-79"/>
                <a:cs typeface="Gill Sans Light" panose="020B0302020104020203" pitchFamily="34" charset="-79"/>
              </a:rPr>
            </a:br>
            <a:r>
              <a:rPr lang="en-US" sz="1200">
                <a:latin typeface="Gill Sans Light" panose="020B0302020104020203" pitchFamily="34" charset="-79"/>
                <a:cs typeface="Gill Sans Light" panose="020B0302020104020203" pitchFamily="34" charset="-79"/>
              </a:rPr>
              <a:t>for </a:t>
            </a:r>
            <a:r>
              <a:rPr lang="en-US" sz="1200" i="1">
                <a:latin typeface="Gill Sans Light" panose="020B0302020104020203" pitchFamily="34" charset="-79"/>
                <a:cs typeface="Gill Sans Light" panose="020B0302020104020203" pitchFamily="34" charset="-79"/>
              </a:rPr>
              <a:t>k</a:t>
            </a:r>
            <a:r>
              <a:rPr lang="en-US" sz="1200">
                <a:latin typeface="Gill Sans Light" panose="020B0302020104020203" pitchFamily="34" charset="-79"/>
                <a:cs typeface="Gill Sans Light" panose="020B0302020104020203" pitchFamily="34" charset="-79"/>
              </a:rPr>
              <a:t> Nodes</a:t>
            </a:r>
          </a:p>
        </p:txBody>
      </p:sp>
      <p:sp>
        <p:nvSpPr>
          <p:cNvPr id="18" name="Rectangle 17">
            <a:extLst>
              <a:ext uri="{FF2B5EF4-FFF2-40B4-BE49-F238E27FC236}">
                <a16:creationId xmlns:a16="http://schemas.microsoft.com/office/drawing/2014/main" id="{B595E9D1-D56F-62DF-118A-8994057F736B}"/>
              </a:ext>
            </a:extLst>
          </p:cNvPr>
          <p:cNvSpPr/>
          <p:nvPr/>
        </p:nvSpPr>
        <p:spPr>
          <a:xfrm>
            <a:off x="4235943" y="2194964"/>
            <a:ext cx="1313503" cy="536759"/>
          </a:xfrm>
          <a:prstGeom prst="rect">
            <a:avLst/>
          </a:prstGeom>
          <a:solidFill>
            <a:schemeClr val="accent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Gill Sans Light" panose="020B0302020104020203" pitchFamily="34" charset="-79"/>
                <a:cs typeface="Gill Sans Light" panose="020B0302020104020203" pitchFamily="34" charset="-79"/>
              </a:rPr>
              <a:t>Pipeline Template</a:t>
            </a:r>
            <a:br>
              <a:rPr lang="en-US" sz="1200">
                <a:solidFill>
                  <a:schemeClr val="tx1"/>
                </a:solidFill>
                <a:latin typeface="Gill Sans Light" panose="020B0302020104020203" pitchFamily="34" charset="-79"/>
                <a:cs typeface="Gill Sans Light" panose="020B0302020104020203" pitchFamily="34" charset="-79"/>
              </a:rPr>
            </a:br>
            <a:r>
              <a:rPr lang="en-US" sz="1200">
                <a:solidFill>
                  <a:schemeClr val="tx1"/>
                </a:solidFill>
                <a:latin typeface="Gill Sans Light" panose="020B0302020104020203" pitchFamily="34" charset="-79"/>
                <a:cs typeface="Gill Sans Light" panose="020B0302020104020203" pitchFamily="34" charset="-79"/>
              </a:rPr>
              <a:t>for 4 Nodes</a:t>
            </a:r>
          </a:p>
        </p:txBody>
      </p:sp>
      <p:sp>
        <p:nvSpPr>
          <p:cNvPr id="30" name="TextBox 29">
            <a:extLst>
              <a:ext uri="{FF2B5EF4-FFF2-40B4-BE49-F238E27FC236}">
                <a16:creationId xmlns:a16="http://schemas.microsoft.com/office/drawing/2014/main" id="{71827491-42A2-6D4B-A35A-961EC38E102B}"/>
              </a:ext>
            </a:extLst>
          </p:cNvPr>
          <p:cNvSpPr txBox="1"/>
          <p:nvPr/>
        </p:nvSpPr>
        <p:spPr>
          <a:xfrm>
            <a:off x="6027936" y="1886727"/>
            <a:ext cx="285656" cy="255471"/>
          </a:xfrm>
          <a:prstGeom prst="rect">
            <a:avLst/>
          </a:prstGeom>
          <a:noFill/>
        </p:spPr>
        <p:txBody>
          <a:bodyPr wrap="none" rtlCol="0">
            <a:spAutoFit/>
          </a:bodyPr>
          <a:lstStyle/>
          <a:p>
            <a:r>
              <a:rPr lang="en-US" sz="1200">
                <a:latin typeface="Gill Sans" panose="020B0502020104020203" pitchFamily="34" charset="-79"/>
                <a:cs typeface="Gill Sans" panose="020B0502020104020203" pitchFamily="34" charset="-79"/>
              </a:rPr>
              <a:t>...</a:t>
            </a:r>
          </a:p>
        </p:txBody>
      </p:sp>
      <p:sp>
        <p:nvSpPr>
          <p:cNvPr id="33" name="Rectangle 32">
            <a:extLst>
              <a:ext uri="{FF2B5EF4-FFF2-40B4-BE49-F238E27FC236}">
                <a16:creationId xmlns:a16="http://schemas.microsoft.com/office/drawing/2014/main" id="{794AFC42-395C-CB32-B24C-60D9003EF91F}"/>
              </a:ext>
            </a:extLst>
          </p:cNvPr>
          <p:cNvSpPr/>
          <p:nvPr/>
        </p:nvSpPr>
        <p:spPr>
          <a:xfrm>
            <a:off x="2457359" y="2197776"/>
            <a:ext cx="1313503" cy="536759"/>
          </a:xfrm>
          <a:prstGeom prst="rect">
            <a:avLst/>
          </a:prstGeom>
          <a:solidFill>
            <a:schemeClr val="accent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Gill Sans Light" panose="020B0302020104020203" pitchFamily="34" charset="-79"/>
                <a:cs typeface="Gill Sans Light" panose="020B0302020104020203" pitchFamily="34" charset="-79"/>
              </a:rPr>
              <a:t>Pipeline Template</a:t>
            </a:r>
            <a:br>
              <a:rPr lang="en-US" sz="1200">
                <a:solidFill>
                  <a:schemeClr val="tx1"/>
                </a:solidFill>
                <a:latin typeface="Gill Sans Light" panose="020B0302020104020203" pitchFamily="34" charset="-79"/>
                <a:cs typeface="Gill Sans Light" panose="020B0302020104020203" pitchFamily="34" charset="-79"/>
              </a:rPr>
            </a:br>
            <a:r>
              <a:rPr lang="en-US" sz="1200">
                <a:solidFill>
                  <a:schemeClr val="tx1"/>
                </a:solidFill>
                <a:latin typeface="Gill Sans Light" panose="020B0302020104020203" pitchFamily="34" charset="-79"/>
                <a:cs typeface="Gill Sans Light" panose="020B0302020104020203" pitchFamily="34" charset="-79"/>
              </a:rPr>
              <a:t>for 3 Nodes</a:t>
            </a:r>
          </a:p>
        </p:txBody>
      </p:sp>
      <p:grpSp>
        <p:nvGrpSpPr>
          <p:cNvPr id="34" name="Group 33">
            <a:extLst>
              <a:ext uri="{FF2B5EF4-FFF2-40B4-BE49-F238E27FC236}">
                <a16:creationId xmlns:a16="http://schemas.microsoft.com/office/drawing/2014/main" id="{1F10122C-1104-11E3-AC97-E83A481E2B78}"/>
              </a:ext>
            </a:extLst>
          </p:cNvPr>
          <p:cNvGrpSpPr/>
          <p:nvPr/>
        </p:nvGrpSpPr>
        <p:grpSpPr>
          <a:xfrm>
            <a:off x="861901" y="1723051"/>
            <a:ext cx="1316736" cy="548640"/>
            <a:chOff x="-522890" y="3733160"/>
            <a:chExt cx="1316736" cy="548640"/>
          </a:xfrm>
        </p:grpSpPr>
        <p:sp>
          <p:nvSpPr>
            <p:cNvPr id="36" name="Rectangle 35">
              <a:extLst>
                <a:ext uri="{FF2B5EF4-FFF2-40B4-BE49-F238E27FC236}">
                  <a16:creationId xmlns:a16="http://schemas.microsoft.com/office/drawing/2014/main" id="{6B52CCBA-1730-585C-D50B-5357E530605E}"/>
                </a:ext>
              </a:extLst>
            </p:cNvPr>
            <p:cNvSpPr/>
            <p:nvPr/>
          </p:nvSpPr>
          <p:spPr>
            <a:xfrm>
              <a:off x="-522890" y="3733160"/>
              <a:ext cx="1316736"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Node 1 for Template A">
              <a:extLst>
                <a:ext uri="{FF2B5EF4-FFF2-40B4-BE49-F238E27FC236}">
                  <a16:creationId xmlns:a16="http://schemas.microsoft.com/office/drawing/2014/main" id="{979ECE39-D794-F79E-D179-81D5D7040972}"/>
                </a:ext>
              </a:extLst>
            </p:cNvPr>
            <p:cNvSpPr/>
            <p:nvPr/>
          </p:nvSpPr>
          <p:spPr>
            <a:xfrm>
              <a:off x="-221543" y="3830060"/>
              <a:ext cx="321537" cy="35484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Node 2 for Template A">
              <a:extLst>
                <a:ext uri="{FF2B5EF4-FFF2-40B4-BE49-F238E27FC236}">
                  <a16:creationId xmlns:a16="http://schemas.microsoft.com/office/drawing/2014/main" id="{549264DA-10D2-E3F8-F622-BAA8A2EB7A18}"/>
                </a:ext>
              </a:extLst>
            </p:cNvPr>
            <p:cNvSpPr/>
            <p:nvPr/>
          </p:nvSpPr>
          <p:spPr>
            <a:xfrm>
              <a:off x="170962" y="3830060"/>
              <a:ext cx="321537" cy="35484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42" name="Group 41">
            <a:extLst>
              <a:ext uri="{FF2B5EF4-FFF2-40B4-BE49-F238E27FC236}">
                <a16:creationId xmlns:a16="http://schemas.microsoft.com/office/drawing/2014/main" id="{F681EFB3-A728-0BE3-43B9-FC4B37BBC0E2}"/>
              </a:ext>
            </a:extLst>
          </p:cNvPr>
          <p:cNvGrpSpPr/>
          <p:nvPr/>
        </p:nvGrpSpPr>
        <p:grpSpPr>
          <a:xfrm>
            <a:off x="4145349" y="1723051"/>
            <a:ext cx="1494689" cy="548640"/>
            <a:chOff x="3411261" y="3919835"/>
            <a:chExt cx="1494689" cy="548640"/>
          </a:xfrm>
        </p:grpSpPr>
        <p:sp>
          <p:nvSpPr>
            <p:cNvPr id="43" name="Rectangle 42">
              <a:extLst>
                <a:ext uri="{FF2B5EF4-FFF2-40B4-BE49-F238E27FC236}">
                  <a16:creationId xmlns:a16="http://schemas.microsoft.com/office/drawing/2014/main" id="{6361F207-153A-29D1-8BEF-5B76EDF749FA}"/>
                </a:ext>
              </a:extLst>
            </p:cNvPr>
            <p:cNvSpPr/>
            <p:nvPr/>
          </p:nvSpPr>
          <p:spPr>
            <a:xfrm>
              <a:off x="3500237" y="3919835"/>
              <a:ext cx="1316736"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B0F4B1B2-8824-E89F-D828-4634C29618B1}"/>
                </a:ext>
              </a:extLst>
            </p:cNvPr>
            <p:cNvGrpSpPr>
              <a:grpSpLocks noChangeAspect="1"/>
            </p:cNvGrpSpPr>
            <p:nvPr/>
          </p:nvGrpSpPr>
          <p:grpSpPr>
            <a:xfrm>
              <a:off x="3411261" y="4016735"/>
              <a:ext cx="1494689" cy="354840"/>
              <a:chOff x="7265017" y="3862296"/>
              <a:chExt cx="1604884" cy="381000"/>
            </a:xfrm>
          </p:grpSpPr>
          <p:sp>
            <p:nvSpPr>
              <p:cNvPr id="45" name="Rectangle 44">
                <a:extLst>
                  <a:ext uri="{FF2B5EF4-FFF2-40B4-BE49-F238E27FC236}">
                    <a16:creationId xmlns:a16="http://schemas.microsoft.com/office/drawing/2014/main" id="{7D238BCB-665B-BAF1-CAB1-56DB6D39D41A}"/>
                  </a:ext>
                </a:extLst>
              </p:cNvPr>
              <p:cNvSpPr/>
              <p:nvPr/>
            </p:nvSpPr>
            <p:spPr>
              <a:xfrm>
                <a:off x="7265017"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Rectangle 45">
                <a:extLst>
                  <a:ext uri="{FF2B5EF4-FFF2-40B4-BE49-F238E27FC236}">
                    <a16:creationId xmlns:a16="http://schemas.microsoft.com/office/drawing/2014/main" id="{43C8F791-4883-33FC-DA77-BC2A6E902060}"/>
                  </a:ext>
                </a:extLst>
              </p:cNvPr>
              <p:cNvSpPr/>
              <p:nvPr/>
            </p:nvSpPr>
            <p:spPr>
              <a:xfrm>
                <a:off x="7686459"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7" name="Rectangle 46">
                <a:extLst>
                  <a:ext uri="{FF2B5EF4-FFF2-40B4-BE49-F238E27FC236}">
                    <a16:creationId xmlns:a16="http://schemas.microsoft.com/office/drawing/2014/main" id="{5080CEE7-DDBA-EB30-D885-BD4ABF80A48B}"/>
                  </a:ext>
                </a:extLst>
              </p:cNvPr>
              <p:cNvSpPr/>
              <p:nvPr/>
            </p:nvSpPr>
            <p:spPr>
              <a:xfrm>
                <a:off x="8103217"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Rectangle 47">
                <a:extLst>
                  <a:ext uri="{FF2B5EF4-FFF2-40B4-BE49-F238E27FC236}">
                    <a16:creationId xmlns:a16="http://schemas.microsoft.com/office/drawing/2014/main" id="{733EDDA1-AE83-82B5-3AE3-6B774AD56116}"/>
                  </a:ext>
                </a:extLst>
              </p:cNvPr>
              <p:cNvSpPr/>
              <p:nvPr/>
            </p:nvSpPr>
            <p:spPr>
              <a:xfrm>
                <a:off x="8524659"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49" name="Group 48">
            <a:extLst>
              <a:ext uri="{FF2B5EF4-FFF2-40B4-BE49-F238E27FC236}">
                <a16:creationId xmlns:a16="http://schemas.microsoft.com/office/drawing/2014/main" id="{1B67A092-2A2F-A9B4-6B22-915757145FE7}"/>
              </a:ext>
            </a:extLst>
          </p:cNvPr>
          <p:cNvGrpSpPr/>
          <p:nvPr/>
        </p:nvGrpSpPr>
        <p:grpSpPr>
          <a:xfrm>
            <a:off x="6736483" y="1819951"/>
            <a:ext cx="1463171" cy="354840"/>
            <a:chOff x="5648465" y="3620436"/>
            <a:chExt cx="1463171" cy="354840"/>
          </a:xfrm>
        </p:grpSpPr>
        <p:sp>
          <p:nvSpPr>
            <p:cNvPr id="50" name="Rectangle 49">
              <a:extLst>
                <a:ext uri="{FF2B5EF4-FFF2-40B4-BE49-F238E27FC236}">
                  <a16:creationId xmlns:a16="http://schemas.microsoft.com/office/drawing/2014/main" id="{ADE168AD-9B1F-10D3-5303-03A8173BA6BA}"/>
                </a:ext>
              </a:extLst>
            </p:cNvPr>
            <p:cNvSpPr/>
            <p:nvPr/>
          </p:nvSpPr>
          <p:spPr>
            <a:xfrm>
              <a:off x="5648465" y="3620436"/>
              <a:ext cx="321537" cy="354840"/>
            </a:xfrm>
            <a:prstGeom prst="rect">
              <a:avLst/>
            </a:prstGeom>
            <a:solidFill>
              <a:schemeClr val="accent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Rectangle 50">
              <a:extLst>
                <a:ext uri="{FF2B5EF4-FFF2-40B4-BE49-F238E27FC236}">
                  <a16:creationId xmlns:a16="http://schemas.microsoft.com/office/drawing/2014/main" id="{1EA83EA0-59A4-4742-CCD8-563CB71B1BC2}"/>
                </a:ext>
              </a:extLst>
            </p:cNvPr>
            <p:cNvSpPr/>
            <p:nvPr/>
          </p:nvSpPr>
          <p:spPr>
            <a:xfrm>
              <a:off x="6040970" y="3620436"/>
              <a:ext cx="321537" cy="354840"/>
            </a:xfrm>
            <a:prstGeom prst="rect">
              <a:avLst/>
            </a:prstGeom>
            <a:solidFill>
              <a:schemeClr val="accent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2" name="TextBox 51">
              <a:extLst>
                <a:ext uri="{FF2B5EF4-FFF2-40B4-BE49-F238E27FC236}">
                  <a16:creationId xmlns:a16="http://schemas.microsoft.com/office/drawing/2014/main" id="{19EE5DF7-CA81-BF88-C875-272D5A74F535}"/>
                </a:ext>
              </a:extLst>
            </p:cNvPr>
            <p:cNvSpPr txBox="1"/>
            <p:nvPr/>
          </p:nvSpPr>
          <p:spPr>
            <a:xfrm>
              <a:off x="6433475" y="3670120"/>
              <a:ext cx="285656" cy="255471"/>
            </a:xfrm>
            <a:prstGeom prst="rect">
              <a:avLst/>
            </a:prstGeom>
            <a:noFill/>
          </p:spPr>
          <p:txBody>
            <a:bodyPr wrap="none" rtlCol="0">
              <a:spAutoFit/>
            </a:bodyPr>
            <a:lstStyle/>
            <a:p>
              <a:r>
                <a:rPr lang="en-US" sz="1200">
                  <a:latin typeface="Gill Sans" panose="020B0502020104020203" pitchFamily="34" charset="-79"/>
                  <a:cs typeface="Gill Sans" panose="020B0502020104020203" pitchFamily="34" charset="-79"/>
                </a:rPr>
                <a:t>...</a:t>
              </a:r>
            </a:p>
          </p:txBody>
        </p:sp>
        <p:sp>
          <p:nvSpPr>
            <p:cNvPr id="53" name="Rectangle 52">
              <a:extLst>
                <a:ext uri="{FF2B5EF4-FFF2-40B4-BE49-F238E27FC236}">
                  <a16:creationId xmlns:a16="http://schemas.microsoft.com/office/drawing/2014/main" id="{9D901C32-92B1-79F0-3E9F-BB8F56728F30}"/>
                </a:ext>
              </a:extLst>
            </p:cNvPr>
            <p:cNvSpPr/>
            <p:nvPr/>
          </p:nvSpPr>
          <p:spPr>
            <a:xfrm>
              <a:off x="6790099" y="3620436"/>
              <a:ext cx="321537" cy="354840"/>
            </a:xfrm>
            <a:prstGeom prst="rect">
              <a:avLst/>
            </a:prstGeom>
            <a:solidFill>
              <a:schemeClr val="accent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56" name="Group 55">
            <a:extLst>
              <a:ext uri="{FF2B5EF4-FFF2-40B4-BE49-F238E27FC236}">
                <a16:creationId xmlns:a16="http://schemas.microsoft.com/office/drawing/2014/main" id="{8CCCA783-F112-9A33-DB80-26B6AB098B1E}"/>
              </a:ext>
            </a:extLst>
          </p:cNvPr>
          <p:cNvGrpSpPr/>
          <p:nvPr/>
        </p:nvGrpSpPr>
        <p:grpSpPr>
          <a:xfrm>
            <a:off x="2487338" y="1723051"/>
            <a:ext cx="1316736" cy="548640"/>
            <a:chOff x="1319917" y="3439033"/>
            <a:chExt cx="1316736" cy="548640"/>
          </a:xfrm>
        </p:grpSpPr>
        <p:sp>
          <p:nvSpPr>
            <p:cNvPr id="57" name="Rectangle 56">
              <a:extLst>
                <a:ext uri="{FF2B5EF4-FFF2-40B4-BE49-F238E27FC236}">
                  <a16:creationId xmlns:a16="http://schemas.microsoft.com/office/drawing/2014/main" id="{9F06FDDD-A795-EFAC-6863-691532639EFE}"/>
                </a:ext>
              </a:extLst>
            </p:cNvPr>
            <p:cNvSpPr/>
            <p:nvPr/>
          </p:nvSpPr>
          <p:spPr>
            <a:xfrm>
              <a:off x="1319917" y="3439033"/>
              <a:ext cx="1316736"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872A5409-E7C0-3D64-C22B-DDFB12AA2E8D}"/>
                </a:ext>
              </a:extLst>
            </p:cNvPr>
            <p:cNvGrpSpPr/>
            <p:nvPr/>
          </p:nvGrpSpPr>
          <p:grpSpPr>
            <a:xfrm>
              <a:off x="1424671" y="3535933"/>
              <a:ext cx="1107228" cy="354840"/>
              <a:chOff x="1617272" y="3455100"/>
              <a:chExt cx="1107228" cy="354840"/>
            </a:xfrm>
          </p:grpSpPr>
          <p:sp>
            <p:nvSpPr>
              <p:cNvPr id="128" name="!! Node 1 for Template B">
                <a:extLst>
                  <a:ext uri="{FF2B5EF4-FFF2-40B4-BE49-F238E27FC236}">
                    <a16:creationId xmlns:a16="http://schemas.microsoft.com/office/drawing/2014/main" id="{26D9B541-845A-A90A-71AF-787BF2512199}"/>
                  </a:ext>
                </a:extLst>
              </p:cNvPr>
              <p:cNvSpPr/>
              <p:nvPr/>
            </p:nvSpPr>
            <p:spPr>
              <a:xfrm>
                <a:off x="1617272" y="3455100"/>
                <a:ext cx="321537" cy="35484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9" name="!! Node 3 for Template B">
                <a:extLst>
                  <a:ext uri="{FF2B5EF4-FFF2-40B4-BE49-F238E27FC236}">
                    <a16:creationId xmlns:a16="http://schemas.microsoft.com/office/drawing/2014/main" id="{F8D5D61B-4A70-D74E-44AE-81949AD5DD00}"/>
                  </a:ext>
                </a:extLst>
              </p:cNvPr>
              <p:cNvSpPr/>
              <p:nvPr/>
            </p:nvSpPr>
            <p:spPr>
              <a:xfrm>
                <a:off x="2009778" y="3455100"/>
                <a:ext cx="321537" cy="35484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0" name="!! Node 4 for Template B">
                <a:extLst>
                  <a:ext uri="{FF2B5EF4-FFF2-40B4-BE49-F238E27FC236}">
                    <a16:creationId xmlns:a16="http://schemas.microsoft.com/office/drawing/2014/main" id="{72D8C574-89AD-7C41-5137-2F7E3D0A99B4}"/>
                  </a:ext>
                </a:extLst>
              </p:cNvPr>
              <p:cNvSpPr/>
              <p:nvPr/>
            </p:nvSpPr>
            <p:spPr>
              <a:xfrm>
                <a:off x="2402963" y="3455100"/>
                <a:ext cx="321537" cy="35484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spTree>
    <p:extLst>
      <p:ext uri="{BB962C8B-B14F-4D97-AF65-F5344CB8AC3E}">
        <p14:creationId xmlns:p14="http://schemas.microsoft.com/office/powerpoint/2010/main" val="29850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accel="50000" decel="50000" fill="hold" nodeType="withEffect">
                                  <p:stCondLst>
                                    <p:cond delay="0"/>
                                  </p:stCondLst>
                                  <p:childTnLst>
                                    <p:animMotion origin="layout" path="M -0.14028 -0.24383 L 0 4.07407E-6 " pathEditMode="relative" rAng="0" ptsTypes="AA">
                                      <p:cBhvr>
                                        <p:cTn id="6" dur="500" fill="hold"/>
                                        <p:tgtEl>
                                          <p:spTgt spid="55"/>
                                        </p:tgtEl>
                                        <p:attrNameLst>
                                          <p:attrName>ppt_x</p:attrName>
                                          <p:attrName>ppt_y</p:attrName>
                                        </p:attrNameLst>
                                      </p:cBhvr>
                                      <p:rCtr x="7014" y="12191"/>
                                    </p:animMotion>
                                  </p:childTnLst>
                                </p:cTn>
                              </p:par>
                              <p:par>
                                <p:cTn id="7" presetID="53" presetClass="entr" presetSubtype="16" fill="hold" nodeType="withEffect">
                                  <p:stCondLst>
                                    <p:cond delay="0"/>
                                  </p:stCondLst>
                                  <p:childTnLst>
                                    <p:set>
                                      <p:cBhvr>
                                        <p:cTn id="8" dur="1" fill="hold">
                                          <p:stCondLst>
                                            <p:cond delay="0"/>
                                          </p:stCondLst>
                                        </p:cTn>
                                        <p:tgtEl>
                                          <p:spTgt spid="55"/>
                                        </p:tgtEl>
                                        <p:attrNameLst>
                                          <p:attrName>style.visibility</p:attrName>
                                        </p:attrNameLst>
                                      </p:cBhvr>
                                      <p:to>
                                        <p:strVal val="visible"/>
                                      </p:to>
                                    </p:set>
                                    <p:anim calcmode="lin" valueType="num">
                                      <p:cBhvr>
                                        <p:cTn id="9" dur="500" fill="hold"/>
                                        <p:tgtEl>
                                          <p:spTgt spid="55"/>
                                        </p:tgtEl>
                                        <p:attrNameLst>
                                          <p:attrName>ppt_w</p:attrName>
                                        </p:attrNameLst>
                                      </p:cBhvr>
                                      <p:tavLst>
                                        <p:tav tm="0">
                                          <p:val>
                                            <p:fltVal val="0"/>
                                          </p:val>
                                        </p:tav>
                                        <p:tav tm="100000">
                                          <p:val>
                                            <p:strVal val="#ppt_w"/>
                                          </p:val>
                                        </p:tav>
                                      </p:tavLst>
                                    </p:anim>
                                    <p:anim calcmode="lin" valueType="num">
                                      <p:cBhvr>
                                        <p:cTn id="10" dur="500" fill="hold"/>
                                        <p:tgtEl>
                                          <p:spTgt spid="55"/>
                                        </p:tgtEl>
                                        <p:attrNameLst>
                                          <p:attrName>ppt_h</p:attrName>
                                        </p:attrNameLst>
                                      </p:cBhvr>
                                      <p:tavLst>
                                        <p:tav tm="0">
                                          <p:val>
                                            <p:fltVal val="0"/>
                                          </p:val>
                                        </p:tav>
                                        <p:tav tm="100000">
                                          <p:val>
                                            <p:strVal val="#ppt_h"/>
                                          </p:val>
                                        </p:tav>
                                      </p:tavLst>
                                    </p:anim>
                                    <p:animEffect transition="in" filter="fade">
                                      <p:cBhvr>
                                        <p:cTn id="1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5579D4-9EB4-D6E1-11D6-7AC83813F3F0}"/>
              </a:ext>
            </a:extLst>
          </p:cNvPr>
          <p:cNvSpPr>
            <a:spLocks noGrp="1"/>
          </p:cNvSpPr>
          <p:nvPr>
            <p:ph type="body" idx="1"/>
          </p:nvPr>
        </p:nvSpPr>
        <p:spPr/>
        <p:txBody>
          <a:bodyPr/>
          <a:lstStyle/>
          <a:p>
            <a:pPr marL="347472" indent="-347472"/>
            <a:r>
              <a:rPr lang="en-US">
                <a:solidFill>
                  <a:srgbClr val="FF9300"/>
                </a:solidFill>
                <a:latin typeface="Gill Sans" panose="020B0502020104020203" pitchFamily="34" charset="-79"/>
                <a:cs typeface="Gill Sans" panose="020B0502020104020203" pitchFamily="34" charset="-79"/>
              </a:rPr>
              <a:t>Quickly reinstantiate a new pipeline</a:t>
            </a:r>
            <a:r>
              <a:rPr lang="en-US"/>
              <a:t> from a template when failures happen</a:t>
            </a:r>
          </a:p>
        </p:txBody>
      </p:sp>
      <p:sp>
        <p:nvSpPr>
          <p:cNvPr id="2" name="Slide Number Placeholder 1">
            <a:extLst>
              <a:ext uri="{FF2B5EF4-FFF2-40B4-BE49-F238E27FC236}">
                <a16:creationId xmlns:a16="http://schemas.microsoft.com/office/drawing/2014/main" id="{B251FAFA-9848-F774-F80F-253EC39A8D1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33</a:t>
            </a:fld>
            <a:endParaRPr lang="en-US"/>
          </a:p>
        </p:txBody>
      </p:sp>
      <p:sp>
        <p:nvSpPr>
          <p:cNvPr id="4" name="Title 3">
            <a:extLst>
              <a:ext uri="{FF2B5EF4-FFF2-40B4-BE49-F238E27FC236}">
                <a16:creationId xmlns:a16="http://schemas.microsoft.com/office/drawing/2014/main" id="{F0A64208-E6CB-3F97-55EE-C9A78885867E}"/>
              </a:ext>
            </a:extLst>
          </p:cNvPr>
          <p:cNvSpPr>
            <a:spLocks noGrp="1"/>
          </p:cNvSpPr>
          <p:nvPr>
            <p:ph type="title"/>
          </p:nvPr>
        </p:nvSpPr>
        <p:spPr/>
        <p:txBody>
          <a:bodyPr>
            <a:normAutofit fontScale="90000"/>
          </a:bodyPr>
          <a:lstStyle/>
          <a:p>
            <a:r>
              <a:rPr lang="en-US" sz="2200"/>
              <a:t>Pipeline Template</a:t>
            </a:r>
            <a:br>
              <a:rPr lang="en-US"/>
            </a:br>
            <a:r>
              <a:rPr lang="en-US" sz="4000"/>
              <a:t>Failure Recovery</a:t>
            </a:r>
          </a:p>
        </p:txBody>
      </p:sp>
      <p:sp>
        <p:nvSpPr>
          <p:cNvPr id="21" name="TextBox 20">
            <a:extLst>
              <a:ext uri="{FF2B5EF4-FFF2-40B4-BE49-F238E27FC236}">
                <a16:creationId xmlns:a16="http://schemas.microsoft.com/office/drawing/2014/main" id="{CDABF272-CFD3-054A-98E1-6E8D60AA235D}"/>
              </a:ext>
            </a:extLst>
          </p:cNvPr>
          <p:cNvSpPr txBox="1"/>
          <p:nvPr/>
        </p:nvSpPr>
        <p:spPr>
          <a:xfrm>
            <a:off x="2381435" y="4236301"/>
            <a:ext cx="4381130" cy="307777"/>
          </a:xfrm>
          <a:prstGeom prst="rect">
            <a:avLst/>
          </a:prstGeom>
          <a:noFill/>
        </p:spPr>
        <p:txBody>
          <a:bodyPr wrap="square" rtlCol="0">
            <a:spAutoFit/>
          </a:bodyPr>
          <a:lstStyle/>
          <a:p>
            <a:pPr algn="ctr"/>
            <a:r>
              <a:rPr lang="en-US">
                <a:latin typeface="Gill Sans" panose="020B0502020104020203" pitchFamily="34" charset="-79"/>
                <a:cs typeface="Gill Sans" panose="020B0502020104020203" pitchFamily="34" charset="-79"/>
              </a:rPr>
              <a:t>Copy missing layers from replica(s)</a:t>
            </a:r>
          </a:p>
        </p:txBody>
      </p:sp>
      <p:grpSp>
        <p:nvGrpSpPr>
          <p:cNvPr id="183" name="Group 182">
            <a:extLst>
              <a:ext uri="{FF2B5EF4-FFF2-40B4-BE49-F238E27FC236}">
                <a16:creationId xmlns:a16="http://schemas.microsoft.com/office/drawing/2014/main" id="{27645870-39BB-89B6-0A4B-27ADED9AE064}"/>
              </a:ext>
            </a:extLst>
          </p:cNvPr>
          <p:cNvGrpSpPr/>
          <p:nvPr/>
        </p:nvGrpSpPr>
        <p:grpSpPr>
          <a:xfrm>
            <a:off x="7217230" y="3465814"/>
            <a:ext cx="1898780" cy="951211"/>
            <a:chOff x="7217230" y="3867149"/>
            <a:chExt cx="1898780" cy="951211"/>
          </a:xfrm>
        </p:grpSpPr>
        <p:sp>
          <p:nvSpPr>
            <p:cNvPr id="182" name="Rounded Rectangle 181">
              <a:extLst>
                <a:ext uri="{FF2B5EF4-FFF2-40B4-BE49-F238E27FC236}">
                  <a16:creationId xmlns:a16="http://schemas.microsoft.com/office/drawing/2014/main" id="{D11DB0A9-B77C-7DAC-8033-BC2C067AFB82}"/>
                </a:ext>
              </a:extLst>
            </p:cNvPr>
            <p:cNvSpPr/>
            <p:nvPr/>
          </p:nvSpPr>
          <p:spPr>
            <a:xfrm>
              <a:off x="7217230" y="3867149"/>
              <a:ext cx="1898780" cy="951211"/>
            </a:xfrm>
            <a:prstGeom prst="roundRect">
              <a:avLst>
                <a:gd name="adj" fmla="val 9654"/>
              </a:avLst>
            </a:prstGeom>
            <a:ln w="127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00">
                  <a:solidFill>
                    <a:schemeClr val="bg2"/>
                  </a:solidFill>
                  <a:latin typeface="Gill Sans Light" panose="020B0302020104020203" pitchFamily="34" charset="-79"/>
                  <a:cs typeface="Gill Sans Light" panose="020B0302020104020203" pitchFamily="34" charset="-79"/>
                </a:rPr>
                <a:t>Another pipeline replica</a:t>
              </a:r>
            </a:p>
          </p:txBody>
        </p:sp>
        <p:grpSp>
          <p:nvGrpSpPr>
            <p:cNvPr id="136" name="Group 135">
              <a:extLst>
                <a:ext uri="{FF2B5EF4-FFF2-40B4-BE49-F238E27FC236}">
                  <a16:creationId xmlns:a16="http://schemas.microsoft.com/office/drawing/2014/main" id="{AB80E003-254E-6FD5-9A32-750F90D75FB2}"/>
                </a:ext>
              </a:extLst>
            </p:cNvPr>
            <p:cNvGrpSpPr/>
            <p:nvPr/>
          </p:nvGrpSpPr>
          <p:grpSpPr>
            <a:xfrm>
              <a:off x="7226569" y="4148960"/>
              <a:ext cx="1877818" cy="638211"/>
              <a:chOff x="3150773" y="4082030"/>
              <a:chExt cx="3549009" cy="1206195"/>
            </a:xfrm>
          </p:grpSpPr>
          <p:sp>
            <p:nvSpPr>
              <p:cNvPr id="11" name="Round Same Side Corner Rectangle 10">
                <a:extLst>
                  <a:ext uri="{FF2B5EF4-FFF2-40B4-BE49-F238E27FC236}">
                    <a16:creationId xmlns:a16="http://schemas.microsoft.com/office/drawing/2014/main" id="{38A8AB7C-8665-2128-5F38-6FCC2CBFDF96}"/>
                  </a:ext>
                </a:extLst>
              </p:cNvPr>
              <p:cNvSpPr/>
              <p:nvPr/>
            </p:nvSpPr>
            <p:spPr>
              <a:xfrm>
                <a:off x="3283963" y="4082030"/>
                <a:ext cx="640080" cy="278158"/>
              </a:xfrm>
              <a:prstGeom prst="round2Same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800">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12" name="Round Same Side Corner Rectangle 11">
                <a:extLst>
                  <a:ext uri="{FF2B5EF4-FFF2-40B4-BE49-F238E27FC236}">
                    <a16:creationId xmlns:a16="http://schemas.microsoft.com/office/drawing/2014/main" id="{F1BB0ACD-25D5-F182-D4F7-6D356DC4B969}"/>
                  </a:ext>
                </a:extLst>
              </p:cNvPr>
              <p:cNvSpPr/>
              <p:nvPr/>
            </p:nvSpPr>
            <p:spPr>
              <a:xfrm>
                <a:off x="5047773" y="4082030"/>
                <a:ext cx="640080" cy="278158"/>
              </a:xfrm>
              <a:prstGeom prst="round2Same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800">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18" name="Round Same Side Corner Rectangle 17">
                <a:extLst>
                  <a:ext uri="{FF2B5EF4-FFF2-40B4-BE49-F238E27FC236}">
                    <a16:creationId xmlns:a16="http://schemas.microsoft.com/office/drawing/2014/main" id="{45160821-2805-2562-320C-AC1E6B63CF6C}"/>
                  </a:ext>
                </a:extLst>
              </p:cNvPr>
              <p:cNvSpPr/>
              <p:nvPr/>
            </p:nvSpPr>
            <p:spPr>
              <a:xfrm>
                <a:off x="5926510" y="4082030"/>
                <a:ext cx="640080" cy="278158"/>
              </a:xfrm>
              <a:prstGeom prst="round2Same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800">
                    <a:solidFill>
                      <a:schemeClr val="tx2">
                        <a:lumMod val="75000"/>
                      </a:schemeClr>
                    </a:solidFill>
                    <a:latin typeface="Gill Sans Light" panose="020B0302020104020203" pitchFamily="34" charset="-79"/>
                    <a:cs typeface="Gill Sans Light" panose="020B0302020104020203" pitchFamily="34" charset="-79"/>
                  </a:rPr>
                  <a:t>GPU</a:t>
                </a:r>
              </a:p>
            </p:txBody>
          </p:sp>
          <p:cxnSp>
            <p:nvCxnSpPr>
              <p:cNvPr id="30" name="Straight Connector 29">
                <a:extLst>
                  <a:ext uri="{FF2B5EF4-FFF2-40B4-BE49-F238E27FC236}">
                    <a16:creationId xmlns:a16="http://schemas.microsoft.com/office/drawing/2014/main" id="{3C8FC8DA-C507-7BFF-8267-D696F58C07F6}"/>
                  </a:ext>
                </a:extLst>
              </p:cNvPr>
              <p:cNvCxnSpPr>
                <a:cxnSpLocks/>
                <a:stCxn id="12" idx="0"/>
                <a:endCxn id="18" idx="2"/>
              </p:cNvCxnSpPr>
              <p:nvPr/>
            </p:nvCxnSpPr>
            <p:spPr>
              <a:xfrm>
                <a:off x="5687853" y="4221109"/>
                <a:ext cx="238657" cy="0"/>
              </a:xfrm>
              <a:prstGeom prst="line">
                <a:avLst/>
              </a:prstGeom>
            </p:spPr>
            <p:style>
              <a:lnRef idx="1">
                <a:schemeClr val="dk1"/>
              </a:lnRef>
              <a:fillRef idx="0">
                <a:schemeClr val="dk1"/>
              </a:fillRef>
              <a:effectRef idx="0">
                <a:schemeClr val="dk1"/>
              </a:effectRef>
              <a:fontRef idx="minor">
                <a:schemeClr val="tx1"/>
              </a:fontRef>
            </p:style>
          </p:cxnSp>
          <p:sp>
            <p:nvSpPr>
              <p:cNvPr id="33" name="Round Same Side Corner Rectangle 32">
                <a:extLst>
                  <a:ext uri="{FF2B5EF4-FFF2-40B4-BE49-F238E27FC236}">
                    <a16:creationId xmlns:a16="http://schemas.microsoft.com/office/drawing/2014/main" id="{728BCCF5-ACD2-7153-0B2E-7B0792A3FF0C}"/>
                  </a:ext>
                </a:extLst>
              </p:cNvPr>
              <p:cNvSpPr/>
              <p:nvPr/>
            </p:nvSpPr>
            <p:spPr>
              <a:xfrm>
                <a:off x="3283963" y="4360188"/>
                <a:ext cx="640080" cy="278158"/>
              </a:xfrm>
              <a:prstGeom prst="round2SameRect">
                <a:avLst>
                  <a:gd name="adj1" fmla="val 0"/>
                  <a:gd name="adj2" fmla="val 16356"/>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800">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34" name="Round Same Side Corner Rectangle 33">
                <a:extLst>
                  <a:ext uri="{FF2B5EF4-FFF2-40B4-BE49-F238E27FC236}">
                    <a16:creationId xmlns:a16="http://schemas.microsoft.com/office/drawing/2014/main" id="{DED70764-6795-C278-AF98-1053CFCE78FE}"/>
                  </a:ext>
                </a:extLst>
              </p:cNvPr>
              <p:cNvSpPr/>
              <p:nvPr/>
            </p:nvSpPr>
            <p:spPr>
              <a:xfrm>
                <a:off x="5047773" y="4360188"/>
                <a:ext cx="640080" cy="278158"/>
              </a:xfrm>
              <a:prstGeom prst="round2SameRect">
                <a:avLst>
                  <a:gd name="adj1" fmla="val 0"/>
                  <a:gd name="adj2" fmla="val 16356"/>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800">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36" name="Round Same Side Corner Rectangle 35">
                <a:extLst>
                  <a:ext uri="{FF2B5EF4-FFF2-40B4-BE49-F238E27FC236}">
                    <a16:creationId xmlns:a16="http://schemas.microsoft.com/office/drawing/2014/main" id="{9EA3239A-C3FF-CA79-46D5-FB0892600130}"/>
                  </a:ext>
                </a:extLst>
              </p:cNvPr>
              <p:cNvSpPr/>
              <p:nvPr/>
            </p:nvSpPr>
            <p:spPr>
              <a:xfrm>
                <a:off x="5926510" y="4360188"/>
                <a:ext cx="640080" cy="278158"/>
              </a:xfrm>
              <a:prstGeom prst="round2SameRect">
                <a:avLst>
                  <a:gd name="adj1" fmla="val 0"/>
                  <a:gd name="adj2" fmla="val 16356"/>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800">
                    <a:solidFill>
                      <a:schemeClr val="tx2">
                        <a:lumMod val="75000"/>
                      </a:schemeClr>
                    </a:solidFill>
                    <a:latin typeface="Gill Sans Light" panose="020B0302020104020203" pitchFamily="34" charset="-79"/>
                    <a:cs typeface="Gill Sans Light" panose="020B0302020104020203" pitchFamily="34" charset="-79"/>
                  </a:rPr>
                  <a:t>GPU</a:t>
                </a:r>
              </a:p>
            </p:txBody>
          </p:sp>
          <p:cxnSp>
            <p:nvCxnSpPr>
              <p:cNvPr id="37" name="Straight Connector 36">
                <a:extLst>
                  <a:ext uri="{FF2B5EF4-FFF2-40B4-BE49-F238E27FC236}">
                    <a16:creationId xmlns:a16="http://schemas.microsoft.com/office/drawing/2014/main" id="{F05E3B75-903D-2170-4C8D-9BB62737E50B}"/>
                  </a:ext>
                </a:extLst>
              </p:cNvPr>
              <p:cNvCxnSpPr>
                <a:cxnSpLocks/>
                <a:stCxn id="34" idx="0"/>
                <a:endCxn id="36" idx="2"/>
              </p:cNvCxnSpPr>
              <p:nvPr/>
            </p:nvCxnSpPr>
            <p:spPr>
              <a:xfrm>
                <a:off x="5687853" y="4499267"/>
                <a:ext cx="238657" cy="0"/>
              </a:xfrm>
              <a:prstGeom prst="line">
                <a:avLst/>
              </a:prstGeom>
            </p:spPr>
            <p:style>
              <a:lnRef idx="1">
                <a:schemeClr val="dk1"/>
              </a:lnRef>
              <a:fillRef idx="0">
                <a:schemeClr val="dk1"/>
              </a:fillRef>
              <a:effectRef idx="0">
                <a:schemeClr val="dk1"/>
              </a:effectRef>
              <a:fontRef idx="minor">
                <a:schemeClr val="tx1"/>
              </a:fontRef>
            </p:style>
          </p:cxnSp>
          <p:sp>
            <p:nvSpPr>
              <p:cNvPr id="41" name="Round Same Side Corner Rectangle 40">
                <a:extLst>
                  <a:ext uri="{FF2B5EF4-FFF2-40B4-BE49-F238E27FC236}">
                    <a16:creationId xmlns:a16="http://schemas.microsoft.com/office/drawing/2014/main" id="{C2829504-2D5E-66B4-D5E2-D515C8995397}"/>
                  </a:ext>
                </a:extLst>
              </p:cNvPr>
              <p:cNvSpPr/>
              <p:nvPr/>
            </p:nvSpPr>
            <p:spPr>
              <a:xfrm>
                <a:off x="4162699" y="4082030"/>
                <a:ext cx="640080" cy="278158"/>
              </a:xfrm>
              <a:prstGeom prst="round2SameRect">
                <a:avLst/>
              </a:prstGeom>
              <a:ln w="12700">
                <a:solidFill>
                  <a:schemeClr val="tx2">
                    <a:lumMod val="60000"/>
                    <a:lumOff val="4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800">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42" name="Round Same Side Corner Rectangle 41">
                <a:extLst>
                  <a:ext uri="{FF2B5EF4-FFF2-40B4-BE49-F238E27FC236}">
                    <a16:creationId xmlns:a16="http://schemas.microsoft.com/office/drawing/2014/main" id="{0A8FBE9D-8C52-A2FE-8BC6-32F5695592D2}"/>
                  </a:ext>
                </a:extLst>
              </p:cNvPr>
              <p:cNvSpPr/>
              <p:nvPr/>
            </p:nvSpPr>
            <p:spPr>
              <a:xfrm>
                <a:off x="4162699" y="4360188"/>
                <a:ext cx="640080" cy="278158"/>
              </a:xfrm>
              <a:prstGeom prst="round2SameRect">
                <a:avLst>
                  <a:gd name="adj1" fmla="val 0"/>
                  <a:gd name="adj2" fmla="val 16356"/>
                </a:avLst>
              </a:prstGeom>
              <a:ln w="12700">
                <a:solidFill>
                  <a:schemeClr val="tx2">
                    <a:lumMod val="60000"/>
                    <a:lumOff val="40000"/>
                  </a:schemeClr>
                </a:solidFill>
                <a:prstDash val="solid"/>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800">
                    <a:solidFill>
                      <a:schemeClr val="tx2">
                        <a:lumMod val="75000"/>
                      </a:schemeClr>
                    </a:solidFill>
                    <a:latin typeface="Gill Sans Light" panose="020B0302020104020203" pitchFamily="34" charset="-79"/>
                    <a:cs typeface="Gill Sans Light" panose="020B0302020104020203" pitchFamily="34" charset="-79"/>
                  </a:rPr>
                  <a:t>GPU</a:t>
                </a:r>
              </a:p>
            </p:txBody>
          </p:sp>
          <p:cxnSp>
            <p:nvCxnSpPr>
              <p:cNvPr id="43" name="Straight Connector 42">
                <a:extLst>
                  <a:ext uri="{FF2B5EF4-FFF2-40B4-BE49-F238E27FC236}">
                    <a16:creationId xmlns:a16="http://schemas.microsoft.com/office/drawing/2014/main" id="{87DC53B6-5D28-5A83-58A5-8F15B6BDA173}"/>
                  </a:ext>
                </a:extLst>
              </p:cNvPr>
              <p:cNvCxnSpPr>
                <a:cxnSpLocks/>
                <a:stCxn id="11" idx="0"/>
                <a:endCxn id="41" idx="2"/>
              </p:cNvCxnSpPr>
              <p:nvPr/>
            </p:nvCxnSpPr>
            <p:spPr>
              <a:xfrm>
                <a:off x="3924043" y="4221109"/>
                <a:ext cx="238656" cy="0"/>
              </a:xfrm>
              <a:prstGeom prst="line">
                <a:avLst/>
              </a:prstGeom>
              <a:ln>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5070567D-B797-C071-6103-05EF747C0D9D}"/>
                  </a:ext>
                </a:extLst>
              </p:cNvPr>
              <p:cNvCxnSpPr>
                <a:cxnSpLocks/>
                <a:stCxn id="33" idx="0"/>
                <a:endCxn id="42" idx="2"/>
              </p:cNvCxnSpPr>
              <p:nvPr/>
            </p:nvCxnSpPr>
            <p:spPr>
              <a:xfrm>
                <a:off x="3924043" y="4499267"/>
                <a:ext cx="238656" cy="0"/>
              </a:xfrm>
              <a:prstGeom prst="line">
                <a:avLst/>
              </a:prstGeom>
              <a:ln>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858A5265-ADA2-3E64-22BD-FD1EECF6F194}"/>
                  </a:ext>
                </a:extLst>
              </p:cNvPr>
              <p:cNvCxnSpPr>
                <a:cxnSpLocks/>
                <a:stCxn id="41" idx="0"/>
                <a:endCxn id="12" idx="2"/>
              </p:cNvCxnSpPr>
              <p:nvPr/>
            </p:nvCxnSpPr>
            <p:spPr>
              <a:xfrm>
                <a:off x="4802779" y="4221109"/>
                <a:ext cx="244994" cy="0"/>
              </a:xfrm>
              <a:prstGeom prst="line">
                <a:avLst/>
              </a:prstGeom>
              <a:ln>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BCB46814-D5B7-B714-CB4D-AE67264F01E0}"/>
                  </a:ext>
                </a:extLst>
              </p:cNvPr>
              <p:cNvCxnSpPr>
                <a:cxnSpLocks/>
                <a:stCxn id="42" idx="0"/>
                <a:endCxn id="34" idx="2"/>
              </p:cNvCxnSpPr>
              <p:nvPr/>
            </p:nvCxnSpPr>
            <p:spPr>
              <a:xfrm>
                <a:off x="4802779" y="4499267"/>
                <a:ext cx="244994" cy="0"/>
              </a:xfrm>
              <a:prstGeom prst="line">
                <a:avLst/>
              </a:prstGeom>
              <a:ln>
                <a:solidFill>
                  <a:schemeClr val="tx1"/>
                </a:solidFill>
                <a:prstDash val="solid"/>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89B576A1-704B-AD4C-AA46-A105E1ED1022}"/>
                  </a:ext>
                </a:extLst>
              </p:cNvPr>
              <p:cNvSpPr txBox="1"/>
              <p:nvPr/>
            </p:nvSpPr>
            <p:spPr>
              <a:xfrm>
                <a:off x="3150773" y="4874395"/>
                <a:ext cx="906461" cy="407181"/>
              </a:xfrm>
              <a:prstGeom prst="rect">
                <a:avLst/>
              </a:prstGeom>
              <a:noFill/>
            </p:spPr>
            <p:txBody>
              <a:bodyPr wrap="none" rtlCol="0">
                <a:spAutoFit/>
              </a:bodyPr>
              <a:lstStyle/>
              <a:p>
                <a:pPr algn="ctr"/>
                <a:r>
                  <a:rPr lang="en-US" sz="800">
                    <a:solidFill>
                      <a:schemeClr val="bg2"/>
                    </a:solidFill>
                    <a:latin typeface="Gill Sans Light" panose="020B0302020104020203" pitchFamily="34" charset="-79"/>
                    <a:cs typeface="Gill Sans Light" panose="020B0302020104020203" pitchFamily="34" charset="-79"/>
                  </a:rPr>
                  <a:t>Stage 1</a:t>
                </a:r>
              </a:p>
            </p:txBody>
          </p:sp>
          <p:sp>
            <p:nvSpPr>
              <p:cNvPr id="48" name="TextBox 47">
                <a:extLst>
                  <a:ext uri="{FF2B5EF4-FFF2-40B4-BE49-F238E27FC236}">
                    <a16:creationId xmlns:a16="http://schemas.microsoft.com/office/drawing/2014/main" id="{09E7CED9-4524-B7A5-711A-6F40ACB1E656}"/>
                  </a:ext>
                </a:extLst>
              </p:cNvPr>
              <p:cNvSpPr txBox="1"/>
              <p:nvPr/>
            </p:nvSpPr>
            <p:spPr>
              <a:xfrm>
                <a:off x="4029510" y="4874397"/>
                <a:ext cx="906461" cy="407181"/>
              </a:xfrm>
              <a:prstGeom prst="rect">
                <a:avLst/>
              </a:prstGeom>
              <a:noFill/>
            </p:spPr>
            <p:txBody>
              <a:bodyPr wrap="none" rtlCol="0">
                <a:spAutoFit/>
              </a:bodyPr>
              <a:lstStyle/>
              <a:p>
                <a:pPr algn="ctr"/>
                <a:r>
                  <a:rPr lang="en-US" sz="800">
                    <a:solidFill>
                      <a:schemeClr val="bg2"/>
                    </a:solidFill>
                    <a:latin typeface="Gill Sans Light" panose="020B0302020104020203" pitchFamily="34" charset="-79"/>
                    <a:cs typeface="Gill Sans Light" panose="020B0302020104020203" pitchFamily="34" charset="-79"/>
                  </a:rPr>
                  <a:t>Stage 2</a:t>
                </a:r>
              </a:p>
            </p:txBody>
          </p:sp>
          <p:sp>
            <p:nvSpPr>
              <p:cNvPr id="49" name="TextBox 48">
                <a:extLst>
                  <a:ext uri="{FF2B5EF4-FFF2-40B4-BE49-F238E27FC236}">
                    <a16:creationId xmlns:a16="http://schemas.microsoft.com/office/drawing/2014/main" id="{A157074B-9C98-DE6F-26D0-29E1BF25C354}"/>
                  </a:ext>
                </a:extLst>
              </p:cNvPr>
              <p:cNvSpPr txBox="1"/>
              <p:nvPr/>
            </p:nvSpPr>
            <p:spPr>
              <a:xfrm>
                <a:off x="4914584" y="4881044"/>
                <a:ext cx="906461" cy="407181"/>
              </a:xfrm>
              <a:prstGeom prst="rect">
                <a:avLst/>
              </a:prstGeom>
              <a:noFill/>
            </p:spPr>
            <p:txBody>
              <a:bodyPr wrap="none" rtlCol="0">
                <a:spAutoFit/>
              </a:bodyPr>
              <a:lstStyle/>
              <a:p>
                <a:pPr algn="ctr"/>
                <a:r>
                  <a:rPr lang="en-US" sz="800">
                    <a:solidFill>
                      <a:schemeClr val="bg2"/>
                    </a:solidFill>
                    <a:latin typeface="Gill Sans Light" panose="020B0302020104020203" pitchFamily="34" charset="-79"/>
                    <a:cs typeface="Gill Sans Light" panose="020B0302020104020203" pitchFamily="34" charset="-79"/>
                  </a:rPr>
                  <a:t>Stage 3</a:t>
                </a:r>
              </a:p>
            </p:txBody>
          </p:sp>
          <p:sp>
            <p:nvSpPr>
              <p:cNvPr id="50" name="TextBox 49">
                <a:extLst>
                  <a:ext uri="{FF2B5EF4-FFF2-40B4-BE49-F238E27FC236}">
                    <a16:creationId xmlns:a16="http://schemas.microsoft.com/office/drawing/2014/main" id="{1174DECE-F565-ACE6-FCD3-887CF102D548}"/>
                  </a:ext>
                </a:extLst>
              </p:cNvPr>
              <p:cNvSpPr txBox="1"/>
              <p:nvPr/>
            </p:nvSpPr>
            <p:spPr>
              <a:xfrm>
                <a:off x="5793321" y="4881044"/>
                <a:ext cx="906461" cy="407181"/>
              </a:xfrm>
              <a:prstGeom prst="rect">
                <a:avLst/>
              </a:prstGeom>
              <a:noFill/>
            </p:spPr>
            <p:txBody>
              <a:bodyPr wrap="none" rtlCol="0">
                <a:spAutoFit/>
              </a:bodyPr>
              <a:lstStyle/>
              <a:p>
                <a:pPr algn="ctr"/>
                <a:r>
                  <a:rPr lang="en-US" sz="800">
                    <a:solidFill>
                      <a:schemeClr val="bg2"/>
                    </a:solidFill>
                    <a:latin typeface="Gill Sans Light" panose="020B0302020104020203" pitchFamily="34" charset="-79"/>
                    <a:cs typeface="Gill Sans Light" panose="020B0302020104020203" pitchFamily="34" charset="-79"/>
                  </a:rPr>
                  <a:t>Stage 4</a:t>
                </a:r>
              </a:p>
            </p:txBody>
          </p:sp>
          <p:grpSp>
            <p:nvGrpSpPr>
              <p:cNvPr id="51" name="Group 50">
                <a:extLst>
                  <a:ext uri="{FF2B5EF4-FFF2-40B4-BE49-F238E27FC236}">
                    <a16:creationId xmlns:a16="http://schemas.microsoft.com/office/drawing/2014/main" id="{3DCC7C7D-C65E-D08E-BFD1-C164B309D4DF}"/>
                  </a:ext>
                </a:extLst>
              </p:cNvPr>
              <p:cNvGrpSpPr/>
              <p:nvPr/>
            </p:nvGrpSpPr>
            <p:grpSpPr>
              <a:xfrm>
                <a:off x="3331476" y="4680641"/>
                <a:ext cx="545054" cy="182880"/>
                <a:chOff x="3031069" y="3916822"/>
                <a:chExt cx="545054" cy="228600"/>
              </a:xfrm>
            </p:grpSpPr>
            <p:sp>
              <p:nvSpPr>
                <p:cNvPr id="52" name="Rectangle 51">
                  <a:extLst>
                    <a:ext uri="{FF2B5EF4-FFF2-40B4-BE49-F238E27FC236}">
                      <a16:creationId xmlns:a16="http://schemas.microsoft.com/office/drawing/2014/main" id="{7E9C5A5D-0CA7-C931-6B0F-6BB04A244915}"/>
                    </a:ext>
                  </a:extLst>
                </p:cNvPr>
                <p:cNvSpPr/>
                <p:nvPr/>
              </p:nvSpPr>
              <p:spPr>
                <a:xfrm>
                  <a:off x="3031069" y="3916822"/>
                  <a:ext cx="182880" cy="22860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800">
                      <a:latin typeface="Gill Sans Light" panose="020B0302020104020203" pitchFamily="34" charset="-79"/>
                      <a:cs typeface="Gill Sans Light" panose="020B0302020104020203" pitchFamily="34" charset="-79"/>
                    </a:rPr>
                    <a:t>1</a:t>
                  </a:r>
                </a:p>
              </p:txBody>
            </p:sp>
            <p:sp>
              <p:nvSpPr>
                <p:cNvPr id="53" name="Rectangle 52">
                  <a:extLst>
                    <a:ext uri="{FF2B5EF4-FFF2-40B4-BE49-F238E27FC236}">
                      <a16:creationId xmlns:a16="http://schemas.microsoft.com/office/drawing/2014/main" id="{37C77091-FFE3-2872-DE99-1D221E50DA0D}"/>
                    </a:ext>
                  </a:extLst>
                </p:cNvPr>
                <p:cNvSpPr/>
                <p:nvPr/>
              </p:nvSpPr>
              <p:spPr>
                <a:xfrm>
                  <a:off x="3210906" y="3916822"/>
                  <a:ext cx="182880" cy="22860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800">
                      <a:latin typeface="Gill Sans Light" panose="020B0302020104020203" pitchFamily="34" charset="-79"/>
                      <a:cs typeface="Gill Sans Light" panose="020B0302020104020203" pitchFamily="34" charset="-79"/>
                    </a:rPr>
                    <a:t>2</a:t>
                  </a:r>
                </a:p>
              </p:txBody>
            </p:sp>
            <p:sp>
              <p:nvSpPr>
                <p:cNvPr id="54" name="Rectangle 53">
                  <a:extLst>
                    <a:ext uri="{FF2B5EF4-FFF2-40B4-BE49-F238E27FC236}">
                      <a16:creationId xmlns:a16="http://schemas.microsoft.com/office/drawing/2014/main" id="{D051FF16-5B74-EB5B-ABA5-411FEF49967B}"/>
                    </a:ext>
                  </a:extLst>
                </p:cNvPr>
                <p:cNvSpPr/>
                <p:nvPr/>
              </p:nvSpPr>
              <p:spPr>
                <a:xfrm>
                  <a:off x="3393243" y="3916822"/>
                  <a:ext cx="182880" cy="22860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800">
                      <a:latin typeface="Gill Sans Light" panose="020B0302020104020203" pitchFamily="34" charset="-79"/>
                      <a:cs typeface="Gill Sans Light" panose="020B0302020104020203" pitchFamily="34" charset="-79"/>
                    </a:rPr>
                    <a:t>3</a:t>
                  </a:r>
                </a:p>
              </p:txBody>
            </p:sp>
          </p:grpSp>
          <p:grpSp>
            <p:nvGrpSpPr>
              <p:cNvPr id="55" name="Group 54">
                <a:extLst>
                  <a:ext uri="{FF2B5EF4-FFF2-40B4-BE49-F238E27FC236}">
                    <a16:creationId xmlns:a16="http://schemas.microsoft.com/office/drawing/2014/main" id="{E8E9A68F-A124-732A-8037-AFCB8A841616}"/>
                  </a:ext>
                </a:extLst>
              </p:cNvPr>
              <p:cNvGrpSpPr/>
              <p:nvPr/>
            </p:nvGrpSpPr>
            <p:grpSpPr>
              <a:xfrm>
                <a:off x="4208834" y="4680641"/>
                <a:ext cx="547810" cy="182880"/>
                <a:chOff x="3842977" y="3916822"/>
                <a:chExt cx="547810" cy="228600"/>
              </a:xfrm>
            </p:grpSpPr>
            <p:sp>
              <p:nvSpPr>
                <p:cNvPr id="56" name="Rectangle 55">
                  <a:extLst>
                    <a:ext uri="{FF2B5EF4-FFF2-40B4-BE49-F238E27FC236}">
                      <a16:creationId xmlns:a16="http://schemas.microsoft.com/office/drawing/2014/main" id="{44884BFD-C953-940C-3D02-1C4414EFABBB}"/>
                    </a:ext>
                  </a:extLst>
                </p:cNvPr>
                <p:cNvSpPr/>
                <p:nvPr/>
              </p:nvSpPr>
              <p:spPr>
                <a:xfrm>
                  <a:off x="3842977" y="3916822"/>
                  <a:ext cx="182880" cy="22860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800">
                      <a:latin typeface="Gill Sans Light" panose="020B0302020104020203" pitchFamily="34" charset="-79"/>
                      <a:cs typeface="Gill Sans Light" panose="020B0302020104020203" pitchFamily="34" charset="-79"/>
                    </a:rPr>
                    <a:t>4</a:t>
                  </a:r>
                </a:p>
              </p:txBody>
            </p:sp>
            <p:sp>
              <p:nvSpPr>
                <p:cNvPr id="57" name="Rectangle 56">
                  <a:extLst>
                    <a:ext uri="{FF2B5EF4-FFF2-40B4-BE49-F238E27FC236}">
                      <a16:creationId xmlns:a16="http://schemas.microsoft.com/office/drawing/2014/main" id="{BDA2D088-8CCC-D709-A6C5-B521D800EDE3}"/>
                    </a:ext>
                  </a:extLst>
                </p:cNvPr>
                <p:cNvSpPr/>
                <p:nvPr/>
              </p:nvSpPr>
              <p:spPr>
                <a:xfrm>
                  <a:off x="4026694" y="3916822"/>
                  <a:ext cx="182880" cy="22860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800">
                      <a:latin typeface="Gill Sans Light" panose="020B0302020104020203" pitchFamily="34" charset="-79"/>
                      <a:cs typeface="Gill Sans Light" panose="020B0302020104020203" pitchFamily="34" charset="-79"/>
                    </a:rPr>
                    <a:t>5</a:t>
                  </a:r>
                </a:p>
              </p:txBody>
            </p:sp>
            <p:sp>
              <p:nvSpPr>
                <p:cNvPr id="63" name="Rectangle 62">
                  <a:extLst>
                    <a:ext uri="{FF2B5EF4-FFF2-40B4-BE49-F238E27FC236}">
                      <a16:creationId xmlns:a16="http://schemas.microsoft.com/office/drawing/2014/main" id="{24B4252F-2EC0-E00D-2156-51C0C5CD589A}"/>
                    </a:ext>
                  </a:extLst>
                </p:cNvPr>
                <p:cNvSpPr/>
                <p:nvPr/>
              </p:nvSpPr>
              <p:spPr>
                <a:xfrm>
                  <a:off x="4207907" y="3916822"/>
                  <a:ext cx="182880" cy="22860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800">
                      <a:latin typeface="Gill Sans Light" panose="020B0302020104020203" pitchFamily="34" charset="-79"/>
                      <a:cs typeface="Gill Sans Light" panose="020B0302020104020203" pitchFamily="34" charset="-79"/>
                    </a:rPr>
                    <a:t>6</a:t>
                  </a:r>
                </a:p>
              </p:txBody>
            </p:sp>
          </p:grpSp>
          <p:grpSp>
            <p:nvGrpSpPr>
              <p:cNvPr id="128" name="Group 127">
                <a:extLst>
                  <a:ext uri="{FF2B5EF4-FFF2-40B4-BE49-F238E27FC236}">
                    <a16:creationId xmlns:a16="http://schemas.microsoft.com/office/drawing/2014/main" id="{59D0FE87-4133-C61C-599D-EF8869E44E49}"/>
                  </a:ext>
                </a:extLst>
              </p:cNvPr>
              <p:cNvGrpSpPr/>
              <p:nvPr/>
            </p:nvGrpSpPr>
            <p:grpSpPr>
              <a:xfrm>
                <a:off x="5094745" y="4680641"/>
                <a:ext cx="546136" cy="182880"/>
                <a:chOff x="4665944" y="3916822"/>
                <a:chExt cx="546136" cy="228600"/>
              </a:xfrm>
            </p:grpSpPr>
            <p:sp>
              <p:nvSpPr>
                <p:cNvPr id="129" name="Rectangle 128">
                  <a:extLst>
                    <a:ext uri="{FF2B5EF4-FFF2-40B4-BE49-F238E27FC236}">
                      <a16:creationId xmlns:a16="http://schemas.microsoft.com/office/drawing/2014/main" id="{83F4EC09-5E7E-DEA7-715E-5AFBB7FDDE8C}"/>
                    </a:ext>
                  </a:extLst>
                </p:cNvPr>
                <p:cNvSpPr/>
                <p:nvPr/>
              </p:nvSpPr>
              <p:spPr>
                <a:xfrm>
                  <a:off x="4665944" y="3916822"/>
                  <a:ext cx="182880" cy="22860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800">
                      <a:latin typeface="Gill Sans Light" panose="020B0302020104020203" pitchFamily="34" charset="-79"/>
                      <a:cs typeface="Gill Sans Light" panose="020B0302020104020203" pitchFamily="34" charset="-79"/>
                    </a:rPr>
                    <a:t>7</a:t>
                  </a:r>
                </a:p>
              </p:txBody>
            </p:sp>
            <p:sp>
              <p:nvSpPr>
                <p:cNvPr id="130" name="Rectangle 129">
                  <a:extLst>
                    <a:ext uri="{FF2B5EF4-FFF2-40B4-BE49-F238E27FC236}">
                      <a16:creationId xmlns:a16="http://schemas.microsoft.com/office/drawing/2014/main" id="{E6F1B0E5-81EE-42BC-53CC-707426B25657}"/>
                    </a:ext>
                  </a:extLst>
                </p:cNvPr>
                <p:cNvSpPr/>
                <p:nvPr/>
              </p:nvSpPr>
              <p:spPr>
                <a:xfrm>
                  <a:off x="4846320" y="3916822"/>
                  <a:ext cx="182880" cy="22860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800">
                      <a:latin typeface="Gill Sans Light" panose="020B0302020104020203" pitchFamily="34" charset="-79"/>
                      <a:cs typeface="Gill Sans Light" panose="020B0302020104020203" pitchFamily="34" charset="-79"/>
                    </a:rPr>
                    <a:t>8</a:t>
                  </a:r>
                </a:p>
              </p:txBody>
            </p:sp>
            <p:sp>
              <p:nvSpPr>
                <p:cNvPr id="131" name="Rectangle 130">
                  <a:extLst>
                    <a:ext uri="{FF2B5EF4-FFF2-40B4-BE49-F238E27FC236}">
                      <a16:creationId xmlns:a16="http://schemas.microsoft.com/office/drawing/2014/main" id="{3C20206C-0722-6ADF-8272-CE85B7F10C65}"/>
                    </a:ext>
                  </a:extLst>
                </p:cNvPr>
                <p:cNvSpPr/>
                <p:nvPr/>
              </p:nvSpPr>
              <p:spPr>
                <a:xfrm>
                  <a:off x="5029200" y="3916822"/>
                  <a:ext cx="182880" cy="22860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800">
                      <a:latin typeface="Gill Sans Light" panose="020B0302020104020203" pitchFamily="34" charset="-79"/>
                      <a:cs typeface="Gill Sans Light" panose="020B0302020104020203" pitchFamily="34" charset="-79"/>
                    </a:rPr>
                    <a:t>9</a:t>
                  </a:r>
                </a:p>
              </p:txBody>
            </p:sp>
          </p:grpSp>
          <p:grpSp>
            <p:nvGrpSpPr>
              <p:cNvPr id="132" name="Group 131">
                <a:extLst>
                  <a:ext uri="{FF2B5EF4-FFF2-40B4-BE49-F238E27FC236}">
                    <a16:creationId xmlns:a16="http://schemas.microsoft.com/office/drawing/2014/main" id="{16CD43E8-1197-6F9A-6355-9477EB6E3EE0}"/>
                  </a:ext>
                </a:extLst>
              </p:cNvPr>
              <p:cNvGrpSpPr/>
              <p:nvPr/>
            </p:nvGrpSpPr>
            <p:grpSpPr>
              <a:xfrm>
                <a:off x="5972230" y="4680641"/>
                <a:ext cx="548640" cy="182880"/>
                <a:chOff x="5479228" y="3916822"/>
                <a:chExt cx="548640" cy="228600"/>
              </a:xfrm>
            </p:grpSpPr>
            <p:sp>
              <p:nvSpPr>
                <p:cNvPr id="133" name="Rectangle 132">
                  <a:extLst>
                    <a:ext uri="{FF2B5EF4-FFF2-40B4-BE49-F238E27FC236}">
                      <a16:creationId xmlns:a16="http://schemas.microsoft.com/office/drawing/2014/main" id="{7C51F219-DA4A-A10E-4E71-2FE7BDB95D43}"/>
                    </a:ext>
                  </a:extLst>
                </p:cNvPr>
                <p:cNvSpPr/>
                <p:nvPr/>
              </p:nvSpPr>
              <p:spPr>
                <a:xfrm>
                  <a:off x="5479228" y="3916822"/>
                  <a:ext cx="182880" cy="22860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800">
                      <a:latin typeface="Gill Sans Light" panose="020B0302020104020203" pitchFamily="34" charset="-79"/>
                      <a:cs typeface="Gill Sans Light" panose="020B0302020104020203" pitchFamily="34" charset="-79"/>
                    </a:rPr>
                    <a:t>10</a:t>
                  </a:r>
                </a:p>
              </p:txBody>
            </p:sp>
            <p:sp>
              <p:nvSpPr>
                <p:cNvPr id="134" name="Rectangle 133">
                  <a:extLst>
                    <a:ext uri="{FF2B5EF4-FFF2-40B4-BE49-F238E27FC236}">
                      <a16:creationId xmlns:a16="http://schemas.microsoft.com/office/drawing/2014/main" id="{73CF2B1F-9090-6292-7B61-BE6651B4D43E}"/>
                    </a:ext>
                  </a:extLst>
                </p:cNvPr>
                <p:cNvSpPr/>
                <p:nvPr/>
              </p:nvSpPr>
              <p:spPr>
                <a:xfrm>
                  <a:off x="5662108" y="3916822"/>
                  <a:ext cx="182880" cy="22860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800">
                      <a:latin typeface="Gill Sans Light" panose="020B0302020104020203" pitchFamily="34" charset="-79"/>
                      <a:cs typeface="Gill Sans Light" panose="020B0302020104020203" pitchFamily="34" charset="-79"/>
                    </a:rPr>
                    <a:t>11</a:t>
                  </a:r>
                </a:p>
              </p:txBody>
            </p:sp>
            <p:sp>
              <p:nvSpPr>
                <p:cNvPr id="135" name="Rectangle 134">
                  <a:extLst>
                    <a:ext uri="{FF2B5EF4-FFF2-40B4-BE49-F238E27FC236}">
                      <a16:creationId xmlns:a16="http://schemas.microsoft.com/office/drawing/2014/main" id="{A49AFE14-6DE2-E6AA-2A42-038476E43674}"/>
                    </a:ext>
                  </a:extLst>
                </p:cNvPr>
                <p:cNvSpPr/>
                <p:nvPr/>
              </p:nvSpPr>
              <p:spPr>
                <a:xfrm>
                  <a:off x="5844988" y="3916822"/>
                  <a:ext cx="182880" cy="22860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800">
                      <a:latin typeface="Gill Sans Light" panose="020B0302020104020203" pitchFamily="34" charset="-79"/>
                      <a:cs typeface="Gill Sans Light" panose="020B0302020104020203" pitchFamily="34" charset="-79"/>
                    </a:rPr>
                    <a:t>12</a:t>
                  </a:r>
                </a:p>
              </p:txBody>
            </p:sp>
          </p:grpSp>
        </p:grpSp>
      </p:grpSp>
      <p:grpSp>
        <p:nvGrpSpPr>
          <p:cNvPr id="137" name="Group 136">
            <a:extLst>
              <a:ext uri="{FF2B5EF4-FFF2-40B4-BE49-F238E27FC236}">
                <a16:creationId xmlns:a16="http://schemas.microsoft.com/office/drawing/2014/main" id="{7079EB7D-3813-47A9-EBD0-B607069185D9}"/>
              </a:ext>
            </a:extLst>
          </p:cNvPr>
          <p:cNvGrpSpPr/>
          <p:nvPr/>
        </p:nvGrpSpPr>
        <p:grpSpPr>
          <a:xfrm>
            <a:off x="4872921" y="3711583"/>
            <a:ext cx="553357" cy="446623"/>
            <a:chOff x="5046542" y="4021443"/>
            <a:chExt cx="553357" cy="446623"/>
          </a:xfrm>
        </p:grpSpPr>
        <p:sp>
          <p:nvSpPr>
            <p:cNvPr id="138" name="TextBox 137">
              <a:extLst>
                <a:ext uri="{FF2B5EF4-FFF2-40B4-BE49-F238E27FC236}">
                  <a16:creationId xmlns:a16="http://schemas.microsoft.com/office/drawing/2014/main" id="{FCFA86D9-40DC-3896-6902-876B2D37265A}"/>
                </a:ext>
              </a:extLst>
            </p:cNvPr>
            <p:cNvSpPr txBox="1"/>
            <p:nvPr/>
          </p:nvSpPr>
          <p:spPr>
            <a:xfrm>
              <a:off x="5046542" y="4221845"/>
              <a:ext cx="553357" cy="246221"/>
            </a:xfrm>
            <a:prstGeom prst="rect">
              <a:avLst/>
            </a:prstGeom>
            <a:noFill/>
          </p:spPr>
          <p:txBody>
            <a:bodyPr wrap="none" rtlCol="0">
              <a:spAutoFit/>
            </a:bodyPr>
            <a:lstStyle/>
            <a:p>
              <a:pPr algn="ctr"/>
              <a:r>
                <a:rPr lang="en-US" sz="1000">
                  <a:solidFill>
                    <a:schemeClr val="bg2"/>
                  </a:solidFill>
                  <a:latin typeface="Gill Sans Light" panose="020B0302020104020203" pitchFamily="34" charset="-79"/>
                  <a:cs typeface="Gill Sans Light" panose="020B0302020104020203" pitchFamily="34" charset="-79"/>
                </a:rPr>
                <a:t>Stage 3</a:t>
              </a:r>
            </a:p>
          </p:txBody>
        </p:sp>
        <p:grpSp>
          <p:nvGrpSpPr>
            <p:cNvPr id="139" name="Group 138">
              <a:extLst>
                <a:ext uri="{FF2B5EF4-FFF2-40B4-BE49-F238E27FC236}">
                  <a16:creationId xmlns:a16="http://schemas.microsoft.com/office/drawing/2014/main" id="{78C300FD-CE8E-2BA8-914C-58FE42F4BBE2}"/>
                </a:ext>
              </a:extLst>
            </p:cNvPr>
            <p:cNvGrpSpPr/>
            <p:nvPr/>
          </p:nvGrpSpPr>
          <p:grpSpPr>
            <a:xfrm>
              <a:off x="5141592" y="4021443"/>
              <a:ext cx="363256" cy="182880"/>
              <a:chOff x="4934055" y="4021443"/>
              <a:chExt cx="363256" cy="182880"/>
            </a:xfrm>
          </p:grpSpPr>
          <p:sp>
            <p:nvSpPr>
              <p:cNvPr id="140" name="Rectangle 139">
                <a:extLst>
                  <a:ext uri="{FF2B5EF4-FFF2-40B4-BE49-F238E27FC236}">
                    <a16:creationId xmlns:a16="http://schemas.microsoft.com/office/drawing/2014/main" id="{D157E2FC-9E10-8896-7994-A397F0E8560C}"/>
                  </a:ext>
                </a:extLst>
              </p:cNvPr>
              <p:cNvSpPr/>
              <p:nvPr/>
            </p:nvSpPr>
            <p:spPr>
              <a:xfrm>
                <a:off x="4934055"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7</a:t>
                </a:r>
              </a:p>
            </p:txBody>
          </p:sp>
          <p:sp>
            <p:nvSpPr>
              <p:cNvPr id="141" name="Rectangle 140">
                <a:extLst>
                  <a:ext uri="{FF2B5EF4-FFF2-40B4-BE49-F238E27FC236}">
                    <a16:creationId xmlns:a16="http://schemas.microsoft.com/office/drawing/2014/main" id="{A97007FF-6302-5739-2248-6016175CC43B}"/>
                  </a:ext>
                </a:extLst>
              </p:cNvPr>
              <p:cNvSpPr/>
              <p:nvPr/>
            </p:nvSpPr>
            <p:spPr>
              <a:xfrm>
                <a:off x="5114431"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8</a:t>
                </a:r>
              </a:p>
            </p:txBody>
          </p:sp>
        </p:grpSp>
      </p:grpSp>
      <p:sp>
        <p:nvSpPr>
          <p:cNvPr id="142" name="Rounded Rectangle 141">
            <a:extLst>
              <a:ext uri="{FF2B5EF4-FFF2-40B4-BE49-F238E27FC236}">
                <a16:creationId xmlns:a16="http://schemas.microsoft.com/office/drawing/2014/main" id="{7FB19E68-7D10-9EF9-5079-1E505BB8EBA7}"/>
              </a:ext>
            </a:extLst>
          </p:cNvPr>
          <p:cNvSpPr/>
          <p:nvPr/>
        </p:nvSpPr>
        <p:spPr>
          <a:xfrm>
            <a:off x="4654497" y="3136034"/>
            <a:ext cx="990205" cy="339499"/>
          </a:xfrm>
          <a:prstGeom prst="round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grpSp>
        <p:nvGrpSpPr>
          <p:cNvPr id="143" name="Group 142">
            <a:extLst>
              <a:ext uri="{FF2B5EF4-FFF2-40B4-BE49-F238E27FC236}">
                <a16:creationId xmlns:a16="http://schemas.microsoft.com/office/drawing/2014/main" id="{BF11DF68-9F67-655A-AD08-148EF3743583}"/>
              </a:ext>
            </a:extLst>
          </p:cNvPr>
          <p:cNvGrpSpPr/>
          <p:nvPr/>
        </p:nvGrpSpPr>
        <p:grpSpPr>
          <a:xfrm>
            <a:off x="2344099" y="2796535"/>
            <a:ext cx="990205" cy="678998"/>
            <a:chOff x="1517185" y="3106395"/>
            <a:chExt cx="990205" cy="678998"/>
          </a:xfrm>
        </p:grpSpPr>
        <p:sp>
          <p:nvSpPr>
            <p:cNvPr id="144" name="Round Same Side Corner Rectangle 143">
              <a:extLst>
                <a:ext uri="{FF2B5EF4-FFF2-40B4-BE49-F238E27FC236}">
                  <a16:creationId xmlns:a16="http://schemas.microsoft.com/office/drawing/2014/main" id="{E9B6A66B-6534-8612-43E1-FEBCD6E2FCE2}"/>
                </a:ext>
              </a:extLst>
            </p:cNvPr>
            <p:cNvSpPr/>
            <p:nvPr/>
          </p:nvSpPr>
          <p:spPr>
            <a:xfrm>
              <a:off x="1517185" y="3106395"/>
              <a:ext cx="990205" cy="339499"/>
            </a:xfrm>
            <a:prstGeom prst="round2Same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145" name="Round Same Side Corner Rectangle 144">
              <a:extLst>
                <a:ext uri="{FF2B5EF4-FFF2-40B4-BE49-F238E27FC236}">
                  <a16:creationId xmlns:a16="http://schemas.microsoft.com/office/drawing/2014/main" id="{ADF4ACF0-AD11-7EDE-F714-CD6FDE0BC7A5}"/>
                </a:ext>
              </a:extLst>
            </p:cNvPr>
            <p:cNvSpPr/>
            <p:nvPr/>
          </p:nvSpPr>
          <p:spPr>
            <a:xfrm>
              <a:off x="1517185" y="3445894"/>
              <a:ext cx="990205" cy="339499"/>
            </a:xfrm>
            <a:prstGeom prst="round2SameRect">
              <a:avLst>
                <a:gd name="adj1" fmla="val 0"/>
                <a:gd name="adj2" fmla="val 16356"/>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grpSp>
      <p:grpSp>
        <p:nvGrpSpPr>
          <p:cNvPr id="146" name="Group 145">
            <a:extLst>
              <a:ext uri="{FF2B5EF4-FFF2-40B4-BE49-F238E27FC236}">
                <a16:creationId xmlns:a16="http://schemas.microsoft.com/office/drawing/2014/main" id="{E8FC9CE5-EED6-51A7-2F03-4E36A469716B}"/>
              </a:ext>
            </a:extLst>
          </p:cNvPr>
          <p:cNvGrpSpPr/>
          <p:nvPr/>
        </p:nvGrpSpPr>
        <p:grpSpPr>
          <a:xfrm>
            <a:off x="2476501" y="3711583"/>
            <a:ext cx="725401" cy="439976"/>
            <a:chOff x="2117262" y="4021443"/>
            <a:chExt cx="725401" cy="439976"/>
          </a:xfrm>
        </p:grpSpPr>
        <p:sp>
          <p:nvSpPr>
            <p:cNvPr id="147" name="TextBox 146">
              <a:extLst>
                <a:ext uri="{FF2B5EF4-FFF2-40B4-BE49-F238E27FC236}">
                  <a16:creationId xmlns:a16="http://schemas.microsoft.com/office/drawing/2014/main" id="{D12CB7E3-FB04-8A27-CC71-630012E3D88E}"/>
                </a:ext>
              </a:extLst>
            </p:cNvPr>
            <p:cNvSpPr txBox="1"/>
            <p:nvPr/>
          </p:nvSpPr>
          <p:spPr>
            <a:xfrm>
              <a:off x="2203284" y="4215198"/>
              <a:ext cx="553357" cy="246221"/>
            </a:xfrm>
            <a:prstGeom prst="rect">
              <a:avLst/>
            </a:prstGeom>
            <a:noFill/>
          </p:spPr>
          <p:txBody>
            <a:bodyPr wrap="none" rtlCol="0">
              <a:spAutoFit/>
            </a:bodyPr>
            <a:lstStyle/>
            <a:p>
              <a:pPr algn="ctr"/>
              <a:r>
                <a:rPr lang="en-US" sz="1000">
                  <a:solidFill>
                    <a:schemeClr val="bg2"/>
                  </a:solidFill>
                  <a:latin typeface="Gill Sans Light" panose="020B0302020104020203" pitchFamily="34" charset="-79"/>
                  <a:cs typeface="Gill Sans Light" panose="020B0302020104020203" pitchFamily="34" charset="-79"/>
                </a:rPr>
                <a:t>Stage 1</a:t>
              </a:r>
            </a:p>
          </p:txBody>
        </p:sp>
        <p:grpSp>
          <p:nvGrpSpPr>
            <p:cNvPr id="148" name="Group 147">
              <a:extLst>
                <a:ext uri="{FF2B5EF4-FFF2-40B4-BE49-F238E27FC236}">
                  <a16:creationId xmlns:a16="http://schemas.microsoft.com/office/drawing/2014/main" id="{521FA7A2-CF61-79C6-82E4-746E1FE9FADD}"/>
                </a:ext>
              </a:extLst>
            </p:cNvPr>
            <p:cNvGrpSpPr/>
            <p:nvPr/>
          </p:nvGrpSpPr>
          <p:grpSpPr>
            <a:xfrm>
              <a:off x="2117262" y="4021443"/>
              <a:ext cx="725401" cy="182880"/>
              <a:chOff x="2117262" y="4021443"/>
              <a:chExt cx="725401" cy="182880"/>
            </a:xfrm>
          </p:grpSpPr>
          <p:sp>
            <p:nvSpPr>
              <p:cNvPr id="149" name="Rectangle 148">
                <a:extLst>
                  <a:ext uri="{FF2B5EF4-FFF2-40B4-BE49-F238E27FC236}">
                    <a16:creationId xmlns:a16="http://schemas.microsoft.com/office/drawing/2014/main" id="{D577BACF-EB59-394E-F185-4FF9F565F025}"/>
                  </a:ext>
                </a:extLst>
              </p:cNvPr>
              <p:cNvSpPr/>
              <p:nvPr/>
            </p:nvSpPr>
            <p:spPr>
              <a:xfrm>
                <a:off x="2117262"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a:t>
                </a:r>
              </a:p>
            </p:txBody>
          </p:sp>
          <p:sp>
            <p:nvSpPr>
              <p:cNvPr id="150" name="Rectangle 149">
                <a:extLst>
                  <a:ext uri="{FF2B5EF4-FFF2-40B4-BE49-F238E27FC236}">
                    <a16:creationId xmlns:a16="http://schemas.microsoft.com/office/drawing/2014/main" id="{EE976730-144B-280F-3125-AA5DE2B6E66F}"/>
                  </a:ext>
                </a:extLst>
              </p:cNvPr>
              <p:cNvSpPr/>
              <p:nvPr/>
            </p:nvSpPr>
            <p:spPr>
              <a:xfrm>
                <a:off x="2297099"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2</a:t>
                </a:r>
              </a:p>
            </p:txBody>
          </p:sp>
          <p:sp>
            <p:nvSpPr>
              <p:cNvPr id="151" name="Rectangle 150">
                <a:extLst>
                  <a:ext uri="{FF2B5EF4-FFF2-40B4-BE49-F238E27FC236}">
                    <a16:creationId xmlns:a16="http://schemas.microsoft.com/office/drawing/2014/main" id="{338745B2-BA61-E877-0A69-A6F40720FC87}"/>
                  </a:ext>
                </a:extLst>
              </p:cNvPr>
              <p:cNvSpPr/>
              <p:nvPr/>
            </p:nvSpPr>
            <p:spPr>
              <a:xfrm>
                <a:off x="2479436"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3</a:t>
                </a:r>
              </a:p>
            </p:txBody>
          </p:sp>
          <p:sp>
            <p:nvSpPr>
              <p:cNvPr id="152" name="Rectangle 151">
                <a:extLst>
                  <a:ext uri="{FF2B5EF4-FFF2-40B4-BE49-F238E27FC236}">
                    <a16:creationId xmlns:a16="http://schemas.microsoft.com/office/drawing/2014/main" id="{21FDE5F6-2B54-D04F-0987-0AAA63E252D7}"/>
                  </a:ext>
                </a:extLst>
              </p:cNvPr>
              <p:cNvSpPr/>
              <p:nvPr/>
            </p:nvSpPr>
            <p:spPr>
              <a:xfrm>
                <a:off x="2659783" y="4021443"/>
                <a:ext cx="182880" cy="182880"/>
              </a:xfrm>
              <a:prstGeom prst="rect">
                <a:avLst/>
              </a:prstGeom>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solidFill>
                      <a:srgbClr val="C00000"/>
                    </a:solidFill>
                    <a:latin typeface="Gill Sans" panose="020B0502020104020203" pitchFamily="34" charset="-79"/>
                    <a:cs typeface="Gill Sans" panose="020B0502020104020203" pitchFamily="34" charset="-79"/>
                  </a:rPr>
                  <a:t>4</a:t>
                </a:r>
              </a:p>
            </p:txBody>
          </p:sp>
        </p:grpSp>
      </p:grpSp>
      <p:sp>
        <p:nvSpPr>
          <p:cNvPr id="153" name="Rounded Rectangle 152">
            <a:extLst>
              <a:ext uri="{FF2B5EF4-FFF2-40B4-BE49-F238E27FC236}">
                <a16:creationId xmlns:a16="http://schemas.microsoft.com/office/drawing/2014/main" id="{A2CED59B-5053-983F-85E0-D174677C9B49}"/>
              </a:ext>
            </a:extLst>
          </p:cNvPr>
          <p:cNvSpPr/>
          <p:nvPr/>
        </p:nvSpPr>
        <p:spPr>
          <a:xfrm>
            <a:off x="3499298" y="2796535"/>
            <a:ext cx="990205" cy="339499"/>
          </a:xfrm>
          <a:prstGeom prst="round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grpSp>
        <p:nvGrpSpPr>
          <p:cNvPr id="154" name="Group 153">
            <a:extLst>
              <a:ext uri="{FF2B5EF4-FFF2-40B4-BE49-F238E27FC236}">
                <a16:creationId xmlns:a16="http://schemas.microsoft.com/office/drawing/2014/main" id="{AA082B36-1FBF-D52B-77F1-933E685F7DD6}"/>
              </a:ext>
            </a:extLst>
          </p:cNvPr>
          <p:cNvGrpSpPr/>
          <p:nvPr/>
        </p:nvGrpSpPr>
        <p:grpSpPr>
          <a:xfrm>
            <a:off x="3716198" y="3711583"/>
            <a:ext cx="553358" cy="446623"/>
            <a:chOff x="3542578" y="4021443"/>
            <a:chExt cx="553358" cy="446623"/>
          </a:xfrm>
        </p:grpSpPr>
        <p:grpSp>
          <p:nvGrpSpPr>
            <p:cNvPr id="155" name="Group 154">
              <a:extLst>
                <a:ext uri="{FF2B5EF4-FFF2-40B4-BE49-F238E27FC236}">
                  <a16:creationId xmlns:a16="http://schemas.microsoft.com/office/drawing/2014/main" id="{07FA16FC-DEE8-88F8-51D7-3C52AC306FA9}"/>
                </a:ext>
              </a:extLst>
            </p:cNvPr>
            <p:cNvGrpSpPr/>
            <p:nvPr/>
          </p:nvGrpSpPr>
          <p:grpSpPr>
            <a:xfrm>
              <a:off x="3639421" y="4021443"/>
              <a:ext cx="362717" cy="182880"/>
              <a:chOff x="2118531" y="4594114"/>
              <a:chExt cx="362717" cy="182880"/>
            </a:xfrm>
          </p:grpSpPr>
          <p:sp>
            <p:nvSpPr>
              <p:cNvPr id="157" name="Rectangle 156">
                <a:extLst>
                  <a:ext uri="{FF2B5EF4-FFF2-40B4-BE49-F238E27FC236}">
                    <a16:creationId xmlns:a16="http://schemas.microsoft.com/office/drawing/2014/main" id="{BAA62E40-3D42-4434-A14E-B0C40F9826BA}"/>
                  </a:ext>
                </a:extLst>
              </p:cNvPr>
              <p:cNvSpPr/>
              <p:nvPr/>
            </p:nvSpPr>
            <p:spPr>
              <a:xfrm>
                <a:off x="2118531" y="4594114"/>
                <a:ext cx="182880" cy="182880"/>
              </a:xfrm>
              <a:prstGeom prst="rect">
                <a:avLst/>
              </a:prstGeom>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solidFill>
                      <a:srgbClr val="C00000"/>
                    </a:solidFill>
                    <a:latin typeface="Gill Sans" panose="020B0502020104020203" pitchFamily="34" charset="-79"/>
                    <a:cs typeface="Gill Sans" panose="020B0502020104020203" pitchFamily="34" charset="-79"/>
                  </a:rPr>
                  <a:t>5</a:t>
                </a:r>
              </a:p>
            </p:txBody>
          </p:sp>
          <p:sp>
            <p:nvSpPr>
              <p:cNvPr id="158" name="Rectangle 157">
                <a:extLst>
                  <a:ext uri="{FF2B5EF4-FFF2-40B4-BE49-F238E27FC236}">
                    <a16:creationId xmlns:a16="http://schemas.microsoft.com/office/drawing/2014/main" id="{8DC559E8-9F70-3163-7061-370EFDCA90DD}"/>
                  </a:ext>
                </a:extLst>
              </p:cNvPr>
              <p:cNvSpPr/>
              <p:nvPr/>
            </p:nvSpPr>
            <p:spPr>
              <a:xfrm>
                <a:off x="2298368" y="4594114"/>
                <a:ext cx="182880" cy="182880"/>
              </a:xfrm>
              <a:prstGeom prst="rect">
                <a:avLst/>
              </a:prstGeom>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solidFill>
                      <a:srgbClr val="C00000"/>
                    </a:solidFill>
                    <a:latin typeface="Gill Sans" panose="020B0502020104020203" pitchFamily="34" charset="-79"/>
                    <a:cs typeface="Gill Sans" panose="020B0502020104020203" pitchFamily="34" charset="-79"/>
                  </a:rPr>
                  <a:t>6</a:t>
                </a:r>
              </a:p>
            </p:txBody>
          </p:sp>
        </p:grpSp>
        <p:sp>
          <p:nvSpPr>
            <p:cNvPr id="156" name="TextBox 155">
              <a:extLst>
                <a:ext uri="{FF2B5EF4-FFF2-40B4-BE49-F238E27FC236}">
                  <a16:creationId xmlns:a16="http://schemas.microsoft.com/office/drawing/2014/main" id="{8BB04616-F17F-066D-D02E-A518D9FB7861}"/>
                </a:ext>
              </a:extLst>
            </p:cNvPr>
            <p:cNvSpPr txBox="1"/>
            <p:nvPr/>
          </p:nvSpPr>
          <p:spPr>
            <a:xfrm>
              <a:off x="3542578" y="4221845"/>
              <a:ext cx="553358" cy="246221"/>
            </a:xfrm>
            <a:prstGeom prst="rect">
              <a:avLst/>
            </a:prstGeom>
            <a:noFill/>
          </p:spPr>
          <p:txBody>
            <a:bodyPr wrap="none" rtlCol="0">
              <a:spAutoFit/>
            </a:bodyPr>
            <a:lstStyle/>
            <a:p>
              <a:pPr algn="ctr"/>
              <a:r>
                <a:rPr lang="en-US" sz="1000">
                  <a:solidFill>
                    <a:schemeClr val="bg2"/>
                  </a:solidFill>
                  <a:latin typeface="Gill Sans Light" panose="020B0302020104020203" pitchFamily="34" charset="-79"/>
                  <a:cs typeface="Gill Sans Light" panose="020B0302020104020203" pitchFamily="34" charset="-79"/>
                </a:rPr>
                <a:t>Stage 2</a:t>
              </a:r>
            </a:p>
          </p:txBody>
        </p:sp>
      </p:grpSp>
      <p:grpSp>
        <p:nvGrpSpPr>
          <p:cNvPr id="159" name="Group 158">
            <a:extLst>
              <a:ext uri="{FF2B5EF4-FFF2-40B4-BE49-F238E27FC236}">
                <a16:creationId xmlns:a16="http://schemas.microsoft.com/office/drawing/2014/main" id="{77DB9851-C082-1201-AC5B-BB3A952C98B8}"/>
              </a:ext>
            </a:extLst>
          </p:cNvPr>
          <p:cNvGrpSpPr/>
          <p:nvPr/>
        </p:nvGrpSpPr>
        <p:grpSpPr>
          <a:xfrm>
            <a:off x="5809697" y="2796535"/>
            <a:ext cx="990205" cy="678998"/>
            <a:chOff x="5336546" y="3106395"/>
            <a:chExt cx="990205" cy="678998"/>
          </a:xfrm>
        </p:grpSpPr>
        <p:sp>
          <p:nvSpPr>
            <p:cNvPr id="160" name="Round Same Side Corner Rectangle 159">
              <a:extLst>
                <a:ext uri="{FF2B5EF4-FFF2-40B4-BE49-F238E27FC236}">
                  <a16:creationId xmlns:a16="http://schemas.microsoft.com/office/drawing/2014/main" id="{73A16D25-7867-A8EF-3515-0ECE602D0D4E}"/>
                </a:ext>
              </a:extLst>
            </p:cNvPr>
            <p:cNvSpPr/>
            <p:nvPr/>
          </p:nvSpPr>
          <p:spPr>
            <a:xfrm>
              <a:off x="5336546" y="3106395"/>
              <a:ext cx="990205" cy="339499"/>
            </a:xfrm>
            <a:prstGeom prst="round2SameRect">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sp>
          <p:nvSpPr>
            <p:cNvPr id="161" name="Round Same Side Corner Rectangle 160">
              <a:extLst>
                <a:ext uri="{FF2B5EF4-FFF2-40B4-BE49-F238E27FC236}">
                  <a16:creationId xmlns:a16="http://schemas.microsoft.com/office/drawing/2014/main" id="{993D3848-A9CA-5CE5-F4A7-3D485AA058E0}"/>
                </a:ext>
              </a:extLst>
            </p:cNvPr>
            <p:cNvSpPr/>
            <p:nvPr/>
          </p:nvSpPr>
          <p:spPr>
            <a:xfrm>
              <a:off x="5336546" y="3445894"/>
              <a:ext cx="990205" cy="339499"/>
            </a:xfrm>
            <a:prstGeom prst="round2SameRect">
              <a:avLst>
                <a:gd name="adj1" fmla="val 0"/>
                <a:gd name="adj2" fmla="val 16356"/>
              </a:avLst>
            </a:prstGeom>
            <a:ln w="127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2">
                      <a:lumMod val="75000"/>
                    </a:schemeClr>
                  </a:solidFill>
                  <a:latin typeface="Gill Sans Light" panose="020B0302020104020203" pitchFamily="34" charset="-79"/>
                  <a:cs typeface="Gill Sans Light" panose="020B0302020104020203" pitchFamily="34" charset="-79"/>
                </a:rPr>
                <a:t>GPU</a:t>
              </a:r>
            </a:p>
          </p:txBody>
        </p:sp>
      </p:grpSp>
      <p:grpSp>
        <p:nvGrpSpPr>
          <p:cNvPr id="162" name="Group 161">
            <a:extLst>
              <a:ext uri="{FF2B5EF4-FFF2-40B4-BE49-F238E27FC236}">
                <a16:creationId xmlns:a16="http://schemas.microsoft.com/office/drawing/2014/main" id="{28DAF45E-5424-AC24-9787-B6FAF229B87D}"/>
              </a:ext>
            </a:extLst>
          </p:cNvPr>
          <p:cNvGrpSpPr/>
          <p:nvPr/>
        </p:nvGrpSpPr>
        <p:grpSpPr>
          <a:xfrm>
            <a:off x="5939039" y="3711583"/>
            <a:ext cx="731520" cy="446623"/>
            <a:chOff x="6297009" y="4021443"/>
            <a:chExt cx="731520" cy="446623"/>
          </a:xfrm>
        </p:grpSpPr>
        <p:sp>
          <p:nvSpPr>
            <p:cNvPr id="163" name="TextBox 162">
              <a:extLst>
                <a:ext uri="{FF2B5EF4-FFF2-40B4-BE49-F238E27FC236}">
                  <a16:creationId xmlns:a16="http://schemas.microsoft.com/office/drawing/2014/main" id="{C62C4154-7265-73B1-B65C-DF0186C27C00}"/>
                </a:ext>
              </a:extLst>
            </p:cNvPr>
            <p:cNvSpPr txBox="1"/>
            <p:nvPr/>
          </p:nvSpPr>
          <p:spPr>
            <a:xfrm>
              <a:off x="6386091" y="4221845"/>
              <a:ext cx="553357" cy="246221"/>
            </a:xfrm>
            <a:prstGeom prst="rect">
              <a:avLst/>
            </a:prstGeom>
            <a:noFill/>
          </p:spPr>
          <p:txBody>
            <a:bodyPr wrap="none" rtlCol="0">
              <a:spAutoFit/>
            </a:bodyPr>
            <a:lstStyle/>
            <a:p>
              <a:pPr algn="ctr"/>
              <a:r>
                <a:rPr lang="en-US" sz="1000">
                  <a:solidFill>
                    <a:schemeClr val="bg2"/>
                  </a:solidFill>
                  <a:latin typeface="Gill Sans Light" panose="020B0302020104020203" pitchFamily="34" charset="-79"/>
                  <a:cs typeface="Gill Sans Light" panose="020B0302020104020203" pitchFamily="34" charset="-79"/>
                </a:rPr>
                <a:t>Stage 4</a:t>
              </a:r>
            </a:p>
          </p:txBody>
        </p:sp>
        <p:grpSp>
          <p:nvGrpSpPr>
            <p:cNvPr id="164" name="Group 163">
              <a:extLst>
                <a:ext uri="{FF2B5EF4-FFF2-40B4-BE49-F238E27FC236}">
                  <a16:creationId xmlns:a16="http://schemas.microsoft.com/office/drawing/2014/main" id="{47F37904-8B56-21D2-CE59-5FF3D67DB3E0}"/>
                </a:ext>
              </a:extLst>
            </p:cNvPr>
            <p:cNvGrpSpPr/>
            <p:nvPr/>
          </p:nvGrpSpPr>
          <p:grpSpPr>
            <a:xfrm>
              <a:off x="6297009" y="4021443"/>
              <a:ext cx="731520" cy="182880"/>
              <a:chOff x="6205571" y="4021443"/>
              <a:chExt cx="731520" cy="182880"/>
            </a:xfrm>
          </p:grpSpPr>
          <p:sp>
            <p:nvSpPr>
              <p:cNvPr id="165" name="Rectangle 164">
                <a:extLst>
                  <a:ext uri="{FF2B5EF4-FFF2-40B4-BE49-F238E27FC236}">
                    <a16:creationId xmlns:a16="http://schemas.microsoft.com/office/drawing/2014/main" id="{65DAE4FF-1F4D-3354-ABDA-34B9E5AD55C6}"/>
                  </a:ext>
                </a:extLst>
              </p:cNvPr>
              <p:cNvSpPr/>
              <p:nvPr/>
            </p:nvSpPr>
            <p:spPr>
              <a:xfrm>
                <a:off x="6388451"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10</a:t>
                </a:r>
              </a:p>
            </p:txBody>
          </p:sp>
          <p:sp>
            <p:nvSpPr>
              <p:cNvPr id="166" name="Rectangle 165">
                <a:extLst>
                  <a:ext uri="{FF2B5EF4-FFF2-40B4-BE49-F238E27FC236}">
                    <a16:creationId xmlns:a16="http://schemas.microsoft.com/office/drawing/2014/main" id="{AC48364E-F254-B74C-2D9B-566A3AB98050}"/>
                  </a:ext>
                </a:extLst>
              </p:cNvPr>
              <p:cNvSpPr/>
              <p:nvPr/>
            </p:nvSpPr>
            <p:spPr>
              <a:xfrm>
                <a:off x="6571331"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11</a:t>
                </a:r>
              </a:p>
            </p:txBody>
          </p:sp>
          <p:sp>
            <p:nvSpPr>
              <p:cNvPr id="167" name="Rectangle 166">
                <a:extLst>
                  <a:ext uri="{FF2B5EF4-FFF2-40B4-BE49-F238E27FC236}">
                    <a16:creationId xmlns:a16="http://schemas.microsoft.com/office/drawing/2014/main" id="{0278BEF2-8A32-5444-B987-0768BFF6BB9E}"/>
                  </a:ext>
                </a:extLst>
              </p:cNvPr>
              <p:cNvSpPr/>
              <p:nvPr/>
            </p:nvSpPr>
            <p:spPr>
              <a:xfrm>
                <a:off x="6754211" y="402144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12</a:t>
                </a:r>
              </a:p>
            </p:txBody>
          </p:sp>
          <p:sp>
            <p:nvSpPr>
              <p:cNvPr id="168" name="Rectangle 167">
                <a:extLst>
                  <a:ext uri="{FF2B5EF4-FFF2-40B4-BE49-F238E27FC236}">
                    <a16:creationId xmlns:a16="http://schemas.microsoft.com/office/drawing/2014/main" id="{12222FF7-86CA-F862-223D-C054A8BAA12E}"/>
                  </a:ext>
                </a:extLst>
              </p:cNvPr>
              <p:cNvSpPr/>
              <p:nvPr/>
            </p:nvSpPr>
            <p:spPr>
              <a:xfrm>
                <a:off x="6205571" y="4021443"/>
                <a:ext cx="182880" cy="182880"/>
              </a:xfrm>
              <a:prstGeom prst="rect">
                <a:avLst/>
              </a:prstGeom>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solidFill>
                      <a:srgbClr val="C00000"/>
                    </a:solidFill>
                    <a:latin typeface="Gill Sans" panose="020B0502020104020203" pitchFamily="34" charset="-79"/>
                    <a:cs typeface="Gill Sans" panose="020B0502020104020203" pitchFamily="34" charset="-79"/>
                  </a:rPr>
                  <a:t>9</a:t>
                </a:r>
              </a:p>
            </p:txBody>
          </p:sp>
        </p:grpSp>
      </p:grpSp>
      <p:cxnSp>
        <p:nvCxnSpPr>
          <p:cNvPr id="169" name="Straight Connector 168">
            <a:extLst>
              <a:ext uri="{FF2B5EF4-FFF2-40B4-BE49-F238E27FC236}">
                <a16:creationId xmlns:a16="http://schemas.microsoft.com/office/drawing/2014/main" id="{4FE45631-E46C-3770-9FE3-17DCDE788E36}"/>
              </a:ext>
            </a:extLst>
          </p:cNvPr>
          <p:cNvCxnSpPr>
            <a:cxnSpLocks/>
            <a:stCxn id="152" idx="3"/>
            <a:endCxn id="157" idx="1"/>
          </p:cNvCxnSpPr>
          <p:nvPr/>
        </p:nvCxnSpPr>
        <p:spPr>
          <a:xfrm>
            <a:off x="3201902" y="3803023"/>
            <a:ext cx="611139" cy="0"/>
          </a:xfrm>
          <a:prstGeom prst="line">
            <a:avLst/>
          </a:prstGeom>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B37E3999-E1D7-F9E6-00FB-B997A0B71126}"/>
              </a:ext>
            </a:extLst>
          </p:cNvPr>
          <p:cNvCxnSpPr>
            <a:cxnSpLocks/>
            <a:stCxn id="140" idx="1"/>
            <a:endCxn id="158" idx="3"/>
          </p:cNvCxnSpPr>
          <p:nvPr/>
        </p:nvCxnSpPr>
        <p:spPr>
          <a:xfrm flipH="1">
            <a:off x="4175758" y="3803023"/>
            <a:ext cx="792213" cy="0"/>
          </a:xfrm>
          <a:prstGeom prst="line">
            <a:avLst/>
          </a:prstGeom>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B8FA76C4-32B2-1C71-AF6C-EE772A3A5CBC}"/>
              </a:ext>
            </a:extLst>
          </p:cNvPr>
          <p:cNvCxnSpPr>
            <a:cxnSpLocks/>
            <a:stCxn id="141" idx="3"/>
            <a:endCxn id="168" idx="1"/>
          </p:cNvCxnSpPr>
          <p:nvPr/>
        </p:nvCxnSpPr>
        <p:spPr>
          <a:xfrm>
            <a:off x="5331227" y="3803023"/>
            <a:ext cx="607812" cy="0"/>
          </a:xfrm>
          <a:prstGeom prst="line">
            <a:avLst/>
          </a:prstGeom>
        </p:spPr>
        <p:style>
          <a:lnRef idx="1">
            <a:schemeClr val="dk1"/>
          </a:lnRef>
          <a:fillRef idx="0">
            <a:schemeClr val="dk1"/>
          </a:fillRef>
          <a:effectRef idx="0">
            <a:schemeClr val="dk1"/>
          </a:effectRef>
          <a:fontRef idx="minor">
            <a:schemeClr val="tx1"/>
          </a:fontRef>
        </p:style>
      </p:cxnSp>
      <p:sp>
        <p:nvSpPr>
          <p:cNvPr id="184" name="Rectangle 183">
            <a:extLst>
              <a:ext uri="{FF2B5EF4-FFF2-40B4-BE49-F238E27FC236}">
                <a16:creationId xmlns:a16="http://schemas.microsoft.com/office/drawing/2014/main" id="{3276E685-DA01-AA86-02D6-8E14F201D024}"/>
              </a:ext>
            </a:extLst>
          </p:cNvPr>
          <p:cNvSpPr/>
          <p:nvPr/>
        </p:nvSpPr>
        <p:spPr>
          <a:xfrm>
            <a:off x="3019183" y="3711583"/>
            <a:ext cx="182880" cy="182880"/>
          </a:xfrm>
          <a:prstGeom prst="rect">
            <a:avLst/>
          </a:prstGeom>
          <a:ln w="127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solidFill>
                  <a:srgbClr val="0070C0"/>
                </a:solidFill>
                <a:latin typeface="Gill Sans" panose="020B0502020104020203" pitchFamily="34" charset="-79"/>
                <a:cs typeface="Gill Sans" panose="020B0502020104020203" pitchFamily="34" charset="-79"/>
              </a:rPr>
              <a:t>4</a:t>
            </a:r>
          </a:p>
        </p:txBody>
      </p:sp>
      <p:sp>
        <p:nvSpPr>
          <p:cNvPr id="185" name="Rectangle 184">
            <a:extLst>
              <a:ext uri="{FF2B5EF4-FFF2-40B4-BE49-F238E27FC236}">
                <a16:creationId xmlns:a16="http://schemas.microsoft.com/office/drawing/2014/main" id="{AB70C3B4-441A-0CCE-9E0A-29C41F2FA627}"/>
              </a:ext>
            </a:extLst>
          </p:cNvPr>
          <p:cNvSpPr/>
          <p:nvPr/>
        </p:nvSpPr>
        <p:spPr>
          <a:xfrm>
            <a:off x="3813202" y="3711583"/>
            <a:ext cx="182880" cy="182880"/>
          </a:xfrm>
          <a:prstGeom prst="rect">
            <a:avLst/>
          </a:prstGeom>
          <a:ln w="127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solidFill>
                  <a:srgbClr val="0070C0"/>
                </a:solidFill>
                <a:latin typeface="Gill Sans" panose="020B0502020104020203" pitchFamily="34" charset="-79"/>
                <a:cs typeface="Gill Sans" panose="020B0502020104020203" pitchFamily="34" charset="-79"/>
              </a:rPr>
              <a:t>5</a:t>
            </a:r>
          </a:p>
        </p:txBody>
      </p:sp>
      <p:sp>
        <p:nvSpPr>
          <p:cNvPr id="186" name="Rectangle 185">
            <a:extLst>
              <a:ext uri="{FF2B5EF4-FFF2-40B4-BE49-F238E27FC236}">
                <a16:creationId xmlns:a16="http://schemas.microsoft.com/office/drawing/2014/main" id="{E0AF692B-AD48-15EB-9356-7543BFBC0BF8}"/>
              </a:ext>
            </a:extLst>
          </p:cNvPr>
          <p:cNvSpPr/>
          <p:nvPr/>
        </p:nvSpPr>
        <p:spPr>
          <a:xfrm>
            <a:off x="3993039" y="3711583"/>
            <a:ext cx="182880" cy="182880"/>
          </a:xfrm>
          <a:prstGeom prst="rect">
            <a:avLst/>
          </a:prstGeom>
          <a:ln w="127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solidFill>
                  <a:srgbClr val="0070C0"/>
                </a:solidFill>
                <a:latin typeface="Gill Sans" panose="020B0502020104020203" pitchFamily="34" charset="-79"/>
                <a:cs typeface="Gill Sans" panose="020B0502020104020203" pitchFamily="34" charset="-79"/>
              </a:rPr>
              <a:t>6</a:t>
            </a:r>
          </a:p>
        </p:txBody>
      </p:sp>
      <p:sp>
        <p:nvSpPr>
          <p:cNvPr id="187" name="Rectangle 186">
            <a:extLst>
              <a:ext uri="{FF2B5EF4-FFF2-40B4-BE49-F238E27FC236}">
                <a16:creationId xmlns:a16="http://schemas.microsoft.com/office/drawing/2014/main" id="{4487B917-0575-2328-46E1-C54E1BEE5A6F}"/>
              </a:ext>
            </a:extLst>
          </p:cNvPr>
          <p:cNvSpPr/>
          <p:nvPr/>
        </p:nvSpPr>
        <p:spPr>
          <a:xfrm>
            <a:off x="5939200" y="3711583"/>
            <a:ext cx="182880" cy="182880"/>
          </a:xfrm>
          <a:prstGeom prst="rect">
            <a:avLst/>
          </a:prstGeom>
          <a:ln w="127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solidFill>
                  <a:srgbClr val="0070C0"/>
                </a:solidFill>
                <a:latin typeface="Gill Sans" panose="020B0502020104020203" pitchFamily="34" charset="-79"/>
                <a:cs typeface="Gill Sans" panose="020B0502020104020203" pitchFamily="34" charset="-79"/>
              </a:rPr>
              <a:t>9</a:t>
            </a:r>
          </a:p>
        </p:txBody>
      </p:sp>
      <p:grpSp>
        <p:nvGrpSpPr>
          <p:cNvPr id="196" name="Group 195">
            <a:extLst>
              <a:ext uri="{FF2B5EF4-FFF2-40B4-BE49-F238E27FC236}">
                <a16:creationId xmlns:a16="http://schemas.microsoft.com/office/drawing/2014/main" id="{5565BEBD-3A78-3467-DD9D-D3CC555EBBBA}"/>
              </a:ext>
            </a:extLst>
          </p:cNvPr>
          <p:cNvGrpSpPr/>
          <p:nvPr/>
        </p:nvGrpSpPr>
        <p:grpSpPr>
          <a:xfrm>
            <a:off x="293063" y="3557290"/>
            <a:ext cx="1808226" cy="502706"/>
            <a:chOff x="114125" y="3835602"/>
            <a:chExt cx="1808226" cy="502706"/>
          </a:xfrm>
        </p:grpSpPr>
        <p:sp>
          <p:nvSpPr>
            <p:cNvPr id="197" name="Rectangle 196">
              <a:extLst>
                <a:ext uri="{FF2B5EF4-FFF2-40B4-BE49-F238E27FC236}">
                  <a16:creationId xmlns:a16="http://schemas.microsoft.com/office/drawing/2014/main" id="{45B94916-8A0B-7F29-2EAA-72619D10915D}"/>
                </a:ext>
              </a:extLst>
            </p:cNvPr>
            <p:cNvSpPr/>
            <p:nvPr/>
          </p:nvSpPr>
          <p:spPr>
            <a:xfrm>
              <a:off x="116257" y="3867273"/>
              <a:ext cx="182880" cy="182880"/>
            </a:xfrm>
            <a:prstGeom prst="rect">
              <a:avLst/>
            </a:prstGeom>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n</a:t>
              </a:r>
            </a:p>
          </p:txBody>
        </p:sp>
        <p:sp>
          <p:nvSpPr>
            <p:cNvPr id="204" name="TextBox 203">
              <a:extLst>
                <a:ext uri="{FF2B5EF4-FFF2-40B4-BE49-F238E27FC236}">
                  <a16:creationId xmlns:a16="http://schemas.microsoft.com/office/drawing/2014/main" id="{3CF2441D-6EE6-B9DC-5B50-1D1F7CA18779}"/>
                </a:ext>
              </a:extLst>
            </p:cNvPr>
            <p:cNvSpPr txBox="1"/>
            <p:nvPr/>
          </p:nvSpPr>
          <p:spPr>
            <a:xfrm>
              <a:off x="309197" y="3835602"/>
              <a:ext cx="1327608" cy="246221"/>
            </a:xfrm>
            <a:prstGeom prst="rect">
              <a:avLst/>
            </a:prstGeom>
            <a:noFill/>
          </p:spPr>
          <p:txBody>
            <a:bodyPr wrap="none" rtlCol="0">
              <a:spAutoFit/>
            </a:bodyPr>
            <a:lstStyle/>
            <a:p>
              <a:r>
                <a:rPr lang="en-US" sz="1000">
                  <a:latin typeface="Gill Sans Light" panose="020B0302020104020203" pitchFamily="34" charset="-79"/>
                  <a:cs typeface="Gill Sans Light" panose="020B0302020104020203" pitchFamily="34" charset="-79"/>
                </a:rPr>
                <a:t>Layers that GPUs have</a:t>
              </a:r>
            </a:p>
          </p:txBody>
        </p:sp>
        <p:sp>
          <p:nvSpPr>
            <p:cNvPr id="205" name="Rectangle 204">
              <a:extLst>
                <a:ext uri="{FF2B5EF4-FFF2-40B4-BE49-F238E27FC236}">
                  <a16:creationId xmlns:a16="http://schemas.microsoft.com/office/drawing/2014/main" id="{82995B65-6767-D811-1EBA-B8411F490EF1}"/>
                </a:ext>
              </a:extLst>
            </p:cNvPr>
            <p:cNvSpPr/>
            <p:nvPr/>
          </p:nvSpPr>
          <p:spPr>
            <a:xfrm>
              <a:off x="114125" y="4123757"/>
              <a:ext cx="182880" cy="182880"/>
            </a:xfrm>
            <a:prstGeom prst="rect">
              <a:avLst/>
            </a:prstGeom>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solidFill>
                    <a:srgbClr val="C00000"/>
                  </a:solidFill>
                  <a:latin typeface="Gill Sans" panose="020B0502020104020203" pitchFamily="34" charset="-79"/>
                  <a:cs typeface="Gill Sans" panose="020B0502020104020203" pitchFamily="34" charset="-79"/>
                </a:rPr>
                <a:t>n</a:t>
              </a:r>
            </a:p>
          </p:txBody>
        </p:sp>
        <p:sp>
          <p:nvSpPr>
            <p:cNvPr id="206" name="TextBox 205">
              <a:extLst>
                <a:ext uri="{FF2B5EF4-FFF2-40B4-BE49-F238E27FC236}">
                  <a16:creationId xmlns:a16="http://schemas.microsoft.com/office/drawing/2014/main" id="{7108C401-0917-C620-FCEC-58E9B0F9E602}"/>
                </a:ext>
              </a:extLst>
            </p:cNvPr>
            <p:cNvSpPr txBox="1"/>
            <p:nvPr/>
          </p:nvSpPr>
          <p:spPr>
            <a:xfrm>
              <a:off x="301394" y="4092087"/>
              <a:ext cx="1620957" cy="246221"/>
            </a:xfrm>
            <a:prstGeom prst="rect">
              <a:avLst/>
            </a:prstGeom>
            <a:noFill/>
          </p:spPr>
          <p:txBody>
            <a:bodyPr wrap="none" rtlCol="0">
              <a:spAutoFit/>
            </a:bodyPr>
            <a:lstStyle/>
            <a:p>
              <a:r>
                <a:rPr lang="en-US" sz="1000">
                  <a:latin typeface="Gill Sans Light" panose="020B0302020104020203" pitchFamily="34" charset="-79"/>
                  <a:cs typeface="Gill Sans Light" panose="020B0302020104020203" pitchFamily="34" charset="-79"/>
                </a:rPr>
                <a:t>Layers that GPUs don’t have</a:t>
              </a:r>
            </a:p>
          </p:txBody>
        </p:sp>
      </p:grpSp>
      <p:sp>
        <p:nvSpPr>
          <p:cNvPr id="5" name="Rectangle 4">
            <a:extLst>
              <a:ext uri="{FF2B5EF4-FFF2-40B4-BE49-F238E27FC236}">
                <a16:creationId xmlns:a16="http://schemas.microsoft.com/office/drawing/2014/main" id="{5AAE9478-90F0-E2A7-6F2C-A26DC991FEF9}"/>
              </a:ext>
            </a:extLst>
          </p:cNvPr>
          <p:cNvSpPr/>
          <p:nvPr/>
        </p:nvSpPr>
        <p:spPr>
          <a:xfrm>
            <a:off x="839071" y="2197776"/>
            <a:ext cx="1313503" cy="536759"/>
          </a:xfrm>
          <a:prstGeom prst="rect">
            <a:avLst/>
          </a:prstGeom>
          <a:solidFill>
            <a:schemeClr val="accent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Gill Sans Light" panose="020B0302020104020203" pitchFamily="34" charset="-79"/>
                <a:cs typeface="Gill Sans Light" panose="020B0302020104020203" pitchFamily="34" charset="-79"/>
              </a:rPr>
              <a:t>Pipeline Template</a:t>
            </a:r>
            <a:br>
              <a:rPr lang="en-US" sz="1200">
                <a:solidFill>
                  <a:schemeClr val="tx1"/>
                </a:solidFill>
                <a:latin typeface="Gill Sans Light" panose="020B0302020104020203" pitchFamily="34" charset="-79"/>
                <a:cs typeface="Gill Sans Light" panose="020B0302020104020203" pitchFamily="34" charset="-79"/>
              </a:rPr>
            </a:br>
            <a:r>
              <a:rPr lang="en-US" sz="1200">
                <a:solidFill>
                  <a:schemeClr val="tx1"/>
                </a:solidFill>
                <a:latin typeface="Gill Sans Light" panose="020B0302020104020203" pitchFamily="34" charset="-79"/>
                <a:cs typeface="Gill Sans Light" panose="020B0302020104020203" pitchFamily="34" charset="-79"/>
              </a:rPr>
              <a:t>for 2 Nodes</a:t>
            </a:r>
          </a:p>
        </p:txBody>
      </p:sp>
      <p:sp>
        <p:nvSpPr>
          <p:cNvPr id="6" name="Rectangle 5">
            <a:extLst>
              <a:ext uri="{FF2B5EF4-FFF2-40B4-BE49-F238E27FC236}">
                <a16:creationId xmlns:a16="http://schemas.microsoft.com/office/drawing/2014/main" id="{06DAD341-03D7-8710-F2E2-7CF2FCB25A0E}"/>
              </a:ext>
            </a:extLst>
          </p:cNvPr>
          <p:cNvSpPr/>
          <p:nvPr/>
        </p:nvSpPr>
        <p:spPr>
          <a:xfrm>
            <a:off x="6811318" y="2194964"/>
            <a:ext cx="1313503" cy="536759"/>
          </a:xfrm>
          <a:prstGeom prst="rect">
            <a:avLst/>
          </a:prstGeom>
          <a:solidFill>
            <a:schemeClr val="accent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Gill Sans Light" panose="020B0302020104020203" pitchFamily="34" charset="-79"/>
                <a:cs typeface="Gill Sans Light" panose="020B0302020104020203" pitchFamily="34" charset="-79"/>
              </a:rPr>
              <a:t>Pipeline Template</a:t>
            </a:r>
            <a:br>
              <a:rPr lang="en-US" sz="1200">
                <a:latin typeface="Gill Sans Light" panose="020B0302020104020203" pitchFamily="34" charset="-79"/>
                <a:cs typeface="Gill Sans Light" panose="020B0302020104020203" pitchFamily="34" charset="-79"/>
              </a:rPr>
            </a:br>
            <a:r>
              <a:rPr lang="en-US" sz="1200">
                <a:latin typeface="Gill Sans Light" panose="020B0302020104020203" pitchFamily="34" charset="-79"/>
                <a:cs typeface="Gill Sans Light" panose="020B0302020104020203" pitchFamily="34" charset="-79"/>
              </a:rPr>
              <a:t>for </a:t>
            </a:r>
            <a:r>
              <a:rPr lang="en-US" sz="1200" i="1">
                <a:latin typeface="Gill Sans Light" panose="020B0302020104020203" pitchFamily="34" charset="-79"/>
                <a:cs typeface="Gill Sans Light" panose="020B0302020104020203" pitchFamily="34" charset="-79"/>
              </a:rPr>
              <a:t>k</a:t>
            </a:r>
            <a:r>
              <a:rPr lang="en-US" sz="1200">
                <a:latin typeface="Gill Sans Light" panose="020B0302020104020203" pitchFamily="34" charset="-79"/>
                <a:cs typeface="Gill Sans Light" panose="020B0302020104020203" pitchFamily="34" charset="-79"/>
              </a:rPr>
              <a:t> Nodes</a:t>
            </a:r>
          </a:p>
        </p:txBody>
      </p:sp>
      <p:sp>
        <p:nvSpPr>
          <p:cNvPr id="7" name="Rectangle 6">
            <a:extLst>
              <a:ext uri="{FF2B5EF4-FFF2-40B4-BE49-F238E27FC236}">
                <a16:creationId xmlns:a16="http://schemas.microsoft.com/office/drawing/2014/main" id="{24925E94-9209-F913-A5AA-EF4BEA12A154}"/>
              </a:ext>
            </a:extLst>
          </p:cNvPr>
          <p:cNvSpPr/>
          <p:nvPr/>
        </p:nvSpPr>
        <p:spPr>
          <a:xfrm>
            <a:off x="4235943" y="2194964"/>
            <a:ext cx="1313503" cy="536759"/>
          </a:xfrm>
          <a:prstGeom prst="rect">
            <a:avLst/>
          </a:prstGeom>
          <a:solidFill>
            <a:schemeClr val="accent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Gill Sans Light" panose="020B0302020104020203" pitchFamily="34" charset="-79"/>
                <a:cs typeface="Gill Sans Light" panose="020B0302020104020203" pitchFamily="34" charset="-79"/>
              </a:rPr>
              <a:t>Pipeline Template</a:t>
            </a:r>
            <a:br>
              <a:rPr lang="en-US" sz="1200">
                <a:solidFill>
                  <a:schemeClr val="tx1"/>
                </a:solidFill>
                <a:latin typeface="Gill Sans Light" panose="020B0302020104020203" pitchFamily="34" charset="-79"/>
                <a:cs typeface="Gill Sans Light" panose="020B0302020104020203" pitchFamily="34" charset="-79"/>
              </a:rPr>
            </a:br>
            <a:r>
              <a:rPr lang="en-US" sz="1200">
                <a:solidFill>
                  <a:schemeClr val="tx1"/>
                </a:solidFill>
                <a:latin typeface="Gill Sans Light" panose="020B0302020104020203" pitchFamily="34" charset="-79"/>
                <a:cs typeface="Gill Sans Light" panose="020B0302020104020203" pitchFamily="34" charset="-79"/>
              </a:rPr>
              <a:t>for 4 Nodes</a:t>
            </a:r>
          </a:p>
        </p:txBody>
      </p:sp>
      <p:sp>
        <p:nvSpPr>
          <p:cNvPr id="8" name="TextBox 7">
            <a:extLst>
              <a:ext uri="{FF2B5EF4-FFF2-40B4-BE49-F238E27FC236}">
                <a16:creationId xmlns:a16="http://schemas.microsoft.com/office/drawing/2014/main" id="{1F90C171-1390-70B7-2748-6B977F709224}"/>
              </a:ext>
            </a:extLst>
          </p:cNvPr>
          <p:cNvSpPr txBox="1"/>
          <p:nvPr/>
        </p:nvSpPr>
        <p:spPr>
          <a:xfrm>
            <a:off x="6027936" y="1886727"/>
            <a:ext cx="285656" cy="255471"/>
          </a:xfrm>
          <a:prstGeom prst="rect">
            <a:avLst/>
          </a:prstGeom>
          <a:noFill/>
        </p:spPr>
        <p:txBody>
          <a:bodyPr wrap="none" rtlCol="0">
            <a:spAutoFit/>
          </a:bodyPr>
          <a:lstStyle/>
          <a:p>
            <a:r>
              <a:rPr lang="en-US" sz="1200">
                <a:latin typeface="Gill Sans" panose="020B0502020104020203" pitchFamily="34" charset="-79"/>
                <a:cs typeface="Gill Sans" panose="020B0502020104020203" pitchFamily="34" charset="-79"/>
              </a:rPr>
              <a:t>...</a:t>
            </a:r>
          </a:p>
        </p:txBody>
      </p:sp>
      <p:sp>
        <p:nvSpPr>
          <p:cNvPr id="9" name="Rectangle 8">
            <a:extLst>
              <a:ext uri="{FF2B5EF4-FFF2-40B4-BE49-F238E27FC236}">
                <a16:creationId xmlns:a16="http://schemas.microsoft.com/office/drawing/2014/main" id="{577F5C5C-3ED6-01F2-3823-C2955C47F8DC}"/>
              </a:ext>
            </a:extLst>
          </p:cNvPr>
          <p:cNvSpPr/>
          <p:nvPr/>
        </p:nvSpPr>
        <p:spPr>
          <a:xfrm>
            <a:off x="2457359" y="2197776"/>
            <a:ext cx="1313503" cy="536759"/>
          </a:xfrm>
          <a:prstGeom prst="rect">
            <a:avLst/>
          </a:prstGeom>
          <a:solidFill>
            <a:schemeClr val="accent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Gill Sans Light" panose="020B0302020104020203" pitchFamily="34" charset="-79"/>
                <a:cs typeface="Gill Sans Light" panose="020B0302020104020203" pitchFamily="34" charset="-79"/>
              </a:rPr>
              <a:t>Pipeline Template</a:t>
            </a:r>
            <a:br>
              <a:rPr lang="en-US" sz="1200">
                <a:solidFill>
                  <a:schemeClr val="tx1"/>
                </a:solidFill>
                <a:latin typeface="Gill Sans Light" panose="020B0302020104020203" pitchFamily="34" charset="-79"/>
                <a:cs typeface="Gill Sans Light" panose="020B0302020104020203" pitchFamily="34" charset="-79"/>
              </a:rPr>
            </a:br>
            <a:r>
              <a:rPr lang="en-US" sz="1200">
                <a:solidFill>
                  <a:schemeClr val="tx1"/>
                </a:solidFill>
                <a:latin typeface="Gill Sans Light" panose="020B0302020104020203" pitchFamily="34" charset="-79"/>
                <a:cs typeface="Gill Sans Light" panose="020B0302020104020203" pitchFamily="34" charset="-79"/>
              </a:rPr>
              <a:t>for 3 Nodes</a:t>
            </a:r>
          </a:p>
        </p:txBody>
      </p:sp>
      <p:grpSp>
        <p:nvGrpSpPr>
          <p:cNvPr id="10" name="Group 9">
            <a:extLst>
              <a:ext uri="{FF2B5EF4-FFF2-40B4-BE49-F238E27FC236}">
                <a16:creationId xmlns:a16="http://schemas.microsoft.com/office/drawing/2014/main" id="{ACC7A71A-2404-3BB5-2905-F5DB6D97DD86}"/>
              </a:ext>
            </a:extLst>
          </p:cNvPr>
          <p:cNvGrpSpPr/>
          <p:nvPr/>
        </p:nvGrpSpPr>
        <p:grpSpPr>
          <a:xfrm>
            <a:off x="861901" y="1723051"/>
            <a:ext cx="1316736" cy="548640"/>
            <a:chOff x="-522890" y="3733160"/>
            <a:chExt cx="1316736" cy="548640"/>
          </a:xfrm>
        </p:grpSpPr>
        <p:sp>
          <p:nvSpPr>
            <p:cNvPr id="13" name="Rectangle 12">
              <a:extLst>
                <a:ext uri="{FF2B5EF4-FFF2-40B4-BE49-F238E27FC236}">
                  <a16:creationId xmlns:a16="http://schemas.microsoft.com/office/drawing/2014/main" id="{9FF152E4-02AE-FC25-64F4-75B11B12D3F0}"/>
                </a:ext>
              </a:extLst>
            </p:cNvPr>
            <p:cNvSpPr/>
            <p:nvPr/>
          </p:nvSpPr>
          <p:spPr>
            <a:xfrm>
              <a:off x="-522890" y="3733160"/>
              <a:ext cx="1316736"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Node 1 for Template A">
              <a:extLst>
                <a:ext uri="{FF2B5EF4-FFF2-40B4-BE49-F238E27FC236}">
                  <a16:creationId xmlns:a16="http://schemas.microsoft.com/office/drawing/2014/main" id="{DF9E8698-9951-4C36-EC6B-8D00608D819F}"/>
                </a:ext>
              </a:extLst>
            </p:cNvPr>
            <p:cNvSpPr/>
            <p:nvPr/>
          </p:nvSpPr>
          <p:spPr>
            <a:xfrm>
              <a:off x="-221543" y="3830060"/>
              <a:ext cx="321537" cy="35484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Node 2 for Template A">
              <a:extLst>
                <a:ext uri="{FF2B5EF4-FFF2-40B4-BE49-F238E27FC236}">
                  <a16:creationId xmlns:a16="http://schemas.microsoft.com/office/drawing/2014/main" id="{A81C30EA-4FB3-84D6-7077-57640D9B1C99}"/>
                </a:ext>
              </a:extLst>
            </p:cNvPr>
            <p:cNvSpPr/>
            <p:nvPr/>
          </p:nvSpPr>
          <p:spPr>
            <a:xfrm>
              <a:off x="170962" y="3830060"/>
              <a:ext cx="321537" cy="35484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16" name="Group 15">
            <a:extLst>
              <a:ext uri="{FF2B5EF4-FFF2-40B4-BE49-F238E27FC236}">
                <a16:creationId xmlns:a16="http://schemas.microsoft.com/office/drawing/2014/main" id="{6791BCC9-C4D2-73C3-08DE-0F449A72154D}"/>
              </a:ext>
            </a:extLst>
          </p:cNvPr>
          <p:cNvGrpSpPr/>
          <p:nvPr/>
        </p:nvGrpSpPr>
        <p:grpSpPr>
          <a:xfrm>
            <a:off x="4145349" y="1723051"/>
            <a:ext cx="1494689" cy="548640"/>
            <a:chOff x="3411261" y="3919835"/>
            <a:chExt cx="1494689" cy="548640"/>
          </a:xfrm>
        </p:grpSpPr>
        <p:sp>
          <p:nvSpPr>
            <p:cNvPr id="17" name="Rectangle 16">
              <a:extLst>
                <a:ext uri="{FF2B5EF4-FFF2-40B4-BE49-F238E27FC236}">
                  <a16:creationId xmlns:a16="http://schemas.microsoft.com/office/drawing/2014/main" id="{40E44A7E-C400-C9DD-459A-252B5654ACA8}"/>
                </a:ext>
              </a:extLst>
            </p:cNvPr>
            <p:cNvSpPr/>
            <p:nvPr/>
          </p:nvSpPr>
          <p:spPr>
            <a:xfrm>
              <a:off x="3500237" y="3919835"/>
              <a:ext cx="1316736"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E9ACE39-AFB3-C207-B914-016257BA83C6}"/>
                </a:ext>
              </a:extLst>
            </p:cNvPr>
            <p:cNvGrpSpPr>
              <a:grpSpLocks noChangeAspect="1"/>
            </p:cNvGrpSpPr>
            <p:nvPr/>
          </p:nvGrpSpPr>
          <p:grpSpPr>
            <a:xfrm>
              <a:off x="3411261" y="4016735"/>
              <a:ext cx="1494689" cy="354840"/>
              <a:chOff x="7265017" y="3862296"/>
              <a:chExt cx="1604884" cy="381000"/>
            </a:xfrm>
          </p:grpSpPr>
          <p:sp>
            <p:nvSpPr>
              <p:cNvPr id="20" name="Rectangle 19">
                <a:extLst>
                  <a:ext uri="{FF2B5EF4-FFF2-40B4-BE49-F238E27FC236}">
                    <a16:creationId xmlns:a16="http://schemas.microsoft.com/office/drawing/2014/main" id="{63A55000-138A-7ED9-D5C5-9C76DAE9BA86}"/>
                  </a:ext>
                </a:extLst>
              </p:cNvPr>
              <p:cNvSpPr/>
              <p:nvPr/>
            </p:nvSpPr>
            <p:spPr>
              <a:xfrm>
                <a:off x="7265017"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Rectangle 21">
                <a:extLst>
                  <a:ext uri="{FF2B5EF4-FFF2-40B4-BE49-F238E27FC236}">
                    <a16:creationId xmlns:a16="http://schemas.microsoft.com/office/drawing/2014/main" id="{E1654EEA-0CCE-101F-582D-F591CF03C25A}"/>
                  </a:ext>
                </a:extLst>
              </p:cNvPr>
              <p:cNvSpPr/>
              <p:nvPr/>
            </p:nvSpPr>
            <p:spPr>
              <a:xfrm>
                <a:off x="7686459"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Rectangle 22">
                <a:extLst>
                  <a:ext uri="{FF2B5EF4-FFF2-40B4-BE49-F238E27FC236}">
                    <a16:creationId xmlns:a16="http://schemas.microsoft.com/office/drawing/2014/main" id="{A2C4F48F-FF0A-FC52-B16B-233387B98B4B}"/>
                  </a:ext>
                </a:extLst>
              </p:cNvPr>
              <p:cNvSpPr/>
              <p:nvPr/>
            </p:nvSpPr>
            <p:spPr>
              <a:xfrm>
                <a:off x="8103217"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Rectangle 23">
                <a:extLst>
                  <a:ext uri="{FF2B5EF4-FFF2-40B4-BE49-F238E27FC236}">
                    <a16:creationId xmlns:a16="http://schemas.microsoft.com/office/drawing/2014/main" id="{BC3D5185-BCC9-0B78-1012-F74EB0A1984E}"/>
                  </a:ext>
                </a:extLst>
              </p:cNvPr>
              <p:cNvSpPr/>
              <p:nvPr/>
            </p:nvSpPr>
            <p:spPr>
              <a:xfrm>
                <a:off x="8524659"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grpSp>
        <p:nvGrpSpPr>
          <p:cNvPr id="25" name="Group 24">
            <a:extLst>
              <a:ext uri="{FF2B5EF4-FFF2-40B4-BE49-F238E27FC236}">
                <a16:creationId xmlns:a16="http://schemas.microsoft.com/office/drawing/2014/main" id="{B6D9258C-63D4-AD3E-A427-E1FF071651A9}"/>
              </a:ext>
            </a:extLst>
          </p:cNvPr>
          <p:cNvGrpSpPr/>
          <p:nvPr/>
        </p:nvGrpSpPr>
        <p:grpSpPr>
          <a:xfrm>
            <a:off x="6736483" y="1819951"/>
            <a:ext cx="1463171" cy="354840"/>
            <a:chOff x="5648465" y="3620436"/>
            <a:chExt cx="1463171" cy="354840"/>
          </a:xfrm>
        </p:grpSpPr>
        <p:sp>
          <p:nvSpPr>
            <p:cNvPr id="26" name="Rectangle 25">
              <a:extLst>
                <a:ext uri="{FF2B5EF4-FFF2-40B4-BE49-F238E27FC236}">
                  <a16:creationId xmlns:a16="http://schemas.microsoft.com/office/drawing/2014/main" id="{3851EBCE-B125-1B02-0CC7-004C1312C279}"/>
                </a:ext>
              </a:extLst>
            </p:cNvPr>
            <p:cNvSpPr/>
            <p:nvPr/>
          </p:nvSpPr>
          <p:spPr>
            <a:xfrm>
              <a:off x="5648465" y="3620436"/>
              <a:ext cx="321537" cy="354840"/>
            </a:xfrm>
            <a:prstGeom prst="rect">
              <a:avLst/>
            </a:prstGeom>
            <a:solidFill>
              <a:schemeClr val="accent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Rectangle 26">
              <a:extLst>
                <a:ext uri="{FF2B5EF4-FFF2-40B4-BE49-F238E27FC236}">
                  <a16:creationId xmlns:a16="http://schemas.microsoft.com/office/drawing/2014/main" id="{D419707A-ADC0-3770-4CCA-8BCADA934552}"/>
                </a:ext>
              </a:extLst>
            </p:cNvPr>
            <p:cNvSpPr/>
            <p:nvPr/>
          </p:nvSpPr>
          <p:spPr>
            <a:xfrm>
              <a:off x="6040970" y="3620436"/>
              <a:ext cx="321537" cy="354840"/>
            </a:xfrm>
            <a:prstGeom prst="rect">
              <a:avLst/>
            </a:prstGeom>
            <a:solidFill>
              <a:schemeClr val="accent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TextBox 27">
              <a:extLst>
                <a:ext uri="{FF2B5EF4-FFF2-40B4-BE49-F238E27FC236}">
                  <a16:creationId xmlns:a16="http://schemas.microsoft.com/office/drawing/2014/main" id="{35D71FF3-F8CF-4445-3428-A7933A2C51D6}"/>
                </a:ext>
              </a:extLst>
            </p:cNvPr>
            <p:cNvSpPr txBox="1"/>
            <p:nvPr/>
          </p:nvSpPr>
          <p:spPr>
            <a:xfrm>
              <a:off x="6433475" y="3670120"/>
              <a:ext cx="285656" cy="255471"/>
            </a:xfrm>
            <a:prstGeom prst="rect">
              <a:avLst/>
            </a:prstGeom>
            <a:noFill/>
          </p:spPr>
          <p:txBody>
            <a:bodyPr wrap="none" rtlCol="0">
              <a:spAutoFit/>
            </a:bodyPr>
            <a:lstStyle/>
            <a:p>
              <a:r>
                <a:rPr lang="en-US" sz="1200">
                  <a:latin typeface="Gill Sans" panose="020B0502020104020203" pitchFamily="34" charset="-79"/>
                  <a:cs typeface="Gill Sans" panose="020B0502020104020203" pitchFamily="34" charset="-79"/>
                </a:rPr>
                <a:t>...</a:t>
              </a:r>
            </a:p>
          </p:txBody>
        </p:sp>
        <p:sp>
          <p:nvSpPr>
            <p:cNvPr id="29" name="Rectangle 28">
              <a:extLst>
                <a:ext uri="{FF2B5EF4-FFF2-40B4-BE49-F238E27FC236}">
                  <a16:creationId xmlns:a16="http://schemas.microsoft.com/office/drawing/2014/main" id="{EF064B27-DA63-08C6-5F16-81826569A772}"/>
                </a:ext>
              </a:extLst>
            </p:cNvPr>
            <p:cNvSpPr/>
            <p:nvPr/>
          </p:nvSpPr>
          <p:spPr>
            <a:xfrm>
              <a:off x="6790099" y="3620436"/>
              <a:ext cx="321537" cy="354840"/>
            </a:xfrm>
            <a:prstGeom prst="rect">
              <a:avLst/>
            </a:prstGeom>
            <a:solidFill>
              <a:schemeClr val="accent1"/>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31" name="Group 30">
            <a:extLst>
              <a:ext uri="{FF2B5EF4-FFF2-40B4-BE49-F238E27FC236}">
                <a16:creationId xmlns:a16="http://schemas.microsoft.com/office/drawing/2014/main" id="{8539D1DA-8F94-F160-5375-652D46D459F7}"/>
              </a:ext>
            </a:extLst>
          </p:cNvPr>
          <p:cNvGrpSpPr/>
          <p:nvPr/>
        </p:nvGrpSpPr>
        <p:grpSpPr>
          <a:xfrm>
            <a:off x="2487338" y="1723051"/>
            <a:ext cx="1316736" cy="548640"/>
            <a:chOff x="1319917" y="3439033"/>
            <a:chExt cx="1316736" cy="548640"/>
          </a:xfrm>
        </p:grpSpPr>
        <p:sp>
          <p:nvSpPr>
            <p:cNvPr id="32" name="Rectangle 31">
              <a:extLst>
                <a:ext uri="{FF2B5EF4-FFF2-40B4-BE49-F238E27FC236}">
                  <a16:creationId xmlns:a16="http://schemas.microsoft.com/office/drawing/2014/main" id="{773B5347-2DA5-D82B-E67E-A4AD212A640F}"/>
                </a:ext>
              </a:extLst>
            </p:cNvPr>
            <p:cNvSpPr/>
            <p:nvPr/>
          </p:nvSpPr>
          <p:spPr>
            <a:xfrm>
              <a:off x="1319917" y="3439033"/>
              <a:ext cx="1316736" cy="54864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EB1E0473-81C8-E1A8-DD57-D7D31EBAA51E}"/>
                </a:ext>
              </a:extLst>
            </p:cNvPr>
            <p:cNvGrpSpPr/>
            <p:nvPr/>
          </p:nvGrpSpPr>
          <p:grpSpPr>
            <a:xfrm>
              <a:off x="1424671" y="3535933"/>
              <a:ext cx="1107228" cy="354840"/>
              <a:chOff x="1617272" y="3455100"/>
              <a:chExt cx="1107228" cy="354840"/>
            </a:xfrm>
          </p:grpSpPr>
          <p:sp>
            <p:nvSpPr>
              <p:cNvPr id="38" name="!! Node 1 for Template B">
                <a:extLst>
                  <a:ext uri="{FF2B5EF4-FFF2-40B4-BE49-F238E27FC236}">
                    <a16:creationId xmlns:a16="http://schemas.microsoft.com/office/drawing/2014/main" id="{78C65C5C-9B41-0AF2-AF9B-96D213220CA1}"/>
                  </a:ext>
                </a:extLst>
              </p:cNvPr>
              <p:cNvSpPr/>
              <p:nvPr/>
            </p:nvSpPr>
            <p:spPr>
              <a:xfrm>
                <a:off x="1617272" y="3455100"/>
                <a:ext cx="321537" cy="35484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9" name="!! Node 3 for Template B">
                <a:extLst>
                  <a:ext uri="{FF2B5EF4-FFF2-40B4-BE49-F238E27FC236}">
                    <a16:creationId xmlns:a16="http://schemas.microsoft.com/office/drawing/2014/main" id="{841A2A75-43EE-837D-C77B-5D1A1D079332}"/>
                  </a:ext>
                </a:extLst>
              </p:cNvPr>
              <p:cNvSpPr/>
              <p:nvPr/>
            </p:nvSpPr>
            <p:spPr>
              <a:xfrm>
                <a:off x="2009778" y="3455100"/>
                <a:ext cx="321537" cy="35484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 Node 4 for Template B">
                <a:extLst>
                  <a:ext uri="{FF2B5EF4-FFF2-40B4-BE49-F238E27FC236}">
                    <a16:creationId xmlns:a16="http://schemas.microsoft.com/office/drawing/2014/main" id="{8008BC32-008A-151F-ADEC-6D455C7DE282}"/>
                  </a:ext>
                </a:extLst>
              </p:cNvPr>
              <p:cNvSpPr/>
              <p:nvPr/>
            </p:nvSpPr>
            <p:spPr>
              <a:xfrm>
                <a:off x="2402963" y="3455100"/>
                <a:ext cx="321537" cy="35484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spTree>
    <p:extLst>
      <p:ext uri="{BB962C8B-B14F-4D97-AF65-F5344CB8AC3E}">
        <p14:creationId xmlns:p14="http://schemas.microsoft.com/office/powerpoint/2010/main" val="220886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par>
                                <p:cTn id="7" presetID="44" presetClass="path" presetSubtype="0" accel="50000" decel="50000" fill="hold" grpId="1" nodeType="withEffect">
                                  <p:stCondLst>
                                    <p:cond delay="0"/>
                                  </p:stCondLst>
                                  <p:childTnLst>
                                    <p:animMotion origin="layout" path="M 0.5158 0.05061 L 0.37952 -0.05803 C 0.35157 -0.08334 0.30834 -0.09877 0.26337 -0.10185 C 0.21198 -0.1071 0.17066 -0.09877 0.14063 -0.08148 L -4.16667E-6 0.00092 " pathEditMode="relative" rAng="180000" ptsTypes="AAAAA">
                                      <p:cBhvr>
                                        <p:cTn id="8" dur="500" fill="hold"/>
                                        <p:tgtEl>
                                          <p:spTgt spid="184"/>
                                        </p:tgtEl>
                                        <p:attrNameLst>
                                          <p:attrName>ppt_x</p:attrName>
                                          <p:attrName>ppt_y</p:attrName>
                                        </p:attrNameLst>
                                      </p:cBhvr>
                                      <p:rCtr x="-25608" y="-8858"/>
                                    </p:animMotion>
                                  </p:childTnLst>
                                </p:cTn>
                              </p:par>
                              <p:par>
                                <p:cTn id="9" presetID="1" presetClass="entr" presetSubtype="0" fill="hold" grpId="0" nodeType="withEffect">
                                  <p:stCondLst>
                                    <p:cond delay="300"/>
                                  </p:stCondLst>
                                  <p:childTnLst>
                                    <p:set>
                                      <p:cBhvr>
                                        <p:cTn id="10" dur="1" fill="hold">
                                          <p:stCondLst>
                                            <p:cond delay="0"/>
                                          </p:stCondLst>
                                        </p:cTn>
                                        <p:tgtEl>
                                          <p:spTgt spid="185"/>
                                        </p:tgtEl>
                                        <p:attrNameLst>
                                          <p:attrName>style.visibility</p:attrName>
                                        </p:attrNameLst>
                                      </p:cBhvr>
                                      <p:to>
                                        <p:strVal val="visible"/>
                                      </p:to>
                                    </p:set>
                                  </p:childTnLst>
                                </p:cTn>
                              </p:par>
                              <p:par>
                                <p:cTn id="11" presetID="37" presetClass="path" presetSubtype="0" accel="50000" decel="50000" fill="hold" grpId="1" nodeType="withEffect">
                                  <p:stCondLst>
                                    <p:cond delay="300"/>
                                  </p:stCondLst>
                                  <p:childTnLst>
                                    <p:animMotion origin="layout" path="M 0.43802 0.0679 L 0.32483 -0.03797 C 0.30122 -0.06142 0.26493 -0.07747 0.22743 -0.08334 C 0.18385 -0.09043 0.14705 -0.08519 0.12205 -0.06945 L 0.00017 -0.00031 " pathEditMode="relative" rAng="300000" ptsTypes="AAAAA">
                                      <p:cBhvr>
                                        <p:cTn id="12" dur="500" fill="hold"/>
                                        <p:tgtEl>
                                          <p:spTgt spid="185"/>
                                        </p:tgtEl>
                                        <p:attrNameLst>
                                          <p:attrName>ppt_x</p:attrName>
                                          <p:attrName>ppt_y</p:attrName>
                                        </p:attrNameLst>
                                      </p:cBhvr>
                                      <p:rCtr x="-21597" y="-9321"/>
                                    </p:animMotion>
                                  </p:childTnLst>
                                </p:cTn>
                              </p:par>
                              <p:par>
                                <p:cTn id="13" presetID="1" presetClass="entr" presetSubtype="0" fill="hold" grpId="0" nodeType="withEffect">
                                  <p:stCondLst>
                                    <p:cond delay="600"/>
                                  </p:stCondLst>
                                  <p:childTnLst>
                                    <p:set>
                                      <p:cBhvr>
                                        <p:cTn id="14" dur="1" fill="hold">
                                          <p:stCondLst>
                                            <p:cond delay="0"/>
                                          </p:stCondLst>
                                        </p:cTn>
                                        <p:tgtEl>
                                          <p:spTgt spid="186"/>
                                        </p:tgtEl>
                                        <p:attrNameLst>
                                          <p:attrName>style.visibility</p:attrName>
                                        </p:attrNameLst>
                                      </p:cBhvr>
                                      <p:to>
                                        <p:strVal val="visible"/>
                                      </p:to>
                                    </p:set>
                                  </p:childTnLst>
                                </p:cTn>
                              </p:par>
                              <p:par>
                                <p:cTn id="15" presetID="37" presetClass="path" presetSubtype="0" accel="50000" decel="50000" fill="hold" grpId="1" nodeType="withEffect">
                                  <p:stCondLst>
                                    <p:cond delay="600"/>
                                  </p:stCondLst>
                                  <p:childTnLst>
                                    <p:animMotion origin="layout" path="M 0.43281 0.08086 L 0.32066 -0.01111 C 0.2974 -0.03118 0.26181 -0.04599 0.22361 -0.05309 C 0.18021 -0.06111 0.14514 -0.05988 0.11997 -0.04969 L -1.38889E-6 2.46914E-6 " pathEditMode="relative" rAng="360000" ptsTypes="AAAAA">
                                      <p:cBhvr>
                                        <p:cTn id="16" dur="500" fill="hold"/>
                                        <p:tgtEl>
                                          <p:spTgt spid="186"/>
                                        </p:tgtEl>
                                        <p:attrNameLst>
                                          <p:attrName>ppt_x</p:attrName>
                                          <p:attrName>ppt_y</p:attrName>
                                        </p:attrNameLst>
                                      </p:cBhvr>
                                      <p:rCtr x="-21372" y="-8735"/>
                                    </p:animMotion>
                                  </p:childTnLst>
                                </p:cTn>
                              </p:par>
                              <p:par>
                                <p:cTn id="17" presetID="1" presetClass="entr" presetSubtype="0" fill="hold" grpId="0" nodeType="withEffect">
                                  <p:stCondLst>
                                    <p:cond delay="900"/>
                                  </p:stCondLst>
                                  <p:childTnLst>
                                    <p:set>
                                      <p:cBhvr>
                                        <p:cTn id="18" dur="1" fill="hold">
                                          <p:stCondLst>
                                            <p:cond delay="0"/>
                                          </p:stCondLst>
                                        </p:cTn>
                                        <p:tgtEl>
                                          <p:spTgt spid="187"/>
                                        </p:tgtEl>
                                        <p:attrNameLst>
                                          <p:attrName>style.visibility</p:attrName>
                                        </p:attrNameLst>
                                      </p:cBhvr>
                                      <p:to>
                                        <p:strVal val="visible"/>
                                      </p:to>
                                    </p:set>
                                  </p:childTnLst>
                                </p:cTn>
                              </p:par>
                              <p:par>
                                <p:cTn id="19" presetID="37" presetClass="path" presetSubtype="0" accel="50000" decel="50000" fill="hold" grpId="1" nodeType="withEffect">
                                  <p:stCondLst>
                                    <p:cond delay="900"/>
                                  </p:stCondLst>
                                  <p:childTnLst>
                                    <p:animMotion origin="layout" path="M 0.27014 0.05926 L 0.20053 -0.00618 C 0.18629 -0.02037 0.16372 -0.03118 0.14011 -0.03642 C 0.11355 -0.0426 0.09114 -0.04105 0.07535 -0.03334 L 0.00034 0.00031 " pathEditMode="relative" rAng="420000" ptsTypes="AAAAA">
                                      <p:cBhvr>
                                        <p:cTn id="20" dur="500" fill="hold"/>
                                        <p:tgtEl>
                                          <p:spTgt spid="187"/>
                                        </p:tgtEl>
                                        <p:attrNameLst>
                                          <p:attrName>ppt_x</p:attrName>
                                          <p:attrName>ppt_y</p:attrName>
                                        </p:attrNameLst>
                                      </p:cBhvr>
                                      <p:rCtr x="-13264" y="-6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animBg="1"/>
      <p:bldP spid="184" grpId="1" animBg="1"/>
      <p:bldP spid="185" grpId="0" animBg="1"/>
      <p:bldP spid="185" grpId="1" animBg="1"/>
      <p:bldP spid="186" grpId="0" animBg="1"/>
      <p:bldP spid="186" grpId="1" animBg="1"/>
      <p:bldP spid="187" grpId="0" animBg="1"/>
      <p:bldP spid="187"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8D354D-E046-B40D-57B7-2FF88707E2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34</a:t>
            </a:fld>
            <a:endParaRPr lang="en-US"/>
          </a:p>
        </p:txBody>
      </p:sp>
      <p:sp>
        <p:nvSpPr>
          <p:cNvPr id="4" name="Title 3">
            <a:extLst>
              <a:ext uri="{FF2B5EF4-FFF2-40B4-BE49-F238E27FC236}">
                <a16:creationId xmlns:a16="http://schemas.microsoft.com/office/drawing/2014/main" id="{E8076055-00DA-586E-874F-F8B1F28542EE}"/>
              </a:ext>
            </a:extLst>
          </p:cNvPr>
          <p:cNvSpPr>
            <a:spLocks noGrp="1"/>
          </p:cNvSpPr>
          <p:nvPr>
            <p:ph type="title"/>
          </p:nvPr>
        </p:nvSpPr>
        <p:spPr/>
        <p:txBody>
          <a:bodyPr/>
          <a:lstStyle/>
          <a:p>
            <a:r>
              <a:rPr lang="en-US"/>
              <a:t>Issues in Using Pipeline Templates</a:t>
            </a:r>
          </a:p>
        </p:txBody>
      </p:sp>
      <p:grpSp>
        <p:nvGrpSpPr>
          <p:cNvPr id="23" name="Group 22">
            <a:extLst>
              <a:ext uri="{FF2B5EF4-FFF2-40B4-BE49-F238E27FC236}">
                <a16:creationId xmlns:a16="http://schemas.microsoft.com/office/drawing/2014/main" id="{D13CCF5D-43AB-F4A4-F0B5-6D096E7F8320}"/>
              </a:ext>
            </a:extLst>
          </p:cNvPr>
          <p:cNvGrpSpPr/>
          <p:nvPr/>
        </p:nvGrpSpPr>
        <p:grpSpPr>
          <a:xfrm>
            <a:off x="433200" y="1331519"/>
            <a:ext cx="7197804" cy="805462"/>
            <a:chOff x="433200" y="1331519"/>
            <a:chExt cx="7197804" cy="805462"/>
          </a:xfrm>
        </p:grpSpPr>
        <p:sp>
          <p:nvSpPr>
            <p:cNvPr id="5" name="TextBox 4">
              <a:extLst>
                <a:ext uri="{FF2B5EF4-FFF2-40B4-BE49-F238E27FC236}">
                  <a16:creationId xmlns:a16="http://schemas.microsoft.com/office/drawing/2014/main" id="{8C218F8E-5BEC-01E4-7EB2-46DB3651E50F}"/>
                </a:ext>
              </a:extLst>
            </p:cNvPr>
            <p:cNvSpPr txBox="1"/>
            <p:nvPr/>
          </p:nvSpPr>
          <p:spPr>
            <a:xfrm>
              <a:off x="768096" y="1736871"/>
              <a:ext cx="3803904" cy="400110"/>
            </a:xfrm>
            <a:prstGeom prst="rect">
              <a:avLst/>
            </a:prstGeom>
            <a:noFill/>
          </p:spPr>
          <p:txBody>
            <a:bodyPr wrap="square" rtlCol="0">
              <a:spAutoFit/>
            </a:bodyPr>
            <a:lstStyle/>
            <a:p>
              <a:r>
                <a:rPr lang="en-US" sz="2000">
                  <a:solidFill>
                    <a:srgbClr val="FF9300"/>
                  </a:solidFill>
                  <a:latin typeface="Gill Sans" panose="020B0502020104020203" pitchFamily="34" charset="-79"/>
                  <a:cs typeface="Gill Sans" panose="020B0502020104020203" pitchFamily="34" charset="-79"/>
                  <a:sym typeface="Wingdings" pitchFamily="2" charset="2"/>
                </a:rPr>
                <a:t> Node Specification</a:t>
              </a:r>
              <a:endParaRPr lang="en-US" sz="2000">
                <a:solidFill>
                  <a:srgbClr val="FF9300"/>
                </a:solidFill>
                <a:latin typeface="Gill Sans" panose="020B0502020104020203" pitchFamily="34" charset="-79"/>
                <a:cs typeface="Gill Sans" panose="020B0502020104020203" pitchFamily="34" charset="-79"/>
              </a:endParaRPr>
            </a:p>
          </p:txBody>
        </p:sp>
        <p:sp>
          <p:nvSpPr>
            <p:cNvPr id="8" name="TextBox 7">
              <a:extLst>
                <a:ext uri="{FF2B5EF4-FFF2-40B4-BE49-F238E27FC236}">
                  <a16:creationId xmlns:a16="http://schemas.microsoft.com/office/drawing/2014/main" id="{CFF0B59D-80BF-934F-86BD-88FBAE557484}"/>
                </a:ext>
              </a:extLst>
            </p:cNvPr>
            <p:cNvSpPr txBox="1"/>
            <p:nvPr/>
          </p:nvSpPr>
          <p:spPr>
            <a:xfrm>
              <a:off x="433200" y="1331519"/>
              <a:ext cx="7197804" cy="400110"/>
            </a:xfrm>
            <a:prstGeom prst="rect">
              <a:avLst/>
            </a:prstGeom>
            <a:noFill/>
          </p:spPr>
          <p:txBody>
            <a:bodyPr wrap="none" rtlCol="0">
              <a:spAutoFit/>
            </a:bodyPr>
            <a:lstStyle/>
            <a:p>
              <a:pPr marL="347472" indent="-347472">
                <a:buFont typeface="+mj-lt"/>
                <a:buAutoNum type="arabicPeriod"/>
              </a:pPr>
              <a:r>
                <a:rPr lang="en-US" sz="2000">
                  <a:latin typeface="Gill Sans Light" panose="020B0302020104020203" pitchFamily="34" charset="-79"/>
                  <a:cs typeface="Gill Sans Light" panose="020B0302020104020203" pitchFamily="34" charset="-79"/>
                </a:rPr>
                <a:t>Determining # pipeline templates and # nodes for each template</a:t>
              </a:r>
            </a:p>
          </p:txBody>
        </p:sp>
      </p:grpSp>
      <p:grpSp>
        <p:nvGrpSpPr>
          <p:cNvPr id="22" name="Group 21">
            <a:extLst>
              <a:ext uri="{FF2B5EF4-FFF2-40B4-BE49-F238E27FC236}">
                <a16:creationId xmlns:a16="http://schemas.microsoft.com/office/drawing/2014/main" id="{961BE5C3-4651-5E98-1F1F-F6F356E06C3C}"/>
              </a:ext>
            </a:extLst>
          </p:cNvPr>
          <p:cNvGrpSpPr/>
          <p:nvPr/>
        </p:nvGrpSpPr>
        <p:grpSpPr>
          <a:xfrm>
            <a:off x="433200" y="3724751"/>
            <a:ext cx="7059946" cy="800220"/>
            <a:chOff x="433200" y="4141717"/>
            <a:chExt cx="7059946" cy="800220"/>
          </a:xfrm>
        </p:grpSpPr>
        <p:sp>
          <p:nvSpPr>
            <p:cNvPr id="7" name="TextBox 6">
              <a:extLst>
                <a:ext uri="{FF2B5EF4-FFF2-40B4-BE49-F238E27FC236}">
                  <a16:creationId xmlns:a16="http://schemas.microsoft.com/office/drawing/2014/main" id="{156B4340-B570-F695-B493-B9887F42B151}"/>
                </a:ext>
              </a:extLst>
            </p:cNvPr>
            <p:cNvSpPr txBox="1"/>
            <p:nvPr/>
          </p:nvSpPr>
          <p:spPr>
            <a:xfrm>
              <a:off x="768096" y="4541827"/>
              <a:ext cx="3803904" cy="400110"/>
            </a:xfrm>
            <a:prstGeom prst="rect">
              <a:avLst/>
            </a:prstGeom>
            <a:noFill/>
          </p:spPr>
          <p:txBody>
            <a:bodyPr wrap="square" rtlCol="0">
              <a:spAutoFit/>
            </a:bodyPr>
            <a:lstStyle/>
            <a:p>
              <a:r>
                <a:rPr lang="en-US" sz="2000">
                  <a:solidFill>
                    <a:srgbClr val="FF9300"/>
                  </a:solidFill>
                  <a:latin typeface="Gill Sans" panose="020B0502020104020203" pitchFamily="34" charset="-79"/>
                  <a:cs typeface="Gill Sans" panose="020B0502020104020203" pitchFamily="34" charset="-79"/>
                  <a:sym typeface="Wingdings" pitchFamily="2" charset="2"/>
                </a:rPr>
                <a:t> Pipeline Merge</a:t>
              </a:r>
              <a:endParaRPr lang="en-US" sz="2000">
                <a:solidFill>
                  <a:srgbClr val="FF9300"/>
                </a:solidFill>
                <a:latin typeface="Gill Sans" panose="020B0502020104020203" pitchFamily="34" charset="-79"/>
                <a:cs typeface="Gill Sans" panose="020B0502020104020203" pitchFamily="34" charset="-79"/>
              </a:endParaRPr>
            </a:p>
          </p:txBody>
        </p:sp>
        <p:sp>
          <p:nvSpPr>
            <p:cNvPr id="10" name="TextBox 9">
              <a:extLst>
                <a:ext uri="{FF2B5EF4-FFF2-40B4-BE49-F238E27FC236}">
                  <a16:creationId xmlns:a16="http://schemas.microsoft.com/office/drawing/2014/main" id="{D549019A-2B9E-C2A9-84A9-F85779E32290}"/>
                </a:ext>
              </a:extLst>
            </p:cNvPr>
            <p:cNvSpPr txBox="1"/>
            <p:nvPr/>
          </p:nvSpPr>
          <p:spPr>
            <a:xfrm>
              <a:off x="433200" y="4141717"/>
              <a:ext cx="7059946" cy="400110"/>
            </a:xfrm>
            <a:prstGeom prst="rect">
              <a:avLst/>
            </a:prstGeom>
            <a:noFill/>
          </p:spPr>
          <p:txBody>
            <a:bodyPr wrap="none" rtlCol="0">
              <a:spAutoFit/>
            </a:bodyPr>
            <a:lstStyle/>
            <a:p>
              <a:pPr marL="347472" indent="-347472">
                <a:buFont typeface="+mj-lt"/>
                <a:buAutoNum type="arabicPeriod" startAt="3"/>
              </a:pPr>
              <a:r>
                <a:rPr lang="en-US" sz="2000">
                  <a:latin typeface="Gill Sans Light" panose="020B0302020104020203" pitchFamily="34" charset="-79"/>
                  <a:cs typeface="Gill Sans Light" panose="020B0302020104020203" pitchFamily="34" charset="-79"/>
                </a:rPr>
                <a:t>What if there is no feasible pipeline template to be instantiated?</a:t>
              </a:r>
            </a:p>
          </p:txBody>
        </p:sp>
      </p:grpSp>
      <p:grpSp>
        <p:nvGrpSpPr>
          <p:cNvPr id="20" name="Group 19">
            <a:extLst>
              <a:ext uri="{FF2B5EF4-FFF2-40B4-BE49-F238E27FC236}">
                <a16:creationId xmlns:a16="http://schemas.microsoft.com/office/drawing/2014/main" id="{C2CCB81E-3C91-DA37-3F97-5D184C07D972}"/>
              </a:ext>
            </a:extLst>
          </p:cNvPr>
          <p:cNvGrpSpPr/>
          <p:nvPr/>
        </p:nvGrpSpPr>
        <p:grpSpPr>
          <a:xfrm>
            <a:off x="433200" y="2530756"/>
            <a:ext cx="7763664" cy="800220"/>
            <a:chOff x="433200" y="2223790"/>
            <a:chExt cx="7763664" cy="800220"/>
          </a:xfrm>
        </p:grpSpPr>
        <p:sp>
          <p:nvSpPr>
            <p:cNvPr id="18" name="TextBox 17">
              <a:extLst>
                <a:ext uri="{FF2B5EF4-FFF2-40B4-BE49-F238E27FC236}">
                  <a16:creationId xmlns:a16="http://schemas.microsoft.com/office/drawing/2014/main" id="{E399B9ED-DCD0-392B-F746-247BFF3AA04B}"/>
                </a:ext>
              </a:extLst>
            </p:cNvPr>
            <p:cNvSpPr txBox="1"/>
            <p:nvPr/>
          </p:nvSpPr>
          <p:spPr>
            <a:xfrm>
              <a:off x="768096" y="2623900"/>
              <a:ext cx="3803904" cy="400110"/>
            </a:xfrm>
            <a:prstGeom prst="rect">
              <a:avLst/>
            </a:prstGeom>
            <a:noFill/>
          </p:spPr>
          <p:txBody>
            <a:bodyPr wrap="square" rtlCol="0">
              <a:spAutoFit/>
            </a:bodyPr>
            <a:lstStyle/>
            <a:p>
              <a:r>
                <a:rPr lang="en-US" sz="2000">
                  <a:solidFill>
                    <a:srgbClr val="FF9300"/>
                  </a:solidFill>
                  <a:latin typeface="Gill Sans" panose="020B0502020104020203" pitchFamily="34" charset="-79"/>
                  <a:cs typeface="Gill Sans" panose="020B0502020104020203" pitchFamily="34" charset="-79"/>
                  <a:sym typeface="Wingdings" pitchFamily="2" charset="2"/>
                </a:rPr>
                <a:t> Pipeline Instantiation</a:t>
              </a:r>
              <a:endParaRPr lang="en-US" sz="2000">
                <a:solidFill>
                  <a:srgbClr val="FF9300"/>
                </a:solidFill>
                <a:latin typeface="Gill Sans" panose="020B0502020104020203" pitchFamily="34" charset="-79"/>
                <a:cs typeface="Gill Sans" panose="020B0502020104020203" pitchFamily="34" charset="-79"/>
              </a:endParaRPr>
            </a:p>
          </p:txBody>
        </p:sp>
        <p:sp>
          <p:nvSpPr>
            <p:cNvPr id="19" name="TextBox 18">
              <a:extLst>
                <a:ext uri="{FF2B5EF4-FFF2-40B4-BE49-F238E27FC236}">
                  <a16:creationId xmlns:a16="http://schemas.microsoft.com/office/drawing/2014/main" id="{98478CE7-CD8D-490B-6F25-7837044EC057}"/>
                </a:ext>
              </a:extLst>
            </p:cNvPr>
            <p:cNvSpPr txBox="1"/>
            <p:nvPr/>
          </p:nvSpPr>
          <p:spPr>
            <a:xfrm>
              <a:off x="433200" y="2223790"/>
              <a:ext cx="7763664" cy="400110"/>
            </a:xfrm>
            <a:prstGeom prst="rect">
              <a:avLst/>
            </a:prstGeom>
            <a:noFill/>
          </p:spPr>
          <p:txBody>
            <a:bodyPr wrap="none" rtlCol="0">
              <a:spAutoFit/>
            </a:bodyPr>
            <a:lstStyle/>
            <a:p>
              <a:pPr marL="347472" indent="-347472">
                <a:buFont typeface="+mj-lt"/>
                <a:buAutoNum type="arabicPeriod" startAt="2"/>
              </a:pPr>
              <a:r>
                <a:rPr lang="en-US" sz="2000">
                  <a:latin typeface="Gill Sans Light" panose="020B0302020104020203" pitchFamily="34" charset="-79"/>
                  <a:cs typeface="Gill Sans Light" panose="020B0302020104020203" pitchFamily="34" charset="-79"/>
                </a:rPr>
                <a:t>Determining number of pipelines to be instantiated from each template</a:t>
              </a:r>
            </a:p>
          </p:txBody>
        </p:sp>
      </p:grpSp>
    </p:spTree>
    <p:extLst>
      <p:ext uri="{BB962C8B-B14F-4D97-AF65-F5344CB8AC3E}">
        <p14:creationId xmlns:p14="http://schemas.microsoft.com/office/powerpoint/2010/main" val="102893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64462E-914A-E7FD-F666-F92752C280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35</a:t>
            </a:fld>
            <a:endParaRPr lang="en-US"/>
          </a:p>
        </p:txBody>
      </p:sp>
      <p:sp>
        <p:nvSpPr>
          <p:cNvPr id="3" name="Text Placeholder 2">
            <a:extLst>
              <a:ext uri="{FF2B5EF4-FFF2-40B4-BE49-F238E27FC236}">
                <a16:creationId xmlns:a16="http://schemas.microsoft.com/office/drawing/2014/main" id="{14FE84B9-4AF7-07B8-FC70-BAC50E859811}"/>
              </a:ext>
            </a:extLst>
          </p:cNvPr>
          <p:cNvSpPr>
            <a:spLocks noGrp="1"/>
          </p:cNvSpPr>
          <p:nvPr>
            <p:ph type="body" idx="1"/>
          </p:nvPr>
        </p:nvSpPr>
        <p:spPr/>
        <p:txBody>
          <a:bodyPr/>
          <a:lstStyle/>
          <a:p>
            <a:r>
              <a:rPr lang="en-US">
                <a:solidFill>
                  <a:schemeClr val="tx1"/>
                </a:solidFill>
                <a:latin typeface="Gill Sans Light" panose="020B0302020104020203" pitchFamily="34" charset="-79"/>
                <a:cs typeface="Gill Sans Light" panose="020B0302020104020203" pitchFamily="34" charset="-79"/>
              </a:rPr>
              <a:t>No need to have a pipeline template for every </a:t>
            </a:r>
            <a:r>
              <a:rPr lang="en-US">
                <a:solidFill>
                  <a:schemeClr val="tx1"/>
                </a:solidFill>
              </a:rPr>
              <a:t>possible </a:t>
            </a:r>
            <a:r>
              <a:rPr lang="en-US">
                <a:solidFill>
                  <a:schemeClr val="tx1"/>
                </a:solidFill>
                <a:latin typeface="Gill Sans Light" panose="020B0302020104020203" pitchFamily="34" charset="-79"/>
                <a:cs typeface="Gill Sans Light" panose="020B0302020104020203" pitchFamily="34" charset="-79"/>
              </a:rPr>
              <a:t># nodes</a:t>
            </a:r>
            <a:endParaRPr lang="en-US"/>
          </a:p>
        </p:txBody>
      </p:sp>
      <p:sp>
        <p:nvSpPr>
          <p:cNvPr id="4" name="Title 3">
            <a:extLst>
              <a:ext uri="{FF2B5EF4-FFF2-40B4-BE49-F238E27FC236}">
                <a16:creationId xmlns:a16="http://schemas.microsoft.com/office/drawing/2014/main" id="{79C4A514-C5EE-E78D-7BDE-22B992A67753}"/>
              </a:ext>
            </a:extLst>
          </p:cNvPr>
          <p:cNvSpPr>
            <a:spLocks noGrp="1"/>
          </p:cNvSpPr>
          <p:nvPr>
            <p:ph type="title"/>
          </p:nvPr>
        </p:nvSpPr>
        <p:spPr/>
        <p:txBody>
          <a:bodyPr>
            <a:normAutofit fontScale="90000"/>
          </a:bodyPr>
          <a:lstStyle/>
          <a:p>
            <a:r>
              <a:rPr lang="en-US" altLang="ko-KR" sz="2200"/>
              <a:t>Issues in Using Pipeline Templates</a:t>
            </a:r>
            <a:br>
              <a:rPr lang="en-US" altLang="ko-KR"/>
            </a:br>
            <a:r>
              <a:rPr lang="en-US" altLang="ko-KR" sz="4000"/>
              <a:t>1.</a:t>
            </a:r>
            <a:r>
              <a:rPr lang="ko-KR" altLang="en-US" sz="4000"/>
              <a:t> </a:t>
            </a:r>
            <a:r>
              <a:rPr lang="en-US" sz="4000"/>
              <a:t>Node Specification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F086F7-E46E-8157-8B37-3F6BFB2AD9C7}"/>
                  </a:ext>
                </a:extLst>
              </p:cNvPr>
              <p:cNvSpPr txBox="1"/>
              <p:nvPr/>
            </p:nvSpPr>
            <p:spPr>
              <a:xfrm>
                <a:off x="1427557" y="1924050"/>
                <a:ext cx="6288902" cy="646331"/>
              </a:xfrm>
              <a:prstGeom prst="rect">
                <a:avLst/>
              </a:prstGeom>
              <a:noFill/>
            </p:spPr>
            <p:txBody>
              <a:bodyPr wrap="none" rtlCol="0">
                <a:spAutoFit/>
              </a:bodyPr>
              <a:lstStyle/>
              <a:p>
                <a:pPr algn="ctr"/>
                <a:r>
                  <a:rPr lang="en-US" sz="1800">
                    <a:latin typeface="Gill Sans Light" panose="020B0302020104020203" pitchFamily="34" charset="-79"/>
                    <a:cs typeface="Gill Sans Light" panose="020B0302020104020203" pitchFamily="34" charset="-79"/>
                  </a:rPr>
                  <a:t>Train a model (required to have </a:t>
                </a:r>
                <a14:m>
                  <m:oMath xmlns:m="http://schemas.openxmlformats.org/officeDocument/2006/math">
                    <m:r>
                      <a:rPr lang="en-US" sz="1800" i="1">
                        <a:latin typeface="Cambria Math" panose="02040503050406030204" pitchFamily="18" charset="0"/>
                        <a:ea typeface="Cambria Math" panose="02040503050406030204" pitchFamily="18" charset="0"/>
                        <a:cs typeface="Gill Sans Light" panose="020B0302020104020203" pitchFamily="34" charset="-79"/>
                      </a:rPr>
                      <m:t>≥</m:t>
                    </m:r>
                  </m:oMath>
                </a14:m>
                <a:r>
                  <a:rPr lang="en-US" sz="1800">
                    <a:latin typeface="Gill Sans Light" panose="020B0302020104020203" pitchFamily="34" charset="-79"/>
                    <a:cs typeface="Gill Sans Light" panose="020B0302020104020203" pitchFamily="34" charset="-79"/>
                  </a:rPr>
                  <a:t> 2 nodes to train) with 13 nodes</a:t>
                </a:r>
              </a:p>
              <a:p>
                <a:pPr algn="ctr"/>
                <a:r>
                  <a:rPr lang="en-US" sz="1800">
                    <a:latin typeface="Gill Sans Light" panose="020B0302020104020203" pitchFamily="34" charset="-79"/>
                    <a:cs typeface="Gill Sans Light" panose="020B0302020104020203" pitchFamily="34" charset="-79"/>
                  </a:rPr>
                  <a:t>How many pipeline templates do we need?</a:t>
                </a:r>
              </a:p>
            </p:txBody>
          </p:sp>
        </mc:Choice>
        <mc:Fallback xmlns="">
          <p:sp>
            <p:nvSpPr>
              <p:cNvPr id="8" name="TextBox 7">
                <a:extLst>
                  <a:ext uri="{FF2B5EF4-FFF2-40B4-BE49-F238E27FC236}">
                    <a16:creationId xmlns:a16="http://schemas.microsoft.com/office/drawing/2014/main" id="{E2F086F7-E46E-8157-8B37-3F6BFB2AD9C7}"/>
                  </a:ext>
                </a:extLst>
              </p:cNvPr>
              <p:cNvSpPr txBox="1">
                <a:spLocks noRot="1" noChangeAspect="1" noMove="1" noResize="1" noEditPoints="1" noAdjustHandles="1" noChangeArrowheads="1" noChangeShapeType="1" noTextEdit="1"/>
              </p:cNvSpPr>
              <p:nvPr/>
            </p:nvSpPr>
            <p:spPr>
              <a:xfrm>
                <a:off x="1427557" y="1924050"/>
                <a:ext cx="6288902" cy="646331"/>
              </a:xfrm>
              <a:prstGeom prst="rect">
                <a:avLst/>
              </a:prstGeom>
              <a:blipFill>
                <a:blip r:embed="rId3"/>
                <a:stretch>
                  <a:fillRect l="-403" t="-3846" r="-403" b="-13462"/>
                </a:stretch>
              </a:blipFill>
            </p:spPr>
            <p:txBody>
              <a:bodyPr/>
              <a:lstStyle/>
              <a:p>
                <a:r>
                  <a:rPr lang="en-US">
                    <a:noFill/>
                  </a:rPr>
                  <a:t> </a:t>
                </a:r>
              </a:p>
            </p:txBody>
          </p:sp>
        </mc:Fallback>
      </mc:AlternateContent>
      <p:sp>
        <p:nvSpPr>
          <p:cNvPr id="9" name="!! Pipeline Template A">
            <a:extLst>
              <a:ext uri="{FF2B5EF4-FFF2-40B4-BE49-F238E27FC236}">
                <a16:creationId xmlns:a16="http://schemas.microsoft.com/office/drawing/2014/main" id="{BDD174C0-24FA-9BC4-71CE-F7E428426AB9}"/>
              </a:ext>
            </a:extLst>
          </p:cNvPr>
          <p:cNvSpPr/>
          <p:nvPr/>
        </p:nvSpPr>
        <p:spPr>
          <a:xfrm>
            <a:off x="1596316" y="2807799"/>
            <a:ext cx="1311024" cy="413035"/>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latin typeface="Gill Sans Light" panose="020B0302020104020203" pitchFamily="34" charset="-79"/>
                <a:cs typeface="Gill Sans Light" panose="020B0302020104020203" pitchFamily="34" charset="-79"/>
              </a:rPr>
              <a:t>Pipeline Template</a:t>
            </a:r>
            <a:br>
              <a:rPr lang="en-US" sz="1000">
                <a:latin typeface="Gill Sans Light" panose="020B0302020104020203" pitchFamily="34" charset="-79"/>
                <a:cs typeface="Gill Sans Light" panose="020B0302020104020203" pitchFamily="34" charset="-79"/>
              </a:rPr>
            </a:br>
            <a:r>
              <a:rPr lang="en-US" sz="1000">
                <a:latin typeface="Gill Sans Light" panose="020B0302020104020203" pitchFamily="34" charset="-79"/>
                <a:cs typeface="Gill Sans Light" panose="020B0302020104020203" pitchFamily="34" charset="-79"/>
              </a:rPr>
              <a:t>for 2 Nodes</a:t>
            </a:r>
          </a:p>
        </p:txBody>
      </p:sp>
      <p:sp>
        <p:nvSpPr>
          <p:cNvPr id="10" name="!! Pipeline Template B">
            <a:extLst>
              <a:ext uri="{FF2B5EF4-FFF2-40B4-BE49-F238E27FC236}">
                <a16:creationId xmlns:a16="http://schemas.microsoft.com/office/drawing/2014/main" id="{88D0EB27-E317-2266-1541-FEC7E717DD1D}"/>
              </a:ext>
            </a:extLst>
          </p:cNvPr>
          <p:cNvSpPr/>
          <p:nvPr/>
        </p:nvSpPr>
        <p:spPr>
          <a:xfrm>
            <a:off x="3143098" y="2807799"/>
            <a:ext cx="1311024" cy="413035"/>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latin typeface="Gill Sans Light" panose="020B0302020104020203" pitchFamily="34" charset="-79"/>
                <a:cs typeface="Gill Sans Light" panose="020B0302020104020203" pitchFamily="34" charset="-79"/>
              </a:rPr>
              <a:t>Pipeline Template</a:t>
            </a:r>
            <a:br>
              <a:rPr lang="en-US" sz="1000">
                <a:latin typeface="Gill Sans Light" panose="020B0302020104020203" pitchFamily="34" charset="-79"/>
                <a:cs typeface="Gill Sans Light" panose="020B0302020104020203" pitchFamily="34" charset="-79"/>
              </a:rPr>
            </a:br>
            <a:r>
              <a:rPr lang="en-US" sz="1000">
                <a:latin typeface="Gill Sans Light" panose="020B0302020104020203" pitchFamily="34" charset="-79"/>
                <a:cs typeface="Gill Sans Light" panose="020B0302020104020203" pitchFamily="34" charset="-79"/>
              </a:rPr>
              <a:t>for 3 Nodes</a:t>
            </a:r>
          </a:p>
        </p:txBody>
      </p:sp>
      <p:sp>
        <p:nvSpPr>
          <p:cNvPr id="11" name="!! Pipeline Template C">
            <a:extLst>
              <a:ext uri="{FF2B5EF4-FFF2-40B4-BE49-F238E27FC236}">
                <a16:creationId xmlns:a16="http://schemas.microsoft.com/office/drawing/2014/main" id="{9DC25EA0-435D-9982-7E25-F013B8AAF8AF}"/>
              </a:ext>
            </a:extLst>
          </p:cNvPr>
          <p:cNvSpPr/>
          <p:nvPr/>
        </p:nvSpPr>
        <p:spPr>
          <a:xfrm>
            <a:off x="4689880" y="2807799"/>
            <a:ext cx="1311024" cy="413035"/>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latin typeface="Gill Sans Light" panose="020B0302020104020203" pitchFamily="34" charset="-79"/>
                <a:cs typeface="Gill Sans Light" panose="020B0302020104020203" pitchFamily="34" charset="-79"/>
              </a:rPr>
              <a:t>Pipeline Template</a:t>
            </a:r>
            <a:br>
              <a:rPr lang="en-US" sz="1000">
                <a:latin typeface="Gill Sans Light" panose="020B0302020104020203" pitchFamily="34" charset="-79"/>
                <a:cs typeface="Gill Sans Light" panose="020B0302020104020203" pitchFamily="34" charset="-79"/>
              </a:rPr>
            </a:br>
            <a:r>
              <a:rPr lang="en-US" sz="1000">
                <a:latin typeface="Gill Sans Light" panose="020B0302020104020203" pitchFamily="34" charset="-79"/>
                <a:cs typeface="Gill Sans Light" panose="020B0302020104020203" pitchFamily="34" charset="-79"/>
              </a:rPr>
              <a:t>for 4 Nodes</a:t>
            </a:r>
          </a:p>
        </p:txBody>
      </p:sp>
      <p:sp>
        <p:nvSpPr>
          <p:cNvPr id="12" name="Rectangle 11">
            <a:extLst>
              <a:ext uri="{FF2B5EF4-FFF2-40B4-BE49-F238E27FC236}">
                <a16:creationId xmlns:a16="http://schemas.microsoft.com/office/drawing/2014/main" id="{C974F5CC-436A-B8E5-FF19-A07A5F921030}"/>
              </a:ext>
            </a:extLst>
          </p:cNvPr>
          <p:cNvSpPr/>
          <p:nvPr/>
        </p:nvSpPr>
        <p:spPr>
          <a:xfrm>
            <a:off x="6236661" y="2807798"/>
            <a:ext cx="1311024" cy="413035"/>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latin typeface="Gill Sans Light" panose="020B0302020104020203" pitchFamily="34" charset="-79"/>
                <a:cs typeface="Gill Sans Light" panose="020B0302020104020203" pitchFamily="34" charset="-79"/>
              </a:rPr>
              <a:t>Pipeline Template</a:t>
            </a:r>
            <a:br>
              <a:rPr lang="en-US" sz="1000">
                <a:latin typeface="Gill Sans Light" panose="020B0302020104020203" pitchFamily="34" charset="-79"/>
                <a:cs typeface="Gill Sans Light" panose="020B0302020104020203" pitchFamily="34" charset="-79"/>
              </a:rPr>
            </a:br>
            <a:r>
              <a:rPr lang="en-US" sz="1000">
                <a:latin typeface="Gill Sans Light" panose="020B0302020104020203" pitchFamily="34" charset="-79"/>
                <a:cs typeface="Gill Sans Light" panose="020B0302020104020203" pitchFamily="34" charset="-79"/>
              </a:rPr>
              <a:t>for 5 Nodes</a:t>
            </a:r>
          </a:p>
        </p:txBody>
      </p:sp>
      <p:sp>
        <p:nvSpPr>
          <p:cNvPr id="16" name="Rectangle 15">
            <a:extLst>
              <a:ext uri="{FF2B5EF4-FFF2-40B4-BE49-F238E27FC236}">
                <a16:creationId xmlns:a16="http://schemas.microsoft.com/office/drawing/2014/main" id="{361228D0-F30A-7AC1-0A66-75ED51F05C64}"/>
              </a:ext>
            </a:extLst>
          </p:cNvPr>
          <p:cNvSpPr/>
          <p:nvPr/>
        </p:nvSpPr>
        <p:spPr>
          <a:xfrm>
            <a:off x="1596316" y="3373490"/>
            <a:ext cx="1311024" cy="413035"/>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latin typeface="Gill Sans Light" panose="020B0302020104020203" pitchFamily="34" charset="-79"/>
                <a:cs typeface="Gill Sans Light" panose="020B0302020104020203" pitchFamily="34" charset="-79"/>
              </a:rPr>
              <a:t>Pipeline Template</a:t>
            </a:r>
            <a:br>
              <a:rPr lang="en-US" sz="1000">
                <a:latin typeface="Gill Sans Light" panose="020B0302020104020203" pitchFamily="34" charset="-79"/>
                <a:cs typeface="Gill Sans Light" panose="020B0302020104020203" pitchFamily="34" charset="-79"/>
              </a:rPr>
            </a:br>
            <a:r>
              <a:rPr lang="en-US" sz="1000">
                <a:latin typeface="Gill Sans Light" panose="020B0302020104020203" pitchFamily="34" charset="-79"/>
                <a:cs typeface="Gill Sans Light" panose="020B0302020104020203" pitchFamily="34" charset="-79"/>
              </a:rPr>
              <a:t>for 6 Nodes</a:t>
            </a:r>
          </a:p>
        </p:txBody>
      </p:sp>
      <p:sp>
        <p:nvSpPr>
          <p:cNvPr id="17" name="Rectangle 16">
            <a:extLst>
              <a:ext uri="{FF2B5EF4-FFF2-40B4-BE49-F238E27FC236}">
                <a16:creationId xmlns:a16="http://schemas.microsoft.com/office/drawing/2014/main" id="{47E0772D-D8C2-292F-2F2F-8E456319595C}"/>
              </a:ext>
            </a:extLst>
          </p:cNvPr>
          <p:cNvSpPr/>
          <p:nvPr/>
        </p:nvSpPr>
        <p:spPr>
          <a:xfrm>
            <a:off x="3143098" y="3373490"/>
            <a:ext cx="1311024" cy="413035"/>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latin typeface="Gill Sans Light" panose="020B0302020104020203" pitchFamily="34" charset="-79"/>
                <a:cs typeface="Gill Sans Light" panose="020B0302020104020203" pitchFamily="34" charset="-79"/>
              </a:rPr>
              <a:t>Pipeline Template</a:t>
            </a:r>
            <a:br>
              <a:rPr lang="en-US" sz="1000">
                <a:latin typeface="Gill Sans Light" panose="020B0302020104020203" pitchFamily="34" charset="-79"/>
                <a:cs typeface="Gill Sans Light" panose="020B0302020104020203" pitchFamily="34" charset="-79"/>
              </a:rPr>
            </a:br>
            <a:r>
              <a:rPr lang="en-US" sz="1000">
                <a:latin typeface="Gill Sans Light" panose="020B0302020104020203" pitchFamily="34" charset="-79"/>
                <a:cs typeface="Gill Sans Light" panose="020B0302020104020203" pitchFamily="34" charset="-79"/>
              </a:rPr>
              <a:t>for 7 Nodes</a:t>
            </a:r>
          </a:p>
        </p:txBody>
      </p:sp>
      <p:sp>
        <p:nvSpPr>
          <p:cNvPr id="18" name="Rectangle 17">
            <a:extLst>
              <a:ext uri="{FF2B5EF4-FFF2-40B4-BE49-F238E27FC236}">
                <a16:creationId xmlns:a16="http://schemas.microsoft.com/office/drawing/2014/main" id="{4FC6FDBC-3072-6ECA-7D49-CAE0B07C31C3}"/>
              </a:ext>
            </a:extLst>
          </p:cNvPr>
          <p:cNvSpPr/>
          <p:nvPr/>
        </p:nvSpPr>
        <p:spPr>
          <a:xfrm>
            <a:off x="4689880" y="3373490"/>
            <a:ext cx="1311024" cy="413035"/>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latin typeface="Gill Sans Light" panose="020B0302020104020203" pitchFamily="34" charset="-79"/>
                <a:cs typeface="Gill Sans Light" panose="020B0302020104020203" pitchFamily="34" charset="-79"/>
              </a:rPr>
              <a:t>Pipeline Template</a:t>
            </a:r>
            <a:br>
              <a:rPr lang="en-US" sz="1000">
                <a:latin typeface="Gill Sans Light" panose="020B0302020104020203" pitchFamily="34" charset="-79"/>
                <a:cs typeface="Gill Sans Light" panose="020B0302020104020203" pitchFamily="34" charset="-79"/>
              </a:rPr>
            </a:br>
            <a:r>
              <a:rPr lang="en-US" sz="1000">
                <a:latin typeface="Gill Sans Light" panose="020B0302020104020203" pitchFamily="34" charset="-79"/>
                <a:cs typeface="Gill Sans Light" panose="020B0302020104020203" pitchFamily="34" charset="-79"/>
              </a:rPr>
              <a:t>for 8 Nodes</a:t>
            </a:r>
          </a:p>
        </p:txBody>
      </p:sp>
      <p:sp>
        <p:nvSpPr>
          <p:cNvPr id="19" name="Rectangle 18">
            <a:extLst>
              <a:ext uri="{FF2B5EF4-FFF2-40B4-BE49-F238E27FC236}">
                <a16:creationId xmlns:a16="http://schemas.microsoft.com/office/drawing/2014/main" id="{B2E2DEE7-8F16-2E87-DE55-37A8228BCC2E}"/>
              </a:ext>
            </a:extLst>
          </p:cNvPr>
          <p:cNvSpPr/>
          <p:nvPr/>
        </p:nvSpPr>
        <p:spPr>
          <a:xfrm>
            <a:off x="6236661" y="3373489"/>
            <a:ext cx="1311024" cy="413035"/>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latin typeface="Gill Sans Light" panose="020B0302020104020203" pitchFamily="34" charset="-79"/>
                <a:cs typeface="Gill Sans Light" panose="020B0302020104020203" pitchFamily="34" charset="-79"/>
              </a:rPr>
              <a:t>Pipeline Template</a:t>
            </a:r>
            <a:br>
              <a:rPr lang="en-US" sz="1000">
                <a:latin typeface="Gill Sans Light" panose="020B0302020104020203" pitchFamily="34" charset="-79"/>
                <a:cs typeface="Gill Sans Light" panose="020B0302020104020203" pitchFamily="34" charset="-79"/>
              </a:rPr>
            </a:br>
            <a:r>
              <a:rPr lang="en-US" sz="1000">
                <a:latin typeface="Gill Sans Light" panose="020B0302020104020203" pitchFamily="34" charset="-79"/>
                <a:cs typeface="Gill Sans Light" panose="020B0302020104020203" pitchFamily="34" charset="-79"/>
              </a:rPr>
              <a:t>for 9 Nodes</a:t>
            </a:r>
          </a:p>
        </p:txBody>
      </p:sp>
      <p:sp>
        <p:nvSpPr>
          <p:cNvPr id="20" name="Rectangle 19">
            <a:extLst>
              <a:ext uri="{FF2B5EF4-FFF2-40B4-BE49-F238E27FC236}">
                <a16:creationId xmlns:a16="http://schemas.microsoft.com/office/drawing/2014/main" id="{4D05FB9A-FBBA-3FD1-E1D9-D403CC107026}"/>
              </a:ext>
            </a:extLst>
          </p:cNvPr>
          <p:cNvSpPr/>
          <p:nvPr/>
        </p:nvSpPr>
        <p:spPr>
          <a:xfrm>
            <a:off x="1596316" y="3939181"/>
            <a:ext cx="1311024" cy="413035"/>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latin typeface="Gill Sans Light" panose="020B0302020104020203" pitchFamily="34" charset="-79"/>
                <a:cs typeface="Gill Sans Light" panose="020B0302020104020203" pitchFamily="34" charset="-79"/>
              </a:rPr>
              <a:t>Pipeline Template</a:t>
            </a:r>
            <a:br>
              <a:rPr lang="en-US" sz="1000">
                <a:latin typeface="Gill Sans Light" panose="020B0302020104020203" pitchFamily="34" charset="-79"/>
                <a:cs typeface="Gill Sans Light" panose="020B0302020104020203" pitchFamily="34" charset="-79"/>
              </a:rPr>
            </a:br>
            <a:r>
              <a:rPr lang="en-US" sz="1000">
                <a:latin typeface="Gill Sans Light" panose="020B0302020104020203" pitchFamily="34" charset="-79"/>
                <a:cs typeface="Gill Sans Light" panose="020B0302020104020203" pitchFamily="34" charset="-79"/>
              </a:rPr>
              <a:t>for 10 Nodes</a:t>
            </a:r>
          </a:p>
        </p:txBody>
      </p:sp>
      <p:sp>
        <p:nvSpPr>
          <p:cNvPr id="21" name="Rectangle 20">
            <a:extLst>
              <a:ext uri="{FF2B5EF4-FFF2-40B4-BE49-F238E27FC236}">
                <a16:creationId xmlns:a16="http://schemas.microsoft.com/office/drawing/2014/main" id="{0C0C027A-1A8A-7E7C-8DF4-06234608BA0E}"/>
              </a:ext>
            </a:extLst>
          </p:cNvPr>
          <p:cNvSpPr/>
          <p:nvPr/>
        </p:nvSpPr>
        <p:spPr>
          <a:xfrm>
            <a:off x="3143098" y="3939181"/>
            <a:ext cx="1311024" cy="413035"/>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latin typeface="Gill Sans Light" panose="020B0302020104020203" pitchFamily="34" charset="-79"/>
                <a:cs typeface="Gill Sans Light" panose="020B0302020104020203" pitchFamily="34" charset="-79"/>
              </a:rPr>
              <a:t>Pipeline Template</a:t>
            </a:r>
            <a:br>
              <a:rPr lang="en-US" sz="1000">
                <a:latin typeface="Gill Sans Light" panose="020B0302020104020203" pitchFamily="34" charset="-79"/>
                <a:cs typeface="Gill Sans Light" panose="020B0302020104020203" pitchFamily="34" charset="-79"/>
              </a:rPr>
            </a:br>
            <a:r>
              <a:rPr lang="en-US" sz="1000">
                <a:latin typeface="Gill Sans Light" panose="020B0302020104020203" pitchFamily="34" charset="-79"/>
                <a:cs typeface="Gill Sans Light" panose="020B0302020104020203" pitchFamily="34" charset="-79"/>
              </a:rPr>
              <a:t>for 11 Nodes</a:t>
            </a:r>
          </a:p>
        </p:txBody>
      </p:sp>
      <p:sp>
        <p:nvSpPr>
          <p:cNvPr id="22" name="Rectangle 21">
            <a:extLst>
              <a:ext uri="{FF2B5EF4-FFF2-40B4-BE49-F238E27FC236}">
                <a16:creationId xmlns:a16="http://schemas.microsoft.com/office/drawing/2014/main" id="{10B9388C-408B-979A-B3AB-783AD9D20BF2}"/>
              </a:ext>
            </a:extLst>
          </p:cNvPr>
          <p:cNvSpPr/>
          <p:nvPr/>
        </p:nvSpPr>
        <p:spPr>
          <a:xfrm>
            <a:off x="4689880" y="3939181"/>
            <a:ext cx="1311024" cy="413035"/>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latin typeface="Gill Sans Light" panose="020B0302020104020203" pitchFamily="34" charset="-79"/>
                <a:cs typeface="Gill Sans Light" panose="020B0302020104020203" pitchFamily="34" charset="-79"/>
              </a:rPr>
              <a:t>Pipeline Template</a:t>
            </a:r>
            <a:br>
              <a:rPr lang="en-US" sz="1000">
                <a:latin typeface="Gill Sans Light" panose="020B0302020104020203" pitchFamily="34" charset="-79"/>
                <a:cs typeface="Gill Sans Light" panose="020B0302020104020203" pitchFamily="34" charset="-79"/>
              </a:rPr>
            </a:br>
            <a:r>
              <a:rPr lang="en-US" sz="1000">
                <a:latin typeface="Gill Sans Light" panose="020B0302020104020203" pitchFamily="34" charset="-79"/>
                <a:cs typeface="Gill Sans Light" panose="020B0302020104020203" pitchFamily="34" charset="-79"/>
              </a:rPr>
              <a:t>for 12 Nodes</a:t>
            </a:r>
          </a:p>
        </p:txBody>
      </p:sp>
      <p:sp>
        <p:nvSpPr>
          <p:cNvPr id="23" name="Rectangle 22">
            <a:extLst>
              <a:ext uri="{FF2B5EF4-FFF2-40B4-BE49-F238E27FC236}">
                <a16:creationId xmlns:a16="http://schemas.microsoft.com/office/drawing/2014/main" id="{D8444581-5221-5952-DCB9-84D58937FDDC}"/>
              </a:ext>
            </a:extLst>
          </p:cNvPr>
          <p:cNvSpPr/>
          <p:nvPr/>
        </p:nvSpPr>
        <p:spPr>
          <a:xfrm>
            <a:off x="6236661" y="3939180"/>
            <a:ext cx="1311024" cy="413035"/>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latin typeface="Gill Sans Light" panose="020B0302020104020203" pitchFamily="34" charset="-79"/>
                <a:cs typeface="Gill Sans Light" panose="020B0302020104020203" pitchFamily="34" charset="-79"/>
              </a:rPr>
              <a:t>Pipeline Template</a:t>
            </a:r>
            <a:br>
              <a:rPr lang="en-US" sz="1000">
                <a:latin typeface="Gill Sans Light" panose="020B0302020104020203" pitchFamily="34" charset="-79"/>
                <a:cs typeface="Gill Sans Light" panose="020B0302020104020203" pitchFamily="34" charset="-79"/>
              </a:rPr>
            </a:br>
            <a:r>
              <a:rPr lang="en-US" sz="1000">
                <a:latin typeface="Gill Sans Light" panose="020B0302020104020203" pitchFamily="34" charset="-79"/>
                <a:cs typeface="Gill Sans Light" panose="020B0302020104020203" pitchFamily="34" charset="-79"/>
              </a:rPr>
              <a:t>for 13 Nodes</a:t>
            </a:r>
          </a:p>
        </p:txBody>
      </p:sp>
    </p:spTree>
    <p:extLst>
      <p:ext uri="{BB962C8B-B14F-4D97-AF65-F5344CB8AC3E}">
        <p14:creationId xmlns:p14="http://schemas.microsoft.com/office/powerpoint/2010/main" val="92239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mph" presetSubtype="0" grpId="0" nodeType="clickEffect">
                                  <p:stCondLst>
                                    <p:cond delay="0"/>
                                  </p:stCondLst>
                                  <p:childTnLst>
                                    <p:set>
                                      <p:cBhvr>
                                        <p:cTn id="34" dur="indefinite"/>
                                        <p:tgtEl>
                                          <p:spTgt spid="16"/>
                                        </p:tgtEl>
                                        <p:attrNameLst>
                                          <p:attrName>style.opacity</p:attrName>
                                        </p:attrNameLst>
                                      </p:cBhvr>
                                      <p:to>
                                        <p:strVal val="0.25"/>
                                      </p:to>
                                    </p:set>
                                    <p:animEffect filter="image" prLst="opacity: 0.25">
                                      <p:cBhvr rctx="IE">
                                        <p:cTn id="35" dur="indefinite"/>
                                        <p:tgtEl>
                                          <p:spTgt spid="16"/>
                                        </p:tgtEl>
                                      </p:cBhvr>
                                    </p:animEffect>
                                  </p:childTnLst>
                                </p:cTn>
                              </p:par>
                              <p:par>
                                <p:cTn id="36" presetID="9" presetClass="emph" presetSubtype="0" grpId="0" nodeType="withEffect">
                                  <p:stCondLst>
                                    <p:cond delay="0"/>
                                  </p:stCondLst>
                                  <p:childTnLst>
                                    <p:set>
                                      <p:cBhvr>
                                        <p:cTn id="37" dur="indefinite"/>
                                        <p:tgtEl>
                                          <p:spTgt spid="17"/>
                                        </p:tgtEl>
                                        <p:attrNameLst>
                                          <p:attrName>style.opacity</p:attrName>
                                        </p:attrNameLst>
                                      </p:cBhvr>
                                      <p:to>
                                        <p:strVal val="0.25"/>
                                      </p:to>
                                    </p:set>
                                    <p:animEffect filter="image" prLst="opacity: 0.25">
                                      <p:cBhvr rctx="IE">
                                        <p:cTn id="38" dur="indefinite"/>
                                        <p:tgtEl>
                                          <p:spTgt spid="17"/>
                                        </p:tgtEl>
                                      </p:cBhvr>
                                    </p:animEffect>
                                  </p:childTnLst>
                                </p:cTn>
                              </p:par>
                              <p:par>
                                <p:cTn id="39" presetID="9" presetClass="emph" presetSubtype="0" grpId="0" nodeType="withEffect">
                                  <p:stCondLst>
                                    <p:cond delay="0"/>
                                  </p:stCondLst>
                                  <p:childTnLst>
                                    <p:set>
                                      <p:cBhvr>
                                        <p:cTn id="40" dur="indefinite"/>
                                        <p:tgtEl>
                                          <p:spTgt spid="18"/>
                                        </p:tgtEl>
                                        <p:attrNameLst>
                                          <p:attrName>style.opacity</p:attrName>
                                        </p:attrNameLst>
                                      </p:cBhvr>
                                      <p:to>
                                        <p:strVal val="0.25"/>
                                      </p:to>
                                    </p:set>
                                    <p:animEffect filter="image" prLst="opacity: 0.25">
                                      <p:cBhvr rctx="IE">
                                        <p:cTn id="41" dur="indefinite"/>
                                        <p:tgtEl>
                                          <p:spTgt spid="18"/>
                                        </p:tgtEl>
                                      </p:cBhvr>
                                    </p:animEffect>
                                  </p:childTnLst>
                                </p:cTn>
                              </p:par>
                              <p:par>
                                <p:cTn id="42" presetID="9" presetClass="emph" presetSubtype="0" grpId="0" nodeType="withEffect">
                                  <p:stCondLst>
                                    <p:cond delay="0"/>
                                  </p:stCondLst>
                                  <p:childTnLst>
                                    <p:set>
                                      <p:cBhvr>
                                        <p:cTn id="43" dur="indefinite"/>
                                        <p:tgtEl>
                                          <p:spTgt spid="19"/>
                                        </p:tgtEl>
                                        <p:attrNameLst>
                                          <p:attrName>style.opacity</p:attrName>
                                        </p:attrNameLst>
                                      </p:cBhvr>
                                      <p:to>
                                        <p:strVal val="0.25"/>
                                      </p:to>
                                    </p:set>
                                    <p:animEffect filter="image" prLst="opacity: 0.25">
                                      <p:cBhvr rctx="IE">
                                        <p:cTn id="44" dur="indefinite"/>
                                        <p:tgtEl>
                                          <p:spTgt spid="19"/>
                                        </p:tgtEl>
                                      </p:cBhvr>
                                    </p:animEffect>
                                  </p:childTnLst>
                                </p:cTn>
                              </p:par>
                              <p:par>
                                <p:cTn id="45" presetID="9" presetClass="emph" presetSubtype="0" grpId="0" nodeType="withEffect">
                                  <p:stCondLst>
                                    <p:cond delay="0"/>
                                  </p:stCondLst>
                                  <p:childTnLst>
                                    <p:set>
                                      <p:cBhvr>
                                        <p:cTn id="46" dur="indefinite"/>
                                        <p:tgtEl>
                                          <p:spTgt spid="12"/>
                                        </p:tgtEl>
                                        <p:attrNameLst>
                                          <p:attrName>style.opacity</p:attrName>
                                        </p:attrNameLst>
                                      </p:cBhvr>
                                      <p:to>
                                        <p:strVal val="0.25"/>
                                      </p:to>
                                    </p:set>
                                    <p:animEffect filter="image" prLst="opacity: 0.25">
                                      <p:cBhvr rctx="IE">
                                        <p:cTn id="47" dur="indefinite"/>
                                        <p:tgtEl>
                                          <p:spTgt spid="12"/>
                                        </p:tgtEl>
                                      </p:cBhvr>
                                    </p:animEffect>
                                  </p:childTnLst>
                                </p:cTn>
                              </p:par>
                              <p:par>
                                <p:cTn id="48" presetID="9" presetClass="emph" presetSubtype="0" grpId="0" nodeType="withEffect">
                                  <p:stCondLst>
                                    <p:cond delay="0"/>
                                  </p:stCondLst>
                                  <p:childTnLst>
                                    <p:set>
                                      <p:cBhvr>
                                        <p:cTn id="49" dur="indefinite"/>
                                        <p:tgtEl>
                                          <p:spTgt spid="23"/>
                                        </p:tgtEl>
                                        <p:attrNameLst>
                                          <p:attrName>style.opacity</p:attrName>
                                        </p:attrNameLst>
                                      </p:cBhvr>
                                      <p:to>
                                        <p:strVal val="0.25"/>
                                      </p:to>
                                    </p:set>
                                    <p:animEffect filter="image" prLst="opacity: 0.25">
                                      <p:cBhvr rctx="IE">
                                        <p:cTn id="50" dur="indefinite"/>
                                        <p:tgtEl>
                                          <p:spTgt spid="23"/>
                                        </p:tgtEl>
                                      </p:cBhvr>
                                    </p:animEffect>
                                  </p:childTnLst>
                                </p:cTn>
                              </p:par>
                              <p:par>
                                <p:cTn id="51" presetID="9" presetClass="emph" presetSubtype="0" grpId="0" nodeType="withEffect">
                                  <p:stCondLst>
                                    <p:cond delay="0"/>
                                  </p:stCondLst>
                                  <p:childTnLst>
                                    <p:set>
                                      <p:cBhvr>
                                        <p:cTn id="52" dur="indefinite"/>
                                        <p:tgtEl>
                                          <p:spTgt spid="22"/>
                                        </p:tgtEl>
                                        <p:attrNameLst>
                                          <p:attrName>style.opacity</p:attrName>
                                        </p:attrNameLst>
                                      </p:cBhvr>
                                      <p:to>
                                        <p:strVal val="0.25"/>
                                      </p:to>
                                    </p:set>
                                    <p:animEffect filter="image" prLst="opacity: 0.25">
                                      <p:cBhvr rctx="IE">
                                        <p:cTn id="53" dur="indefinite"/>
                                        <p:tgtEl>
                                          <p:spTgt spid="22"/>
                                        </p:tgtEl>
                                      </p:cBhvr>
                                    </p:animEffect>
                                  </p:childTnLst>
                                </p:cTn>
                              </p:par>
                              <p:par>
                                <p:cTn id="54" presetID="9" presetClass="emph" presetSubtype="0" grpId="0" nodeType="withEffect">
                                  <p:stCondLst>
                                    <p:cond delay="0"/>
                                  </p:stCondLst>
                                  <p:childTnLst>
                                    <p:set>
                                      <p:cBhvr>
                                        <p:cTn id="55" dur="indefinite"/>
                                        <p:tgtEl>
                                          <p:spTgt spid="21"/>
                                        </p:tgtEl>
                                        <p:attrNameLst>
                                          <p:attrName>style.opacity</p:attrName>
                                        </p:attrNameLst>
                                      </p:cBhvr>
                                      <p:to>
                                        <p:strVal val="0.25"/>
                                      </p:to>
                                    </p:set>
                                    <p:animEffect filter="image" prLst="opacity: 0.25">
                                      <p:cBhvr rctx="IE">
                                        <p:cTn id="56" dur="indefinite"/>
                                        <p:tgtEl>
                                          <p:spTgt spid="21"/>
                                        </p:tgtEl>
                                      </p:cBhvr>
                                    </p:animEffect>
                                  </p:childTnLst>
                                </p:cTn>
                              </p:par>
                              <p:par>
                                <p:cTn id="57" presetID="9" presetClass="emph" presetSubtype="0" grpId="0" nodeType="withEffect">
                                  <p:stCondLst>
                                    <p:cond delay="0"/>
                                  </p:stCondLst>
                                  <p:childTnLst>
                                    <p:set>
                                      <p:cBhvr>
                                        <p:cTn id="58" dur="indefinite"/>
                                        <p:tgtEl>
                                          <p:spTgt spid="20"/>
                                        </p:tgtEl>
                                        <p:attrNameLst>
                                          <p:attrName>style.opacity</p:attrName>
                                        </p:attrNameLst>
                                      </p:cBhvr>
                                      <p:to>
                                        <p:strVal val="0.25"/>
                                      </p:to>
                                    </p:set>
                                    <p:animEffect filter="image" prLst="opacity: 0.25">
                                      <p:cBhvr rctx="IE">
                                        <p:cTn id="59" dur="indefinite"/>
                                        <p:tgtEl>
                                          <p:spTgt spid="20"/>
                                        </p:tgtEl>
                                      </p:cBhvr>
                                    </p:animEffect>
                                  </p:childTnLst>
                                </p:cTn>
                              </p:par>
                              <p:par>
                                <p:cTn id="60" presetID="1" presetClass="emph" presetSubtype="2" fill="hold" nodeType="withEffect">
                                  <p:stCondLst>
                                    <p:cond delay="0"/>
                                  </p:stCondLst>
                                  <p:childTnLst>
                                    <p:animClr clrSpc="rgb" dir="cw">
                                      <p:cBhvr>
                                        <p:cTn id="61" dur="500" fill="hold"/>
                                        <p:tgtEl>
                                          <p:spTgt spid="11"/>
                                        </p:tgtEl>
                                        <p:attrNameLst>
                                          <p:attrName>fillcolor</p:attrName>
                                        </p:attrNameLst>
                                      </p:cBhvr>
                                      <p:to>
                                        <a:srgbClr val="FF9300"/>
                                      </p:to>
                                    </p:animClr>
                                    <p:set>
                                      <p:cBhvr>
                                        <p:cTn id="62" dur="500" fill="hold"/>
                                        <p:tgtEl>
                                          <p:spTgt spid="11"/>
                                        </p:tgtEl>
                                        <p:attrNameLst>
                                          <p:attrName>fill.type</p:attrName>
                                        </p:attrNameLst>
                                      </p:cBhvr>
                                      <p:to>
                                        <p:strVal val="solid"/>
                                      </p:to>
                                    </p:set>
                                    <p:set>
                                      <p:cBhvr>
                                        <p:cTn id="63" dur="500" fill="hold"/>
                                        <p:tgtEl>
                                          <p:spTgt spid="11"/>
                                        </p:tgtEl>
                                        <p:attrNameLst>
                                          <p:attrName>fill.on</p:attrName>
                                        </p:attrNameLst>
                                      </p:cBhvr>
                                      <p:to>
                                        <p:strVal val="true"/>
                                      </p:to>
                                    </p:set>
                                  </p:childTnLst>
                                </p:cTn>
                              </p:par>
                              <p:par>
                                <p:cTn id="64" presetID="1" presetClass="emph" presetSubtype="2" fill="hold" nodeType="withEffect">
                                  <p:stCondLst>
                                    <p:cond delay="0"/>
                                  </p:stCondLst>
                                  <p:childTnLst>
                                    <p:animClr clrSpc="rgb" dir="cw">
                                      <p:cBhvr>
                                        <p:cTn id="65" dur="500" fill="hold"/>
                                        <p:tgtEl>
                                          <p:spTgt spid="10"/>
                                        </p:tgtEl>
                                        <p:attrNameLst>
                                          <p:attrName>fillcolor</p:attrName>
                                        </p:attrNameLst>
                                      </p:cBhvr>
                                      <p:to>
                                        <a:srgbClr val="FF9300"/>
                                      </p:to>
                                    </p:animClr>
                                    <p:set>
                                      <p:cBhvr>
                                        <p:cTn id="66" dur="500" fill="hold"/>
                                        <p:tgtEl>
                                          <p:spTgt spid="10"/>
                                        </p:tgtEl>
                                        <p:attrNameLst>
                                          <p:attrName>fill.type</p:attrName>
                                        </p:attrNameLst>
                                      </p:cBhvr>
                                      <p:to>
                                        <p:strVal val="solid"/>
                                      </p:to>
                                    </p:set>
                                    <p:set>
                                      <p:cBhvr>
                                        <p:cTn id="67" dur="500" fill="hold"/>
                                        <p:tgtEl>
                                          <p:spTgt spid="10"/>
                                        </p:tgtEl>
                                        <p:attrNameLst>
                                          <p:attrName>fill.on</p:attrName>
                                        </p:attrNameLst>
                                      </p:cBhvr>
                                      <p:to>
                                        <p:strVal val="true"/>
                                      </p:to>
                                    </p:set>
                                  </p:childTnLst>
                                </p:cTn>
                              </p:par>
                              <p:par>
                                <p:cTn id="68" presetID="1" presetClass="emph" presetSubtype="2" fill="hold" nodeType="withEffect">
                                  <p:stCondLst>
                                    <p:cond delay="0"/>
                                  </p:stCondLst>
                                  <p:childTnLst>
                                    <p:animClr clrSpc="rgb" dir="cw">
                                      <p:cBhvr>
                                        <p:cTn id="69" dur="500" fill="hold"/>
                                        <p:tgtEl>
                                          <p:spTgt spid="9"/>
                                        </p:tgtEl>
                                        <p:attrNameLst>
                                          <p:attrName>fillcolor</p:attrName>
                                        </p:attrNameLst>
                                      </p:cBhvr>
                                      <p:to>
                                        <a:srgbClr val="FF9300"/>
                                      </p:to>
                                    </p:animClr>
                                    <p:set>
                                      <p:cBhvr>
                                        <p:cTn id="70" dur="500" fill="hold"/>
                                        <p:tgtEl>
                                          <p:spTgt spid="9"/>
                                        </p:tgtEl>
                                        <p:attrNameLst>
                                          <p:attrName>fill.type</p:attrName>
                                        </p:attrNameLst>
                                      </p:cBhvr>
                                      <p:to>
                                        <p:strVal val="solid"/>
                                      </p:to>
                                    </p:set>
                                    <p:set>
                                      <p:cBhvr>
                                        <p:cTn id="71" dur="5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2"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138A0E-616D-569E-4B89-8C6ECE679A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36</a:t>
            </a:fld>
            <a:endParaRPr lang="en-US"/>
          </a:p>
        </p:txBody>
      </p:sp>
      <p:sp>
        <p:nvSpPr>
          <p:cNvPr id="3" name="Text Placeholder 2">
            <a:extLst>
              <a:ext uri="{FF2B5EF4-FFF2-40B4-BE49-F238E27FC236}">
                <a16:creationId xmlns:a16="http://schemas.microsoft.com/office/drawing/2014/main" id="{17A17B10-181C-0DE1-9D3B-4291DE64E896}"/>
              </a:ext>
            </a:extLst>
          </p:cNvPr>
          <p:cNvSpPr>
            <a:spLocks noGrp="1"/>
          </p:cNvSpPr>
          <p:nvPr>
            <p:ph type="body" idx="1"/>
          </p:nvPr>
        </p:nvSpPr>
        <p:spPr>
          <a:xfrm>
            <a:off x="433200" y="1255795"/>
            <a:ext cx="8277600" cy="3466200"/>
          </a:xfrm>
        </p:spPr>
        <p:txBody>
          <a:bodyPr>
            <a:normAutofit/>
          </a:bodyPr>
          <a:lstStyle/>
          <a:p>
            <a:r>
              <a:rPr lang="en-US" sz="1800"/>
              <a:t>Finding # templates &amp; # nodes per template formulated as </a:t>
            </a:r>
            <a:r>
              <a:rPr lang="en-US" sz="1800">
                <a:solidFill>
                  <a:srgbClr val="FF9300"/>
                </a:solidFill>
                <a:latin typeface="Gill Sans" panose="020B0502020104020203" pitchFamily="34" charset="-79"/>
                <a:cs typeface="Gill Sans" panose="020B0502020104020203" pitchFamily="34" charset="-79"/>
              </a:rPr>
              <a:t>a Frobenius problem</a:t>
            </a:r>
          </a:p>
          <a:p>
            <a:r>
              <a:rPr lang="en-US" sz="1800">
                <a:solidFill>
                  <a:srgbClr val="FF9300"/>
                </a:solidFill>
                <a:latin typeface="Gill Sans" panose="020B0502020104020203" pitchFamily="34" charset="-79"/>
                <a:cs typeface="Gill Sans" panose="020B0502020104020203" pitchFamily="34" charset="-79"/>
              </a:rPr>
              <a:t>Provable guarantee</a:t>
            </a:r>
            <a:r>
              <a:rPr lang="en-US" sz="1800"/>
              <a:t> that a linear combination of the set of pipeline templates</a:t>
            </a:r>
            <a:br>
              <a:rPr lang="en-US" sz="1800"/>
            </a:br>
            <a:r>
              <a:rPr lang="en-US" sz="1800"/>
              <a:t>use all nodes </a:t>
            </a:r>
            <a:r>
              <a:rPr lang="en-US" sz="1800">
                <a:solidFill>
                  <a:srgbClr val="FF9300"/>
                </a:solidFill>
                <a:latin typeface="Gill Sans" panose="020B0502020104020203" pitchFamily="34" charset="-79"/>
                <a:cs typeface="Gill Sans" panose="020B0502020104020203" pitchFamily="34" charset="-79"/>
              </a:rPr>
              <a:t>even after failures</a:t>
            </a:r>
          </a:p>
        </p:txBody>
      </p:sp>
      <p:sp>
        <p:nvSpPr>
          <p:cNvPr id="4" name="Title 3">
            <a:extLst>
              <a:ext uri="{FF2B5EF4-FFF2-40B4-BE49-F238E27FC236}">
                <a16:creationId xmlns:a16="http://schemas.microsoft.com/office/drawing/2014/main" id="{DB25218F-8615-CE27-1F63-AC4527F8D7B3}"/>
              </a:ext>
            </a:extLst>
          </p:cNvPr>
          <p:cNvSpPr>
            <a:spLocks noGrp="1"/>
          </p:cNvSpPr>
          <p:nvPr>
            <p:ph type="title"/>
          </p:nvPr>
        </p:nvSpPr>
        <p:spPr/>
        <p:txBody>
          <a:bodyPr>
            <a:normAutofit fontScale="90000"/>
          </a:bodyPr>
          <a:lstStyle/>
          <a:p>
            <a:r>
              <a:rPr lang="en-US" altLang="ko-KR" sz="2200"/>
              <a:t>Issues in Using Pipeline Templates</a:t>
            </a:r>
            <a:br>
              <a:rPr lang="en-US" altLang="ko-KR"/>
            </a:br>
            <a:r>
              <a:rPr lang="en-US" altLang="ko-KR" sz="4000"/>
              <a:t>1.</a:t>
            </a:r>
            <a:r>
              <a:rPr lang="ko-KR" altLang="en-US" sz="4000"/>
              <a:t> </a:t>
            </a:r>
            <a:r>
              <a:rPr lang="en-US" sz="4000"/>
              <a:t>Node Specification</a:t>
            </a:r>
          </a:p>
        </p:txBody>
      </p:sp>
      <p:sp>
        <p:nvSpPr>
          <p:cNvPr id="5" name="Node 1 for Template A">
            <a:extLst>
              <a:ext uri="{FF2B5EF4-FFF2-40B4-BE49-F238E27FC236}">
                <a16:creationId xmlns:a16="http://schemas.microsoft.com/office/drawing/2014/main" id="{8EF7757B-2B81-9A46-D542-77B231268A8E}"/>
              </a:ext>
            </a:extLst>
          </p:cNvPr>
          <p:cNvSpPr/>
          <p:nvPr/>
        </p:nvSpPr>
        <p:spPr>
          <a:xfrm>
            <a:off x="2832633" y="2717706"/>
            <a:ext cx="321537" cy="35484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Node 2 for Template A">
            <a:extLst>
              <a:ext uri="{FF2B5EF4-FFF2-40B4-BE49-F238E27FC236}">
                <a16:creationId xmlns:a16="http://schemas.microsoft.com/office/drawing/2014/main" id="{81FD81FA-D3E9-E7C2-6EF8-1F85FC80620E}"/>
              </a:ext>
            </a:extLst>
          </p:cNvPr>
          <p:cNvSpPr/>
          <p:nvPr/>
        </p:nvSpPr>
        <p:spPr>
          <a:xfrm>
            <a:off x="3225138" y="2717706"/>
            <a:ext cx="321537" cy="35484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7" name="Group 6">
            <a:extLst>
              <a:ext uri="{FF2B5EF4-FFF2-40B4-BE49-F238E27FC236}">
                <a16:creationId xmlns:a16="http://schemas.microsoft.com/office/drawing/2014/main" id="{3442B8A0-A106-48C5-B087-0110F06728B5}"/>
              </a:ext>
            </a:extLst>
          </p:cNvPr>
          <p:cNvGrpSpPr>
            <a:grpSpLocks noChangeAspect="1"/>
          </p:cNvGrpSpPr>
          <p:nvPr/>
        </p:nvGrpSpPr>
        <p:grpSpPr>
          <a:xfrm>
            <a:off x="2832633" y="3832191"/>
            <a:ext cx="1494689" cy="354840"/>
            <a:chOff x="7265017" y="3862296"/>
            <a:chExt cx="1604884" cy="381000"/>
          </a:xfrm>
        </p:grpSpPr>
        <p:sp>
          <p:nvSpPr>
            <p:cNvPr id="8" name="Rectangle 7">
              <a:extLst>
                <a:ext uri="{FF2B5EF4-FFF2-40B4-BE49-F238E27FC236}">
                  <a16:creationId xmlns:a16="http://schemas.microsoft.com/office/drawing/2014/main" id="{6EBFDB70-8DD1-1EAB-4E34-B914572602DB}"/>
                </a:ext>
              </a:extLst>
            </p:cNvPr>
            <p:cNvSpPr/>
            <p:nvPr/>
          </p:nvSpPr>
          <p:spPr>
            <a:xfrm>
              <a:off x="7265017"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Rectangle 8">
              <a:extLst>
                <a:ext uri="{FF2B5EF4-FFF2-40B4-BE49-F238E27FC236}">
                  <a16:creationId xmlns:a16="http://schemas.microsoft.com/office/drawing/2014/main" id="{845EEB72-5EB1-BFD8-8138-6A0EA99FB8DD}"/>
                </a:ext>
              </a:extLst>
            </p:cNvPr>
            <p:cNvSpPr/>
            <p:nvPr/>
          </p:nvSpPr>
          <p:spPr>
            <a:xfrm>
              <a:off x="7686459"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a:extLst>
                <a:ext uri="{FF2B5EF4-FFF2-40B4-BE49-F238E27FC236}">
                  <a16:creationId xmlns:a16="http://schemas.microsoft.com/office/drawing/2014/main" id="{4421E12F-F3ED-E5DA-6CE2-B026018F06B6}"/>
                </a:ext>
              </a:extLst>
            </p:cNvPr>
            <p:cNvSpPr/>
            <p:nvPr/>
          </p:nvSpPr>
          <p:spPr>
            <a:xfrm>
              <a:off x="8103217"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Rectangle 10">
              <a:extLst>
                <a:ext uri="{FF2B5EF4-FFF2-40B4-BE49-F238E27FC236}">
                  <a16:creationId xmlns:a16="http://schemas.microsoft.com/office/drawing/2014/main" id="{D48BDB43-6162-A0A0-6A9A-BA86E7DD3997}"/>
                </a:ext>
              </a:extLst>
            </p:cNvPr>
            <p:cNvSpPr/>
            <p:nvPr/>
          </p:nvSpPr>
          <p:spPr>
            <a:xfrm>
              <a:off x="8524659"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2" name="!! Node 1 for Template B">
            <a:extLst>
              <a:ext uri="{FF2B5EF4-FFF2-40B4-BE49-F238E27FC236}">
                <a16:creationId xmlns:a16="http://schemas.microsoft.com/office/drawing/2014/main" id="{E7D9007D-4CE1-8D42-6579-54F7449FBE04}"/>
              </a:ext>
            </a:extLst>
          </p:cNvPr>
          <p:cNvSpPr/>
          <p:nvPr/>
        </p:nvSpPr>
        <p:spPr>
          <a:xfrm>
            <a:off x="2832633" y="3268253"/>
            <a:ext cx="321537" cy="35484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3" name="!! Node 3 for Template B">
            <a:extLst>
              <a:ext uri="{FF2B5EF4-FFF2-40B4-BE49-F238E27FC236}">
                <a16:creationId xmlns:a16="http://schemas.microsoft.com/office/drawing/2014/main" id="{6C1DEFBE-F00D-B4CD-A240-93364C7F2F37}"/>
              </a:ext>
            </a:extLst>
          </p:cNvPr>
          <p:cNvSpPr/>
          <p:nvPr/>
        </p:nvSpPr>
        <p:spPr>
          <a:xfrm>
            <a:off x="3225139" y="3268253"/>
            <a:ext cx="321537" cy="35484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 name="!! Node 4 for Template B">
            <a:extLst>
              <a:ext uri="{FF2B5EF4-FFF2-40B4-BE49-F238E27FC236}">
                <a16:creationId xmlns:a16="http://schemas.microsoft.com/office/drawing/2014/main" id="{09C9C2B6-BF9E-6511-4D55-3F86B7B171FD}"/>
              </a:ext>
            </a:extLst>
          </p:cNvPr>
          <p:cNvSpPr/>
          <p:nvPr/>
        </p:nvSpPr>
        <p:spPr>
          <a:xfrm>
            <a:off x="3618324" y="3268253"/>
            <a:ext cx="321537" cy="35484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5" name="!! Pipeline Template A">
            <a:extLst>
              <a:ext uri="{FF2B5EF4-FFF2-40B4-BE49-F238E27FC236}">
                <a16:creationId xmlns:a16="http://schemas.microsoft.com/office/drawing/2014/main" id="{66169F9B-EA41-9662-1773-7D11581DD96E}"/>
              </a:ext>
            </a:extLst>
          </p:cNvPr>
          <p:cNvSpPr txBox="1"/>
          <p:nvPr/>
        </p:nvSpPr>
        <p:spPr>
          <a:xfrm>
            <a:off x="860111" y="2596539"/>
            <a:ext cx="1660088" cy="533005"/>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Pipeline Template A</a:t>
            </a:r>
          </a:p>
          <a:p>
            <a:pPr algn="ctr"/>
            <a:r>
              <a:rPr lang="en-US" sz="1600">
                <a:latin typeface="Gill Sans Light" panose="020B0302020104020203" pitchFamily="34" charset="-79"/>
                <a:cs typeface="Gill Sans Light" panose="020B0302020104020203" pitchFamily="34" charset="-79"/>
              </a:rPr>
              <a:t>(2 nodes)</a:t>
            </a:r>
          </a:p>
        </p:txBody>
      </p:sp>
      <p:sp>
        <p:nvSpPr>
          <p:cNvPr id="16" name="!! Pipeline Template B">
            <a:extLst>
              <a:ext uri="{FF2B5EF4-FFF2-40B4-BE49-F238E27FC236}">
                <a16:creationId xmlns:a16="http://schemas.microsoft.com/office/drawing/2014/main" id="{098C667A-5C43-F3DF-3766-1E8A5DB6371B}"/>
              </a:ext>
            </a:extLst>
          </p:cNvPr>
          <p:cNvSpPr txBox="1"/>
          <p:nvPr/>
        </p:nvSpPr>
        <p:spPr>
          <a:xfrm>
            <a:off x="872528" y="3147086"/>
            <a:ext cx="1635249" cy="533005"/>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Pipeline Template B</a:t>
            </a:r>
          </a:p>
          <a:p>
            <a:pPr algn="ctr"/>
            <a:r>
              <a:rPr lang="en-US" sz="1600">
                <a:latin typeface="Gill Sans Light" panose="020B0302020104020203" pitchFamily="34" charset="-79"/>
                <a:cs typeface="Gill Sans Light" panose="020B0302020104020203" pitchFamily="34" charset="-79"/>
              </a:rPr>
              <a:t>(3 nodes)</a:t>
            </a:r>
          </a:p>
        </p:txBody>
      </p:sp>
      <p:sp>
        <p:nvSpPr>
          <p:cNvPr id="17" name="!! Pipeline Template C">
            <a:extLst>
              <a:ext uri="{FF2B5EF4-FFF2-40B4-BE49-F238E27FC236}">
                <a16:creationId xmlns:a16="http://schemas.microsoft.com/office/drawing/2014/main" id="{E700AB57-2971-21DA-AEA7-BA657E5818C7}"/>
              </a:ext>
            </a:extLst>
          </p:cNvPr>
          <p:cNvSpPr txBox="1"/>
          <p:nvPr/>
        </p:nvSpPr>
        <p:spPr>
          <a:xfrm>
            <a:off x="858649" y="3711024"/>
            <a:ext cx="1663010" cy="533005"/>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Pipeline Template C</a:t>
            </a:r>
          </a:p>
          <a:p>
            <a:pPr algn="ctr"/>
            <a:r>
              <a:rPr lang="en-US" sz="1600">
                <a:latin typeface="Gill Sans Light" panose="020B0302020104020203" pitchFamily="34" charset="-79"/>
                <a:cs typeface="Gill Sans Light" panose="020B0302020104020203" pitchFamily="34" charset="-79"/>
              </a:rPr>
              <a:t>(4 nodes)</a:t>
            </a:r>
          </a:p>
        </p:txBody>
      </p:sp>
      <p:cxnSp>
        <p:nvCxnSpPr>
          <p:cNvPr id="18" name="Straight Connector 17">
            <a:extLst>
              <a:ext uri="{FF2B5EF4-FFF2-40B4-BE49-F238E27FC236}">
                <a16:creationId xmlns:a16="http://schemas.microsoft.com/office/drawing/2014/main" id="{2EBDD8AD-EAAF-75C3-9EDC-D80FB8184278}"/>
              </a:ext>
            </a:extLst>
          </p:cNvPr>
          <p:cNvCxnSpPr>
            <a:cxnSpLocks/>
          </p:cNvCxnSpPr>
          <p:nvPr/>
        </p:nvCxnSpPr>
        <p:spPr>
          <a:xfrm>
            <a:off x="842336" y="4382152"/>
            <a:ext cx="3484986" cy="0"/>
          </a:xfrm>
          <a:prstGeom prst="line">
            <a:avLst/>
          </a:prstGeom>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C5DB9FBB-9566-E232-2511-D1228F70713F}"/>
              </a:ext>
            </a:extLst>
          </p:cNvPr>
          <p:cNvSpPr txBox="1"/>
          <p:nvPr/>
        </p:nvSpPr>
        <p:spPr>
          <a:xfrm>
            <a:off x="1413830" y="4453127"/>
            <a:ext cx="2557197" cy="280529"/>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3 Heterogeneous Pipeline Templates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D96B808-D2DF-8586-5ECA-F52EF790913F}"/>
                  </a:ext>
                </a:extLst>
              </p:cNvPr>
              <p:cNvSpPr txBox="1"/>
              <p:nvPr/>
            </p:nvSpPr>
            <p:spPr>
              <a:xfrm>
                <a:off x="5692120" y="4447721"/>
                <a:ext cx="2797561" cy="523220"/>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Any 2 </a:t>
                </a:r>
                <a14:m>
                  <m:oMath xmlns:m="http://schemas.openxmlformats.org/officeDocument/2006/math">
                    <m:r>
                      <a:rPr lang="en-US" i="1">
                        <a:latin typeface="Cambria Math" panose="02040503050406030204" pitchFamily="18" charset="0"/>
                        <a:ea typeface="Cambria Math" panose="02040503050406030204" pitchFamily="18" charset="0"/>
                        <a:cs typeface="Gill Sans Light" panose="020B0302020104020203" pitchFamily="34" charset="-79"/>
                      </a:rPr>
                      <m:t>≤</m:t>
                    </m:r>
                  </m:oMath>
                </a14:m>
                <a:r>
                  <a:rPr lang="en-US">
                    <a:latin typeface="Gill Sans Light" panose="020B0302020104020203" pitchFamily="34" charset="-79"/>
                    <a:cs typeface="Gill Sans Light" panose="020B0302020104020203" pitchFamily="34" charset="-79"/>
                  </a:rPr>
                  <a:t> </a:t>
                </a:r>
                <a:r>
                  <a:rPr lang="en-US" i="1">
                    <a:latin typeface="Times New Roman" panose="02020603050405020304" pitchFamily="18" charset="0"/>
                    <a:cs typeface="Times New Roman" panose="02020603050405020304" pitchFamily="18" charset="0"/>
                  </a:rPr>
                  <a:t>N</a:t>
                </a:r>
                <a:r>
                  <a:rPr lang="en-US">
                    <a:latin typeface="Gill Sans Light" panose="020B0302020104020203" pitchFamily="34" charset="-79"/>
                    <a:cs typeface="Gill Sans Light" panose="020B0302020104020203" pitchFamily="34" charset="-79"/>
                  </a:rPr>
                  <a:t> </a:t>
                </a:r>
                <a14:m>
                  <m:oMath xmlns:m="http://schemas.openxmlformats.org/officeDocument/2006/math">
                    <m:r>
                      <a:rPr lang="en-US" i="1">
                        <a:latin typeface="Cambria Math" panose="02040503050406030204" pitchFamily="18" charset="0"/>
                        <a:ea typeface="Cambria Math" panose="02040503050406030204" pitchFamily="18" charset="0"/>
                        <a:cs typeface="Gill Sans Light" panose="020B0302020104020203" pitchFamily="34" charset="-79"/>
                      </a:rPr>
                      <m:t>≤</m:t>
                    </m:r>
                  </m:oMath>
                </a14:m>
                <a:r>
                  <a:rPr lang="en-US">
                    <a:latin typeface="Gill Sans Light" panose="020B0302020104020203" pitchFamily="34" charset="-79"/>
                    <a:cs typeface="Gill Sans Light" panose="020B0302020104020203" pitchFamily="34" charset="-79"/>
                  </a:rPr>
                  <a:t> 13 can be represented</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with the set of pipeline templates</a:t>
                </a:r>
              </a:p>
            </p:txBody>
          </p:sp>
        </mc:Choice>
        <mc:Fallback xmlns="">
          <p:sp>
            <p:nvSpPr>
              <p:cNvPr id="21" name="TextBox 20">
                <a:extLst>
                  <a:ext uri="{FF2B5EF4-FFF2-40B4-BE49-F238E27FC236}">
                    <a16:creationId xmlns:a16="http://schemas.microsoft.com/office/drawing/2014/main" id="{FD96B808-D2DF-8586-5ECA-F52EF790913F}"/>
                  </a:ext>
                </a:extLst>
              </p:cNvPr>
              <p:cNvSpPr txBox="1">
                <a:spLocks noRot="1" noChangeAspect="1" noMove="1" noResize="1" noEditPoints="1" noAdjustHandles="1" noChangeArrowheads="1" noChangeShapeType="1" noTextEdit="1"/>
              </p:cNvSpPr>
              <p:nvPr/>
            </p:nvSpPr>
            <p:spPr>
              <a:xfrm>
                <a:off x="5692120" y="4447721"/>
                <a:ext cx="2797561" cy="523220"/>
              </a:xfrm>
              <a:prstGeom prst="rect">
                <a:avLst/>
              </a:prstGeom>
              <a:blipFill>
                <a:blip r:embed="rId3"/>
                <a:stretch>
                  <a:fillRect l="-452" t="-4762" r="-452" b="-9524"/>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97D3B8EE-6936-CC4B-5A2C-EBAF9F15CBE7}"/>
              </a:ext>
            </a:extLst>
          </p:cNvPr>
          <p:cNvGrpSpPr/>
          <p:nvPr/>
        </p:nvGrpSpPr>
        <p:grpSpPr>
          <a:xfrm>
            <a:off x="7095614" y="2237225"/>
            <a:ext cx="958420" cy="661931"/>
            <a:chOff x="6912734" y="1399107"/>
            <a:chExt cx="958420" cy="661931"/>
          </a:xfrm>
        </p:grpSpPr>
        <p:sp>
          <p:nvSpPr>
            <p:cNvPr id="23" name="Rectangle 22">
              <a:extLst>
                <a:ext uri="{FF2B5EF4-FFF2-40B4-BE49-F238E27FC236}">
                  <a16:creationId xmlns:a16="http://schemas.microsoft.com/office/drawing/2014/main" id="{685311EF-9B49-6361-5C77-134CF95E775C}"/>
                </a:ext>
              </a:extLst>
            </p:cNvPr>
            <p:cNvSpPr/>
            <p:nvPr/>
          </p:nvSpPr>
          <p:spPr>
            <a:xfrm>
              <a:off x="6912734" y="1399107"/>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Rectangle 23">
              <a:extLst>
                <a:ext uri="{FF2B5EF4-FFF2-40B4-BE49-F238E27FC236}">
                  <a16:creationId xmlns:a16="http://schemas.microsoft.com/office/drawing/2014/main" id="{2CCDF398-EA5E-2642-6751-3BA6EC03C9BC}"/>
                </a:ext>
              </a:extLst>
            </p:cNvPr>
            <p:cNvSpPr/>
            <p:nvPr/>
          </p:nvSpPr>
          <p:spPr>
            <a:xfrm>
              <a:off x="7176340" y="1399107"/>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Rectangle 24">
              <a:extLst>
                <a:ext uri="{FF2B5EF4-FFF2-40B4-BE49-F238E27FC236}">
                  <a16:creationId xmlns:a16="http://schemas.microsoft.com/office/drawing/2014/main" id="{AAA773C2-B07C-D53E-F99E-3D2B7078B0EE}"/>
                </a:ext>
              </a:extLst>
            </p:cNvPr>
            <p:cNvSpPr/>
            <p:nvPr/>
          </p:nvSpPr>
          <p:spPr>
            <a:xfrm>
              <a:off x="7424668" y="1399107"/>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Rectangle 25">
              <a:extLst>
                <a:ext uri="{FF2B5EF4-FFF2-40B4-BE49-F238E27FC236}">
                  <a16:creationId xmlns:a16="http://schemas.microsoft.com/office/drawing/2014/main" id="{D503D884-179F-F5BC-09B2-FD45274D7E89}"/>
                </a:ext>
              </a:extLst>
            </p:cNvPr>
            <p:cNvSpPr/>
            <p:nvPr/>
          </p:nvSpPr>
          <p:spPr>
            <a:xfrm>
              <a:off x="7688274" y="1399107"/>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Rectangle 26">
              <a:extLst>
                <a:ext uri="{FF2B5EF4-FFF2-40B4-BE49-F238E27FC236}">
                  <a16:creationId xmlns:a16="http://schemas.microsoft.com/office/drawing/2014/main" id="{DE2B2EC6-AC6D-FE92-71CB-D44C54828B76}"/>
                </a:ext>
              </a:extLst>
            </p:cNvPr>
            <p:cNvSpPr/>
            <p:nvPr/>
          </p:nvSpPr>
          <p:spPr>
            <a:xfrm>
              <a:off x="6912734" y="1573744"/>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Rectangle 27">
              <a:extLst>
                <a:ext uri="{FF2B5EF4-FFF2-40B4-BE49-F238E27FC236}">
                  <a16:creationId xmlns:a16="http://schemas.microsoft.com/office/drawing/2014/main" id="{941DC456-E112-F16E-704E-24D20C0A2F43}"/>
                </a:ext>
              </a:extLst>
            </p:cNvPr>
            <p:cNvSpPr/>
            <p:nvPr/>
          </p:nvSpPr>
          <p:spPr>
            <a:xfrm>
              <a:off x="7176340" y="1573744"/>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Rectangle 28">
              <a:extLst>
                <a:ext uri="{FF2B5EF4-FFF2-40B4-BE49-F238E27FC236}">
                  <a16:creationId xmlns:a16="http://schemas.microsoft.com/office/drawing/2014/main" id="{6D2EA9F6-CFC8-FD92-07E9-10C1AA673BF1}"/>
                </a:ext>
              </a:extLst>
            </p:cNvPr>
            <p:cNvSpPr/>
            <p:nvPr/>
          </p:nvSpPr>
          <p:spPr>
            <a:xfrm>
              <a:off x="7424668" y="1573744"/>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0" name="Rectangle 29">
              <a:extLst>
                <a:ext uri="{FF2B5EF4-FFF2-40B4-BE49-F238E27FC236}">
                  <a16:creationId xmlns:a16="http://schemas.microsoft.com/office/drawing/2014/main" id="{79C92ADB-1343-FC4E-1347-BB83172EC9AD}"/>
                </a:ext>
              </a:extLst>
            </p:cNvPr>
            <p:cNvSpPr/>
            <p:nvPr/>
          </p:nvSpPr>
          <p:spPr>
            <a:xfrm>
              <a:off x="7688274" y="1573744"/>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Rectangle 30">
              <a:extLst>
                <a:ext uri="{FF2B5EF4-FFF2-40B4-BE49-F238E27FC236}">
                  <a16:creationId xmlns:a16="http://schemas.microsoft.com/office/drawing/2014/main" id="{EDC7F4CC-48A7-9B39-8019-75568E03384B}"/>
                </a:ext>
              </a:extLst>
            </p:cNvPr>
            <p:cNvSpPr/>
            <p:nvPr/>
          </p:nvSpPr>
          <p:spPr>
            <a:xfrm>
              <a:off x="6912734" y="1750376"/>
              <a:ext cx="182880" cy="13716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Rectangle 31">
              <a:extLst>
                <a:ext uri="{FF2B5EF4-FFF2-40B4-BE49-F238E27FC236}">
                  <a16:creationId xmlns:a16="http://schemas.microsoft.com/office/drawing/2014/main" id="{F660DC49-8418-3DD0-BDF8-9E1CEE7BCA83}"/>
                </a:ext>
              </a:extLst>
            </p:cNvPr>
            <p:cNvSpPr/>
            <p:nvPr/>
          </p:nvSpPr>
          <p:spPr>
            <a:xfrm>
              <a:off x="7176340" y="1750376"/>
              <a:ext cx="182880" cy="13716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Rectangle 32">
              <a:extLst>
                <a:ext uri="{FF2B5EF4-FFF2-40B4-BE49-F238E27FC236}">
                  <a16:creationId xmlns:a16="http://schemas.microsoft.com/office/drawing/2014/main" id="{41B700E5-4796-F77D-F73B-CB04B061095A}"/>
                </a:ext>
              </a:extLst>
            </p:cNvPr>
            <p:cNvSpPr/>
            <p:nvPr/>
          </p:nvSpPr>
          <p:spPr>
            <a:xfrm>
              <a:off x="7424668" y="1750376"/>
              <a:ext cx="182880" cy="13716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Rectangle 33">
              <a:extLst>
                <a:ext uri="{FF2B5EF4-FFF2-40B4-BE49-F238E27FC236}">
                  <a16:creationId xmlns:a16="http://schemas.microsoft.com/office/drawing/2014/main" id="{94DD6C67-57FD-3CA9-359E-0A15B3199D72}"/>
                </a:ext>
              </a:extLst>
            </p:cNvPr>
            <p:cNvSpPr/>
            <p:nvPr/>
          </p:nvSpPr>
          <p:spPr>
            <a:xfrm>
              <a:off x="7174205" y="1923878"/>
              <a:ext cx="182880" cy="13716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Rectangle 34">
              <a:extLst>
                <a:ext uri="{FF2B5EF4-FFF2-40B4-BE49-F238E27FC236}">
                  <a16:creationId xmlns:a16="http://schemas.microsoft.com/office/drawing/2014/main" id="{EA8B3EBF-16EA-020D-EB72-1AE736BA5E49}"/>
                </a:ext>
              </a:extLst>
            </p:cNvPr>
            <p:cNvSpPr/>
            <p:nvPr/>
          </p:nvSpPr>
          <p:spPr>
            <a:xfrm>
              <a:off x="6912734" y="1923878"/>
              <a:ext cx="182880" cy="13716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36" name="TextBox 35">
            <a:extLst>
              <a:ext uri="{FF2B5EF4-FFF2-40B4-BE49-F238E27FC236}">
                <a16:creationId xmlns:a16="http://schemas.microsoft.com/office/drawing/2014/main" id="{81ED7E7F-3DC2-622A-86E6-4A39A4CA9680}"/>
              </a:ext>
            </a:extLst>
          </p:cNvPr>
          <p:cNvSpPr txBox="1"/>
          <p:nvPr/>
        </p:nvSpPr>
        <p:spPr>
          <a:xfrm>
            <a:off x="5741702" y="2398913"/>
            <a:ext cx="933269"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13 nodes</a:t>
            </a:r>
          </a:p>
        </p:txBody>
      </p:sp>
      <p:grpSp>
        <p:nvGrpSpPr>
          <p:cNvPr id="37" name="Group 36">
            <a:extLst>
              <a:ext uri="{FF2B5EF4-FFF2-40B4-BE49-F238E27FC236}">
                <a16:creationId xmlns:a16="http://schemas.microsoft.com/office/drawing/2014/main" id="{7D5BCC8E-71DB-7EC1-EF08-07F63585A975}"/>
              </a:ext>
            </a:extLst>
          </p:cNvPr>
          <p:cNvGrpSpPr/>
          <p:nvPr/>
        </p:nvGrpSpPr>
        <p:grpSpPr>
          <a:xfrm>
            <a:off x="7095614" y="3103515"/>
            <a:ext cx="958420" cy="492959"/>
            <a:chOff x="7100334" y="2316220"/>
            <a:chExt cx="958420" cy="492959"/>
          </a:xfrm>
        </p:grpSpPr>
        <p:sp>
          <p:nvSpPr>
            <p:cNvPr id="38" name="Rectangle 37">
              <a:extLst>
                <a:ext uri="{FF2B5EF4-FFF2-40B4-BE49-F238E27FC236}">
                  <a16:creationId xmlns:a16="http://schemas.microsoft.com/office/drawing/2014/main" id="{E8A15E41-03AA-98C6-E65B-598CC52E3C9F}"/>
                </a:ext>
              </a:extLst>
            </p:cNvPr>
            <p:cNvSpPr/>
            <p:nvPr/>
          </p:nvSpPr>
          <p:spPr>
            <a:xfrm>
              <a:off x="7100334" y="2316220"/>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9" name="Rectangle 38">
              <a:extLst>
                <a:ext uri="{FF2B5EF4-FFF2-40B4-BE49-F238E27FC236}">
                  <a16:creationId xmlns:a16="http://schemas.microsoft.com/office/drawing/2014/main" id="{9003750C-7FEB-9532-582B-3814CEFEA46C}"/>
                </a:ext>
              </a:extLst>
            </p:cNvPr>
            <p:cNvSpPr/>
            <p:nvPr/>
          </p:nvSpPr>
          <p:spPr>
            <a:xfrm>
              <a:off x="7363940" y="2316220"/>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0" name="Rectangle 39">
              <a:extLst>
                <a:ext uri="{FF2B5EF4-FFF2-40B4-BE49-F238E27FC236}">
                  <a16:creationId xmlns:a16="http://schemas.microsoft.com/office/drawing/2014/main" id="{C3BC8D8B-2159-63E6-FE50-DB1F8E35BD1F}"/>
                </a:ext>
              </a:extLst>
            </p:cNvPr>
            <p:cNvSpPr/>
            <p:nvPr/>
          </p:nvSpPr>
          <p:spPr>
            <a:xfrm>
              <a:off x="7612268" y="2316220"/>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 name="Rectangle 40">
              <a:extLst>
                <a:ext uri="{FF2B5EF4-FFF2-40B4-BE49-F238E27FC236}">
                  <a16:creationId xmlns:a16="http://schemas.microsoft.com/office/drawing/2014/main" id="{61078B34-03ED-BD3E-F0B0-D6CA839FA876}"/>
                </a:ext>
              </a:extLst>
            </p:cNvPr>
            <p:cNvSpPr/>
            <p:nvPr/>
          </p:nvSpPr>
          <p:spPr>
            <a:xfrm>
              <a:off x="7875874" y="2316220"/>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 name="Rectangle 41">
              <a:extLst>
                <a:ext uri="{FF2B5EF4-FFF2-40B4-BE49-F238E27FC236}">
                  <a16:creationId xmlns:a16="http://schemas.microsoft.com/office/drawing/2014/main" id="{5E7CB25C-E647-8478-57A8-4C1798CAA191}"/>
                </a:ext>
              </a:extLst>
            </p:cNvPr>
            <p:cNvSpPr/>
            <p:nvPr/>
          </p:nvSpPr>
          <p:spPr>
            <a:xfrm>
              <a:off x="7100334" y="2490857"/>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3" name="Rectangle 42">
              <a:extLst>
                <a:ext uri="{FF2B5EF4-FFF2-40B4-BE49-F238E27FC236}">
                  <a16:creationId xmlns:a16="http://schemas.microsoft.com/office/drawing/2014/main" id="{849856AB-6C69-1D31-9D52-23E7E8EB3787}"/>
                </a:ext>
              </a:extLst>
            </p:cNvPr>
            <p:cNvSpPr/>
            <p:nvPr/>
          </p:nvSpPr>
          <p:spPr>
            <a:xfrm>
              <a:off x="7363940" y="2490857"/>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4" name="Rectangle 43">
              <a:extLst>
                <a:ext uri="{FF2B5EF4-FFF2-40B4-BE49-F238E27FC236}">
                  <a16:creationId xmlns:a16="http://schemas.microsoft.com/office/drawing/2014/main" id="{54007D8A-FE12-F3D6-7C3F-C839E2A32764}"/>
                </a:ext>
              </a:extLst>
            </p:cNvPr>
            <p:cNvSpPr/>
            <p:nvPr/>
          </p:nvSpPr>
          <p:spPr>
            <a:xfrm>
              <a:off x="7612268" y="2490857"/>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5" name="Rectangle 44">
              <a:extLst>
                <a:ext uri="{FF2B5EF4-FFF2-40B4-BE49-F238E27FC236}">
                  <a16:creationId xmlns:a16="http://schemas.microsoft.com/office/drawing/2014/main" id="{15965E32-3AEA-CB66-E3B3-8F02C6A0B9F7}"/>
                </a:ext>
              </a:extLst>
            </p:cNvPr>
            <p:cNvSpPr/>
            <p:nvPr/>
          </p:nvSpPr>
          <p:spPr>
            <a:xfrm>
              <a:off x="7875874" y="2490857"/>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Rectangle 45">
              <a:extLst>
                <a:ext uri="{FF2B5EF4-FFF2-40B4-BE49-F238E27FC236}">
                  <a16:creationId xmlns:a16="http://schemas.microsoft.com/office/drawing/2014/main" id="{884FC18B-FF83-72EE-5F22-6E7FDED792A0}"/>
                </a:ext>
              </a:extLst>
            </p:cNvPr>
            <p:cNvSpPr/>
            <p:nvPr/>
          </p:nvSpPr>
          <p:spPr>
            <a:xfrm>
              <a:off x="7100334" y="2667489"/>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7" name="Rectangle 46">
              <a:extLst>
                <a:ext uri="{FF2B5EF4-FFF2-40B4-BE49-F238E27FC236}">
                  <a16:creationId xmlns:a16="http://schemas.microsoft.com/office/drawing/2014/main" id="{D91D870A-8DCF-7CC8-A1FE-345969450C16}"/>
                </a:ext>
              </a:extLst>
            </p:cNvPr>
            <p:cNvSpPr/>
            <p:nvPr/>
          </p:nvSpPr>
          <p:spPr>
            <a:xfrm>
              <a:off x="7363940" y="2667489"/>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8" name="Rectangle 47">
              <a:extLst>
                <a:ext uri="{FF2B5EF4-FFF2-40B4-BE49-F238E27FC236}">
                  <a16:creationId xmlns:a16="http://schemas.microsoft.com/office/drawing/2014/main" id="{2D95022A-0B1D-A8E7-B295-AE253AC09D18}"/>
                </a:ext>
              </a:extLst>
            </p:cNvPr>
            <p:cNvSpPr/>
            <p:nvPr/>
          </p:nvSpPr>
          <p:spPr>
            <a:xfrm>
              <a:off x="7869019" y="2672019"/>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9" name="Rectangle 48">
              <a:extLst>
                <a:ext uri="{FF2B5EF4-FFF2-40B4-BE49-F238E27FC236}">
                  <a16:creationId xmlns:a16="http://schemas.microsoft.com/office/drawing/2014/main" id="{11032608-70CF-16F1-A7BC-E999CCF2E52A}"/>
                </a:ext>
              </a:extLst>
            </p:cNvPr>
            <p:cNvSpPr/>
            <p:nvPr/>
          </p:nvSpPr>
          <p:spPr>
            <a:xfrm>
              <a:off x="7607548" y="2672019"/>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50" name="TextBox 49">
            <a:extLst>
              <a:ext uri="{FF2B5EF4-FFF2-40B4-BE49-F238E27FC236}">
                <a16:creationId xmlns:a16="http://schemas.microsoft.com/office/drawing/2014/main" id="{1E0204D3-9306-33A2-47B6-07DCF196D3EE}"/>
              </a:ext>
            </a:extLst>
          </p:cNvPr>
          <p:cNvSpPr txBox="1"/>
          <p:nvPr/>
        </p:nvSpPr>
        <p:spPr>
          <a:xfrm>
            <a:off x="5746422" y="3180718"/>
            <a:ext cx="933269"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12 nodes</a:t>
            </a:r>
          </a:p>
        </p:txBody>
      </p:sp>
      <p:grpSp>
        <p:nvGrpSpPr>
          <p:cNvPr id="51" name="Group 50">
            <a:extLst>
              <a:ext uri="{FF2B5EF4-FFF2-40B4-BE49-F238E27FC236}">
                <a16:creationId xmlns:a16="http://schemas.microsoft.com/office/drawing/2014/main" id="{EE507909-25C2-0C38-FF46-949A7F5C4198}"/>
              </a:ext>
            </a:extLst>
          </p:cNvPr>
          <p:cNvGrpSpPr/>
          <p:nvPr/>
        </p:nvGrpSpPr>
        <p:grpSpPr>
          <a:xfrm>
            <a:off x="7090894" y="3824166"/>
            <a:ext cx="958420" cy="492959"/>
            <a:chOff x="7100334" y="2316220"/>
            <a:chExt cx="958420" cy="492959"/>
          </a:xfrm>
        </p:grpSpPr>
        <p:sp>
          <p:nvSpPr>
            <p:cNvPr id="52" name="Rectangle 51">
              <a:extLst>
                <a:ext uri="{FF2B5EF4-FFF2-40B4-BE49-F238E27FC236}">
                  <a16:creationId xmlns:a16="http://schemas.microsoft.com/office/drawing/2014/main" id="{A166BCE5-F634-5EFD-0ABD-37CD2BD762ED}"/>
                </a:ext>
              </a:extLst>
            </p:cNvPr>
            <p:cNvSpPr/>
            <p:nvPr/>
          </p:nvSpPr>
          <p:spPr>
            <a:xfrm>
              <a:off x="7100334" y="2316220"/>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3" name="Rectangle 52">
              <a:extLst>
                <a:ext uri="{FF2B5EF4-FFF2-40B4-BE49-F238E27FC236}">
                  <a16:creationId xmlns:a16="http://schemas.microsoft.com/office/drawing/2014/main" id="{1146F54C-EB9B-2268-333D-11E01EFBE9D4}"/>
                </a:ext>
              </a:extLst>
            </p:cNvPr>
            <p:cNvSpPr/>
            <p:nvPr/>
          </p:nvSpPr>
          <p:spPr>
            <a:xfrm>
              <a:off x="7363940" y="2316220"/>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4" name="Rectangle 53">
              <a:extLst>
                <a:ext uri="{FF2B5EF4-FFF2-40B4-BE49-F238E27FC236}">
                  <a16:creationId xmlns:a16="http://schemas.microsoft.com/office/drawing/2014/main" id="{5681B8EF-F2B1-232C-8074-9D53D68925E2}"/>
                </a:ext>
              </a:extLst>
            </p:cNvPr>
            <p:cNvSpPr/>
            <p:nvPr/>
          </p:nvSpPr>
          <p:spPr>
            <a:xfrm>
              <a:off x="7612268" y="2316220"/>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5" name="Rectangle 54">
              <a:extLst>
                <a:ext uri="{FF2B5EF4-FFF2-40B4-BE49-F238E27FC236}">
                  <a16:creationId xmlns:a16="http://schemas.microsoft.com/office/drawing/2014/main" id="{B66C45AF-7223-E219-3319-A22FB030ABC5}"/>
                </a:ext>
              </a:extLst>
            </p:cNvPr>
            <p:cNvSpPr/>
            <p:nvPr/>
          </p:nvSpPr>
          <p:spPr>
            <a:xfrm>
              <a:off x="7875874" y="2316220"/>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6" name="Rectangle 55">
              <a:extLst>
                <a:ext uri="{FF2B5EF4-FFF2-40B4-BE49-F238E27FC236}">
                  <a16:creationId xmlns:a16="http://schemas.microsoft.com/office/drawing/2014/main" id="{E4EADE49-309E-74A8-FDF0-453BC7D58E43}"/>
                </a:ext>
              </a:extLst>
            </p:cNvPr>
            <p:cNvSpPr/>
            <p:nvPr/>
          </p:nvSpPr>
          <p:spPr>
            <a:xfrm>
              <a:off x="7100334" y="2490857"/>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7" name="Rectangle 56">
              <a:extLst>
                <a:ext uri="{FF2B5EF4-FFF2-40B4-BE49-F238E27FC236}">
                  <a16:creationId xmlns:a16="http://schemas.microsoft.com/office/drawing/2014/main" id="{0495ADE4-F37F-F5A2-16E5-C106E58FDB3A}"/>
                </a:ext>
              </a:extLst>
            </p:cNvPr>
            <p:cNvSpPr/>
            <p:nvPr/>
          </p:nvSpPr>
          <p:spPr>
            <a:xfrm>
              <a:off x="7363940" y="2490857"/>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8" name="Rectangle 57">
              <a:extLst>
                <a:ext uri="{FF2B5EF4-FFF2-40B4-BE49-F238E27FC236}">
                  <a16:creationId xmlns:a16="http://schemas.microsoft.com/office/drawing/2014/main" id="{B6C02AE8-ECAC-EBFC-FC7F-63691D7E5977}"/>
                </a:ext>
              </a:extLst>
            </p:cNvPr>
            <p:cNvSpPr/>
            <p:nvPr/>
          </p:nvSpPr>
          <p:spPr>
            <a:xfrm>
              <a:off x="7612268" y="2490857"/>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9" name="Rectangle 58">
              <a:extLst>
                <a:ext uri="{FF2B5EF4-FFF2-40B4-BE49-F238E27FC236}">
                  <a16:creationId xmlns:a16="http://schemas.microsoft.com/office/drawing/2014/main" id="{6D875D13-5E84-C0E8-1DEB-1F551DC3A03D}"/>
                </a:ext>
              </a:extLst>
            </p:cNvPr>
            <p:cNvSpPr/>
            <p:nvPr/>
          </p:nvSpPr>
          <p:spPr>
            <a:xfrm>
              <a:off x="7875874" y="2490857"/>
              <a:ext cx="182880" cy="13716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0" name="Rectangle 59">
              <a:extLst>
                <a:ext uri="{FF2B5EF4-FFF2-40B4-BE49-F238E27FC236}">
                  <a16:creationId xmlns:a16="http://schemas.microsoft.com/office/drawing/2014/main" id="{B5440F85-F446-C2CF-D90C-D8E3B77780ED}"/>
                </a:ext>
              </a:extLst>
            </p:cNvPr>
            <p:cNvSpPr/>
            <p:nvPr/>
          </p:nvSpPr>
          <p:spPr>
            <a:xfrm>
              <a:off x="7100334" y="2667489"/>
              <a:ext cx="182880" cy="13716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1" name="Rectangle 60">
              <a:extLst>
                <a:ext uri="{FF2B5EF4-FFF2-40B4-BE49-F238E27FC236}">
                  <a16:creationId xmlns:a16="http://schemas.microsoft.com/office/drawing/2014/main" id="{C75B8D5E-CBF1-2CF5-AC1B-982CAF1E9CC0}"/>
                </a:ext>
              </a:extLst>
            </p:cNvPr>
            <p:cNvSpPr/>
            <p:nvPr/>
          </p:nvSpPr>
          <p:spPr>
            <a:xfrm>
              <a:off x="7363940" y="2667489"/>
              <a:ext cx="182880" cy="13716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2" name="Rectangle 61">
              <a:extLst>
                <a:ext uri="{FF2B5EF4-FFF2-40B4-BE49-F238E27FC236}">
                  <a16:creationId xmlns:a16="http://schemas.microsoft.com/office/drawing/2014/main" id="{E10A16E5-FD84-FAF0-AB6D-76A939B38C19}"/>
                </a:ext>
              </a:extLst>
            </p:cNvPr>
            <p:cNvSpPr/>
            <p:nvPr/>
          </p:nvSpPr>
          <p:spPr>
            <a:xfrm>
              <a:off x="7607548" y="2672019"/>
              <a:ext cx="182880" cy="13716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63" name="TextBox 62">
            <a:extLst>
              <a:ext uri="{FF2B5EF4-FFF2-40B4-BE49-F238E27FC236}">
                <a16:creationId xmlns:a16="http://schemas.microsoft.com/office/drawing/2014/main" id="{D7A57A14-9A1C-C8FA-8546-8B7E1F184571}"/>
              </a:ext>
            </a:extLst>
          </p:cNvPr>
          <p:cNvSpPr txBox="1"/>
          <p:nvPr/>
        </p:nvSpPr>
        <p:spPr>
          <a:xfrm>
            <a:off x="5741702" y="3901369"/>
            <a:ext cx="933269"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11 nodes</a:t>
            </a:r>
          </a:p>
        </p:txBody>
      </p:sp>
    </p:spTree>
    <p:extLst>
      <p:ext uri="{BB962C8B-B14F-4D97-AF65-F5344CB8AC3E}">
        <p14:creationId xmlns:p14="http://schemas.microsoft.com/office/powerpoint/2010/main" val="5565589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par>
                                <p:cTn id="16" presetID="10" presetClass="entr" presetSubtype="0" fill="hold" nodeType="withEffect">
                                  <p:stCondLst>
                                    <p:cond delay="30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nodeType="withEffect">
                                  <p:stCondLst>
                                    <p:cond delay="60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par>
                                <p:cTn id="22" presetID="10" presetClass="entr" presetSubtype="0" fill="hold" grpId="0" nodeType="withEffect">
                                  <p:stCondLst>
                                    <p:cond delay="60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6" grpId="0"/>
      <p:bldP spid="50" grpId="0"/>
      <p:bldP spid="6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F3B363-9DCF-C70D-BD0E-2F4FDC012F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37</a:t>
            </a:fld>
            <a:endParaRPr lang="en-US"/>
          </a:p>
        </p:txBody>
      </p:sp>
      <p:sp>
        <p:nvSpPr>
          <p:cNvPr id="3" name="Text Placeholder 2">
            <a:extLst>
              <a:ext uri="{FF2B5EF4-FFF2-40B4-BE49-F238E27FC236}">
                <a16:creationId xmlns:a16="http://schemas.microsoft.com/office/drawing/2014/main" id="{CF814B8D-1E1C-FAB3-18E6-5EA0192CA7E6}"/>
              </a:ext>
            </a:extLst>
          </p:cNvPr>
          <p:cNvSpPr>
            <a:spLocks noGrp="1"/>
          </p:cNvSpPr>
          <p:nvPr>
            <p:ph type="body" idx="1"/>
          </p:nvPr>
        </p:nvSpPr>
        <p:spPr/>
        <p:txBody>
          <a:bodyPr/>
          <a:lstStyle/>
          <a:p>
            <a:r>
              <a:rPr lang="en-US"/>
              <a:t>Execution engine instantiates pipelines from pipeline templates</a:t>
            </a:r>
            <a:br>
              <a:rPr lang="en-US"/>
            </a:br>
            <a:r>
              <a:rPr lang="en-US"/>
              <a:t>that use all nodes</a:t>
            </a:r>
          </a:p>
        </p:txBody>
      </p:sp>
      <p:sp>
        <p:nvSpPr>
          <p:cNvPr id="4" name="Title 3">
            <a:extLst>
              <a:ext uri="{FF2B5EF4-FFF2-40B4-BE49-F238E27FC236}">
                <a16:creationId xmlns:a16="http://schemas.microsoft.com/office/drawing/2014/main" id="{D10274D6-901B-7233-F2B0-35DEB966FBEF}"/>
              </a:ext>
            </a:extLst>
          </p:cNvPr>
          <p:cNvSpPr>
            <a:spLocks noGrp="1"/>
          </p:cNvSpPr>
          <p:nvPr>
            <p:ph type="title"/>
          </p:nvPr>
        </p:nvSpPr>
        <p:spPr/>
        <p:txBody>
          <a:bodyPr>
            <a:normAutofit fontScale="90000"/>
          </a:bodyPr>
          <a:lstStyle/>
          <a:p>
            <a:r>
              <a:rPr lang="en-US" altLang="ko-KR" sz="2200"/>
              <a:t>Issues in Using Pipeline Templates</a:t>
            </a:r>
            <a:br>
              <a:rPr lang="en-US" altLang="ko-KR"/>
            </a:br>
            <a:r>
              <a:rPr lang="en-US" altLang="ko-KR" sz="4000"/>
              <a:t>2.</a:t>
            </a:r>
            <a:r>
              <a:rPr lang="ko-KR" altLang="en-US" sz="4000"/>
              <a:t> </a:t>
            </a:r>
            <a:r>
              <a:rPr lang="en-US" sz="4000"/>
              <a:t>Pipeline Instantiation</a:t>
            </a:r>
          </a:p>
        </p:txBody>
      </p:sp>
      <p:sp>
        <p:nvSpPr>
          <p:cNvPr id="5" name="TextBox 4">
            <a:extLst>
              <a:ext uri="{FF2B5EF4-FFF2-40B4-BE49-F238E27FC236}">
                <a16:creationId xmlns:a16="http://schemas.microsoft.com/office/drawing/2014/main" id="{19F7F24E-4D74-8A7D-56AB-B147F0ACC6D7}"/>
              </a:ext>
            </a:extLst>
          </p:cNvPr>
          <p:cNvSpPr txBox="1"/>
          <p:nvPr/>
        </p:nvSpPr>
        <p:spPr>
          <a:xfrm>
            <a:off x="5822221" y="3102665"/>
            <a:ext cx="436338" cy="400110"/>
          </a:xfrm>
          <a:prstGeom prst="rect">
            <a:avLst/>
          </a:prstGeom>
          <a:noFill/>
        </p:spPr>
        <p:txBody>
          <a:bodyPr wrap="none" rtlCol="0">
            <a:spAutoFit/>
          </a:bodyPr>
          <a:lstStyle/>
          <a:p>
            <a:r>
              <a:rPr lang="en-US" sz="2000">
                <a:latin typeface="Gill Sans Light" panose="020B0302020104020203" pitchFamily="34" charset="-79"/>
                <a:cs typeface="Gill Sans Light" panose="020B0302020104020203" pitchFamily="34" charset="-79"/>
              </a:rPr>
              <a:t>x1</a:t>
            </a:r>
          </a:p>
        </p:txBody>
      </p:sp>
      <p:sp>
        <p:nvSpPr>
          <p:cNvPr id="6" name="TextBox 5">
            <a:extLst>
              <a:ext uri="{FF2B5EF4-FFF2-40B4-BE49-F238E27FC236}">
                <a16:creationId xmlns:a16="http://schemas.microsoft.com/office/drawing/2014/main" id="{F370B93E-8478-B01E-BE17-8BDF84A10F04}"/>
              </a:ext>
            </a:extLst>
          </p:cNvPr>
          <p:cNvSpPr txBox="1"/>
          <p:nvPr/>
        </p:nvSpPr>
        <p:spPr>
          <a:xfrm>
            <a:off x="5822221" y="2677048"/>
            <a:ext cx="436338" cy="400110"/>
          </a:xfrm>
          <a:prstGeom prst="rect">
            <a:avLst/>
          </a:prstGeom>
          <a:noFill/>
        </p:spPr>
        <p:txBody>
          <a:bodyPr wrap="none" rtlCol="0">
            <a:spAutoFit/>
          </a:bodyPr>
          <a:lstStyle/>
          <a:p>
            <a:r>
              <a:rPr lang="en-US" sz="2000">
                <a:latin typeface="Gill Sans Light" panose="020B0302020104020203" pitchFamily="34" charset="-79"/>
                <a:cs typeface="Gill Sans Light" panose="020B0302020104020203" pitchFamily="34" charset="-79"/>
              </a:rPr>
              <a:t>x1</a:t>
            </a:r>
          </a:p>
        </p:txBody>
      </p:sp>
      <p:sp>
        <p:nvSpPr>
          <p:cNvPr id="7" name="TextBox 6">
            <a:extLst>
              <a:ext uri="{FF2B5EF4-FFF2-40B4-BE49-F238E27FC236}">
                <a16:creationId xmlns:a16="http://schemas.microsoft.com/office/drawing/2014/main" id="{2F7B0E68-9622-2D02-33BE-77C555B2B629}"/>
              </a:ext>
            </a:extLst>
          </p:cNvPr>
          <p:cNvSpPr txBox="1"/>
          <p:nvPr/>
        </p:nvSpPr>
        <p:spPr>
          <a:xfrm>
            <a:off x="5822221" y="3538635"/>
            <a:ext cx="436338" cy="400110"/>
          </a:xfrm>
          <a:prstGeom prst="rect">
            <a:avLst/>
          </a:prstGeom>
          <a:noFill/>
        </p:spPr>
        <p:txBody>
          <a:bodyPr wrap="none" rtlCol="0">
            <a:spAutoFit/>
          </a:bodyPr>
          <a:lstStyle/>
          <a:p>
            <a:r>
              <a:rPr lang="en-US" sz="2000">
                <a:latin typeface="Gill Sans Light" panose="020B0302020104020203" pitchFamily="34" charset="-79"/>
                <a:cs typeface="Gill Sans Light" panose="020B0302020104020203" pitchFamily="34" charset="-79"/>
              </a:rPr>
              <a:t>x2</a:t>
            </a:r>
          </a:p>
        </p:txBody>
      </p:sp>
      <p:grpSp>
        <p:nvGrpSpPr>
          <p:cNvPr id="8" name="Group 7">
            <a:extLst>
              <a:ext uri="{FF2B5EF4-FFF2-40B4-BE49-F238E27FC236}">
                <a16:creationId xmlns:a16="http://schemas.microsoft.com/office/drawing/2014/main" id="{21601D5E-BDEA-07A9-2D61-885D37AAAA8D}"/>
              </a:ext>
            </a:extLst>
          </p:cNvPr>
          <p:cNvGrpSpPr/>
          <p:nvPr/>
        </p:nvGrpSpPr>
        <p:grpSpPr>
          <a:xfrm>
            <a:off x="7335674" y="2966068"/>
            <a:ext cx="1277513" cy="303282"/>
            <a:chOff x="5898803" y="2571750"/>
            <a:chExt cx="1604884" cy="381000"/>
          </a:xfrm>
        </p:grpSpPr>
        <p:sp>
          <p:nvSpPr>
            <p:cNvPr id="9" name="Rectangle 8">
              <a:extLst>
                <a:ext uri="{FF2B5EF4-FFF2-40B4-BE49-F238E27FC236}">
                  <a16:creationId xmlns:a16="http://schemas.microsoft.com/office/drawing/2014/main" id="{9428B975-63E5-BF05-2FBC-EA2EE83A17F4}"/>
                </a:ext>
              </a:extLst>
            </p:cNvPr>
            <p:cNvSpPr/>
            <p:nvPr/>
          </p:nvSpPr>
          <p:spPr>
            <a:xfrm>
              <a:off x="5898803"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EEE3300-E0B9-3075-2FD3-263EADB01E28}"/>
                </a:ext>
              </a:extLst>
            </p:cNvPr>
            <p:cNvSpPr/>
            <p:nvPr/>
          </p:nvSpPr>
          <p:spPr>
            <a:xfrm>
              <a:off x="6320245"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5EADAFF-7EAF-7092-ABB3-09CA4A9B946E}"/>
                </a:ext>
              </a:extLst>
            </p:cNvPr>
            <p:cNvSpPr/>
            <p:nvPr/>
          </p:nvSpPr>
          <p:spPr>
            <a:xfrm>
              <a:off x="6737003"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A3143C-638A-1227-FAA2-AD99B5AEDF0B}"/>
                </a:ext>
              </a:extLst>
            </p:cNvPr>
            <p:cNvSpPr/>
            <p:nvPr/>
          </p:nvSpPr>
          <p:spPr>
            <a:xfrm>
              <a:off x="7158445"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4B7C030E-52BB-FC55-A9BC-B6AA02C3E021}"/>
              </a:ext>
            </a:extLst>
          </p:cNvPr>
          <p:cNvGrpSpPr/>
          <p:nvPr/>
        </p:nvGrpSpPr>
        <p:grpSpPr>
          <a:xfrm>
            <a:off x="7335674" y="3435075"/>
            <a:ext cx="610293" cy="303282"/>
            <a:chOff x="5898803" y="3108703"/>
            <a:chExt cx="766684" cy="381000"/>
          </a:xfrm>
        </p:grpSpPr>
        <p:sp>
          <p:nvSpPr>
            <p:cNvPr id="14" name="Rectangle 13">
              <a:extLst>
                <a:ext uri="{FF2B5EF4-FFF2-40B4-BE49-F238E27FC236}">
                  <a16:creationId xmlns:a16="http://schemas.microsoft.com/office/drawing/2014/main" id="{99FA83D1-3480-E1D0-EA4E-FAA0FE28A1B5}"/>
                </a:ext>
              </a:extLst>
            </p:cNvPr>
            <p:cNvSpPr/>
            <p:nvPr/>
          </p:nvSpPr>
          <p:spPr>
            <a:xfrm>
              <a:off x="5898803" y="3108703"/>
              <a:ext cx="345242" cy="38100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80E957-E477-A42C-4E9E-D03C623F9044}"/>
                </a:ext>
              </a:extLst>
            </p:cNvPr>
            <p:cNvSpPr/>
            <p:nvPr/>
          </p:nvSpPr>
          <p:spPr>
            <a:xfrm>
              <a:off x="6320245" y="3108703"/>
              <a:ext cx="345242" cy="38100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F0468A54-24A8-6936-4949-803A7F031341}"/>
              </a:ext>
            </a:extLst>
          </p:cNvPr>
          <p:cNvGrpSpPr/>
          <p:nvPr/>
        </p:nvGrpSpPr>
        <p:grpSpPr>
          <a:xfrm>
            <a:off x="7335674" y="2497061"/>
            <a:ext cx="942039" cy="303282"/>
            <a:chOff x="5898803" y="2571750"/>
            <a:chExt cx="1183442" cy="381000"/>
          </a:xfrm>
        </p:grpSpPr>
        <p:sp>
          <p:nvSpPr>
            <p:cNvPr id="17" name="Rectangle 16">
              <a:extLst>
                <a:ext uri="{FF2B5EF4-FFF2-40B4-BE49-F238E27FC236}">
                  <a16:creationId xmlns:a16="http://schemas.microsoft.com/office/drawing/2014/main" id="{D4708A84-6448-B205-A8B1-9C2A8053740A}"/>
                </a:ext>
              </a:extLst>
            </p:cNvPr>
            <p:cNvSpPr/>
            <p:nvPr/>
          </p:nvSpPr>
          <p:spPr>
            <a:xfrm>
              <a:off x="5898803"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D755F74-C7EE-C176-35D4-5F6FEAA16C16}"/>
                </a:ext>
              </a:extLst>
            </p:cNvPr>
            <p:cNvSpPr/>
            <p:nvPr/>
          </p:nvSpPr>
          <p:spPr>
            <a:xfrm>
              <a:off x="6320245"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076AB0A-B248-B487-FB79-79BABDD097E9}"/>
                </a:ext>
              </a:extLst>
            </p:cNvPr>
            <p:cNvSpPr/>
            <p:nvPr/>
          </p:nvSpPr>
          <p:spPr>
            <a:xfrm>
              <a:off x="6737003"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04A71AF2-8302-E80B-BF7D-ABBC0F767EF4}"/>
              </a:ext>
            </a:extLst>
          </p:cNvPr>
          <p:cNvGrpSpPr/>
          <p:nvPr/>
        </p:nvGrpSpPr>
        <p:grpSpPr>
          <a:xfrm>
            <a:off x="7335674" y="3904081"/>
            <a:ext cx="1277513" cy="303282"/>
            <a:chOff x="5898803" y="2571750"/>
            <a:chExt cx="1604884" cy="381000"/>
          </a:xfrm>
        </p:grpSpPr>
        <p:sp>
          <p:nvSpPr>
            <p:cNvPr id="21" name="Rectangle 20">
              <a:extLst>
                <a:ext uri="{FF2B5EF4-FFF2-40B4-BE49-F238E27FC236}">
                  <a16:creationId xmlns:a16="http://schemas.microsoft.com/office/drawing/2014/main" id="{B837566B-5A3A-88EA-8409-86D0394F015F}"/>
                </a:ext>
              </a:extLst>
            </p:cNvPr>
            <p:cNvSpPr/>
            <p:nvPr/>
          </p:nvSpPr>
          <p:spPr>
            <a:xfrm>
              <a:off x="5898803"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ED95FDE-EBA0-A96A-507B-1C5BAA8EC255}"/>
                </a:ext>
              </a:extLst>
            </p:cNvPr>
            <p:cNvSpPr/>
            <p:nvPr/>
          </p:nvSpPr>
          <p:spPr>
            <a:xfrm>
              <a:off x="6320245"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5609FDA-5806-2C07-C936-4CBA76FA7E13}"/>
                </a:ext>
              </a:extLst>
            </p:cNvPr>
            <p:cNvSpPr/>
            <p:nvPr/>
          </p:nvSpPr>
          <p:spPr>
            <a:xfrm>
              <a:off x="6737003"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54E9E8D-7105-2FB1-5E88-04B88C849AFA}"/>
                </a:ext>
              </a:extLst>
            </p:cNvPr>
            <p:cNvSpPr/>
            <p:nvPr/>
          </p:nvSpPr>
          <p:spPr>
            <a:xfrm>
              <a:off x="7158445"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33AB3CF2-7720-D21D-878D-3D9EB53F4143}"/>
              </a:ext>
            </a:extLst>
          </p:cNvPr>
          <p:cNvSpPr txBox="1"/>
          <p:nvPr/>
        </p:nvSpPr>
        <p:spPr>
          <a:xfrm>
            <a:off x="921323" y="4022494"/>
            <a:ext cx="933268"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13 nodes</a:t>
            </a:r>
          </a:p>
        </p:txBody>
      </p:sp>
      <p:grpSp>
        <p:nvGrpSpPr>
          <p:cNvPr id="26" name="Group 25">
            <a:extLst>
              <a:ext uri="{FF2B5EF4-FFF2-40B4-BE49-F238E27FC236}">
                <a16:creationId xmlns:a16="http://schemas.microsoft.com/office/drawing/2014/main" id="{EB33B766-583F-1DE9-3012-EAB21376312D}"/>
              </a:ext>
            </a:extLst>
          </p:cNvPr>
          <p:cNvGrpSpPr/>
          <p:nvPr/>
        </p:nvGrpSpPr>
        <p:grpSpPr>
          <a:xfrm>
            <a:off x="785297" y="2681727"/>
            <a:ext cx="1205320" cy="1278463"/>
            <a:chOff x="785297" y="2692381"/>
            <a:chExt cx="1205320" cy="1278463"/>
          </a:xfrm>
        </p:grpSpPr>
        <p:sp>
          <p:nvSpPr>
            <p:cNvPr id="27" name="Rectangle 26">
              <a:extLst>
                <a:ext uri="{FF2B5EF4-FFF2-40B4-BE49-F238E27FC236}">
                  <a16:creationId xmlns:a16="http://schemas.microsoft.com/office/drawing/2014/main" id="{4665AE8D-BFD7-58BA-1743-C081D6F77878}"/>
                </a:ext>
              </a:extLst>
            </p:cNvPr>
            <p:cNvSpPr/>
            <p:nvPr/>
          </p:nvSpPr>
          <p:spPr>
            <a:xfrm>
              <a:off x="785297" y="2692381"/>
              <a:ext cx="248574" cy="274320"/>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0728489-65E9-D7EB-6D48-116ED2585AC5}"/>
                </a:ext>
              </a:extLst>
            </p:cNvPr>
            <p:cNvSpPr/>
            <p:nvPr/>
          </p:nvSpPr>
          <p:spPr>
            <a:xfrm>
              <a:off x="1104511" y="2692381"/>
              <a:ext cx="248574" cy="274320"/>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CD8D10A-3B36-958D-1933-956D154C0E26}"/>
                </a:ext>
              </a:extLst>
            </p:cNvPr>
            <p:cNvSpPr/>
            <p:nvPr/>
          </p:nvSpPr>
          <p:spPr>
            <a:xfrm>
              <a:off x="1422829" y="2692381"/>
              <a:ext cx="248574" cy="274320"/>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D99C0D4-079A-3CB8-D248-AB8399D7ECA2}"/>
                </a:ext>
              </a:extLst>
            </p:cNvPr>
            <p:cNvSpPr/>
            <p:nvPr/>
          </p:nvSpPr>
          <p:spPr>
            <a:xfrm>
              <a:off x="1742043" y="2692381"/>
              <a:ext cx="248574" cy="274320"/>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4DACC84-8998-9460-0180-DE5153C6868F}"/>
                </a:ext>
              </a:extLst>
            </p:cNvPr>
            <p:cNvSpPr/>
            <p:nvPr/>
          </p:nvSpPr>
          <p:spPr>
            <a:xfrm>
              <a:off x="785297" y="3026904"/>
              <a:ext cx="248574" cy="274320"/>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70DFBA2-4D4D-E746-50A9-6E08CA837D26}"/>
                </a:ext>
              </a:extLst>
            </p:cNvPr>
            <p:cNvSpPr/>
            <p:nvPr/>
          </p:nvSpPr>
          <p:spPr>
            <a:xfrm>
              <a:off x="1104511" y="3026904"/>
              <a:ext cx="248574" cy="274320"/>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59D4D49-B5F4-6BD8-BEF2-06273960DE33}"/>
                </a:ext>
              </a:extLst>
            </p:cNvPr>
            <p:cNvSpPr/>
            <p:nvPr/>
          </p:nvSpPr>
          <p:spPr>
            <a:xfrm>
              <a:off x="1422829" y="3026904"/>
              <a:ext cx="248574" cy="274320"/>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C5B78BD-1565-3D8A-7D0A-1555F4FE26CC}"/>
                </a:ext>
              </a:extLst>
            </p:cNvPr>
            <p:cNvSpPr/>
            <p:nvPr/>
          </p:nvSpPr>
          <p:spPr>
            <a:xfrm>
              <a:off x="1742043" y="3026904"/>
              <a:ext cx="248574" cy="274320"/>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BD96342-9BAD-D0AE-4AE0-6913061A0BD9}"/>
                </a:ext>
              </a:extLst>
            </p:cNvPr>
            <p:cNvSpPr/>
            <p:nvPr/>
          </p:nvSpPr>
          <p:spPr>
            <a:xfrm>
              <a:off x="785297" y="3359900"/>
              <a:ext cx="248574" cy="274320"/>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33986F7-C204-CAA0-82F2-57E14E2DD7B2}"/>
                </a:ext>
              </a:extLst>
            </p:cNvPr>
            <p:cNvSpPr/>
            <p:nvPr/>
          </p:nvSpPr>
          <p:spPr>
            <a:xfrm>
              <a:off x="1104511" y="3359900"/>
              <a:ext cx="248574" cy="274320"/>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86DA85F-AC75-6342-5127-BED04A1AC3CE}"/>
                </a:ext>
              </a:extLst>
            </p:cNvPr>
            <p:cNvSpPr/>
            <p:nvPr/>
          </p:nvSpPr>
          <p:spPr>
            <a:xfrm>
              <a:off x="1422829" y="3359900"/>
              <a:ext cx="248574" cy="274320"/>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9883341-094F-07AD-C21A-F1D1E700BD8A}"/>
                </a:ext>
              </a:extLst>
            </p:cNvPr>
            <p:cNvSpPr/>
            <p:nvPr/>
          </p:nvSpPr>
          <p:spPr>
            <a:xfrm>
              <a:off x="1742043" y="3359900"/>
              <a:ext cx="248574" cy="274320"/>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4768E4B-9B96-6BCE-8D89-348F83400AA4}"/>
                </a:ext>
              </a:extLst>
            </p:cNvPr>
            <p:cNvSpPr/>
            <p:nvPr/>
          </p:nvSpPr>
          <p:spPr>
            <a:xfrm>
              <a:off x="785297" y="3696524"/>
              <a:ext cx="248574" cy="274320"/>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ounded Rectangle 39">
            <a:extLst>
              <a:ext uri="{FF2B5EF4-FFF2-40B4-BE49-F238E27FC236}">
                <a16:creationId xmlns:a16="http://schemas.microsoft.com/office/drawing/2014/main" id="{E1CF9B97-4F91-41DE-DE27-7853A90EAE88}"/>
              </a:ext>
            </a:extLst>
          </p:cNvPr>
          <p:cNvSpPr/>
          <p:nvPr/>
        </p:nvSpPr>
        <p:spPr>
          <a:xfrm>
            <a:off x="2616688" y="2466173"/>
            <a:ext cx="3136169" cy="1895190"/>
          </a:xfrm>
          <a:prstGeom prst="round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US">
                <a:latin typeface="Gill Sans Light" panose="020B0302020104020203" pitchFamily="34" charset="-79"/>
                <a:cs typeface="Gill Sans Light" panose="020B0302020104020203" pitchFamily="34" charset="-79"/>
              </a:rPr>
              <a:t>Set of pipeline templates</a:t>
            </a:r>
          </a:p>
        </p:txBody>
      </p:sp>
      <p:grpSp>
        <p:nvGrpSpPr>
          <p:cNvPr id="41" name="Group 40">
            <a:extLst>
              <a:ext uri="{FF2B5EF4-FFF2-40B4-BE49-F238E27FC236}">
                <a16:creationId xmlns:a16="http://schemas.microsoft.com/office/drawing/2014/main" id="{5AF6AC05-FF3C-50D2-6DBF-24BE634DFD68}"/>
              </a:ext>
            </a:extLst>
          </p:cNvPr>
          <p:cNvGrpSpPr>
            <a:grpSpLocks noChangeAspect="1"/>
          </p:cNvGrpSpPr>
          <p:nvPr/>
        </p:nvGrpSpPr>
        <p:grpSpPr>
          <a:xfrm>
            <a:off x="4321813" y="2739943"/>
            <a:ext cx="552012" cy="274320"/>
            <a:chOff x="7265017" y="2628196"/>
            <a:chExt cx="766684" cy="381000"/>
          </a:xfrm>
        </p:grpSpPr>
        <p:sp>
          <p:nvSpPr>
            <p:cNvPr id="42" name="Rectangle 41">
              <a:extLst>
                <a:ext uri="{FF2B5EF4-FFF2-40B4-BE49-F238E27FC236}">
                  <a16:creationId xmlns:a16="http://schemas.microsoft.com/office/drawing/2014/main" id="{4483BEE7-FE78-8E15-2C25-98E17E3C5ED8}"/>
                </a:ext>
              </a:extLst>
            </p:cNvPr>
            <p:cNvSpPr/>
            <p:nvPr/>
          </p:nvSpPr>
          <p:spPr>
            <a:xfrm>
              <a:off x="7265017" y="2628196"/>
              <a:ext cx="345242" cy="38100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6433A3A-59D9-29B2-427B-CE207FE73948}"/>
                </a:ext>
              </a:extLst>
            </p:cNvPr>
            <p:cNvSpPr/>
            <p:nvPr/>
          </p:nvSpPr>
          <p:spPr>
            <a:xfrm>
              <a:off x="7686459" y="2628196"/>
              <a:ext cx="345242" cy="38100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3777AF73-C3DF-97B6-BF08-6702C4F3C15B}"/>
              </a:ext>
            </a:extLst>
          </p:cNvPr>
          <p:cNvGrpSpPr>
            <a:grpSpLocks noChangeAspect="1"/>
          </p:cNvGrpSpPr>
          <p:nvPr/>
        </p:nvGrpSpPr>
        <p:grpSpPr>
          <a:xfrm>
            <a:off x="4321813" y="3601530"/>
            <a:ext cx="1155516" cy="274320"/>
            <a:chOff x="7265017" y="3862296"/>
            <a:chExt cx="1604884" cy="381000"/>
          </a:xfrm>
        </p:grpSpPr>
        <p:sp>
          <p:nvSpPr>
            <p:cNvPr id="45" name="Rectangle 44">
              <a:extLst>
                <a:ext uri="{FF2B5EF4-FFF2-40B4-BE49-F238E27FC236}">
                  <a16:creationId xmlns:a16="http://schemas.microsoft.com/office/drawing/2014/main" id="{A27BBADD-1BAB-F2F1-E53A-11ADE2B07DE9}"/>
                </a:ext>
              </a:extLst>
            </p:cNvPr>
            <p:cNvSpPr/>
            <p:nvPr/>
          </p:nvSpPr>
          <p:spPr>
            <a:xfrm>
              <a:off x="7265017"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584F657-A294-B034-F96D-B057DF99E748}"/>
                </a:ext>
              </a:extLst>
            </p:cNvPr>
            <p:cNvSpPr/>
            <p:nvPr/>
          </p:nvSpPr>
          <p:spPr>
            <a:xfrm>
              <a:off x="7686459"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3DB7D844-263C-2E36-5B1D-F240E51654ED}"/>
                </a:ext>
              </a:extLst>
            </p:cNvPr>
            <p:cNvSpPr/>
            <p:nvPr/>
          </p:nvSpPr>
          <p:spPr>
            <a:xfrm>
              <a:off x="8103217"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102B14D-BEDE-1D53-927F-DA6317A14D51}"/>
                </a:ext>
              </a:extLst>
            </p:cNvPr>
            <p:cNvSpPr/>
            <p:nvPr/>
          </p:nvSpPr>
          <p:spPr>
            <a:xfrm>
              <a:off x="8524659"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CB3F6B41-987B-3AB0-37AF-AD34095CD40C}"/>
              </a:ext>
            </a:extLst>
          </p:cNvPr>
          <p:cNvGrpSpPr>
            <a:grpSpLocks noChangeAspect="1"/>
          </p:cNvGrpSpPr>
          <p:nvPr/>
        </p:nvGrpSpPr>
        <p:grpSpPr>
          <a:xfrm>
            <a:off x="4321813" y="3165560"/>
            <a:ext cx="855977" cy="274320"/>
            <a:chOff x="7265017" y="3245246"/>
            <a:chExt cx="1188857" cy="381000"/>
          </a:xfrm>
        </p:grpSpPr>
        <p:sp>
          <p:nvSpPr>
            <p:cNvPr id="50" name="Rectangle 49">
              <a:extLst>
                <a:ext uri="{FF2B5EF4-FFF2-40B4-BE49-F238E27FC236}">
                  <a16:creationId xmlns:a16="http://schemas.microsoft.com/office/drawing/2014/main" id="{E1512DDB-2159-CB0C-93DF-79F95E564A5F}"/>
                </a:ext>
              </a:extLst>
            </p:cNvPr>
            <p:cNvSpPr/>
            <p:nvPr/>
          </p:nvSpPr>
          <p:spPr>
            <a:xfrm>
              <a:off x="7265017" y="3245246"/>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92A690A-AB6B-BF2A-6F96-5B5E9BE16A37}"/>
                </a:ext>
              </a:extLst>
            </p:cNvPr>
            <p:cNvSpPr/>
            <p:nvPr/>
          </p:nvSpPr>
          <p:spPr>
            <a:xfrm>
              <a:off x="7686459" y="3245246"/>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0B804A6-761A-DCA7-95E3-51D48D3943F8}"/>
                </a:ext>
              </a:extLst>
            </p:cNvPr>
            <p:cNvSpPr/>
            <p:nvPr/>
          </p:nvSpPr>
          <p:spPr>
            <a:xfrm>
              <a:off x="8108632" y="3245246"/>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a:extLst>
              <a:ext uri="{FF2B5EF4-FFF2-40B4-BE49-F238E27FC236}">
                <a16:creationId xmlns:a16="http://schemas.microsoft.com/office/drawing/2014/main" id="{565D0CDE-0057-5A32-2F30-8C34FE0EBF5E}"/>
              </a:ext>
            </a:extLst>
          </p:cNvPr>
          <p:cNvSpPr txBox="1"/>
          <p:nvPr/>
        </p:nvSpPr>
        <p:spPr>
          <a:xfrm>
            <a:off x="2731498" y="2646271"/>
            <a:ext cx="1414170" cy="461665"/>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Pipeline Template A</a:t>
            </a:r>
          </a:p>
          <a:p>
            <a:pPr algn="ctr"/>
            <a:r>
              <a:rPr lang="en-US" sz="1200">
                <a:latin typeface="Gill Sans Light" panose="020B0302020104020203" pitchFamily="34" charset="-79"/>
                <a:cs typeface="Gill Sans Light" panose="020B0302020104020203" pitchFamily="34" charset="-79"/>
              </a:rPr>
              <a:t>(2 nodes)</a:t>
            </a:r>
          </a:p>
        </p:txBody>
      </p:sp>
      <p:sp>
        <p:nvSpPr>
          <p:cNvPr id="54" name="TextBox 53">
            <a:extLst>
              <a:ext uri="{FF2B5EF4-FFF2-40B4-BE49-F238E27FC236}">
                <a16:creationId xmlns:a16="http://schemas.microsoft.com/office/drawing/2014/main" id="{5F9D1AE4-58FD-5624-039D-88166BC6F11F}"/>
              </a:ext>
            </a:extLst>
          </p:cNvPr>
          <p:cNvSpPr txBox="1"/>
          <p:nvPr/>
        </p:nvSpPr>
        <p:spPr>
          <a:xfrm>
            <a:off x="2741918" y="3071888"/>
            <a:ext cx="1393330" cy="461665"/>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Pipeline Template B</a:t>
            </a:r>
          </a:p>
          <a:p>
            <a:pPr algn="ctr"/>
            <a:r>
              <a:rPr lang="en-US" sz="1200">
                <a:latin typeface="Gill Sans Light" panose="020B0302020104020203" pitchFamily="34" charset="-79"/>
                <a:cs typeface="Gill Sans Light" panose="020B0302020104020203" pitchFamily="34" charset="-79"/>
              </a:rPr>
              <a:t>(3 nodes)</a:t>
            </a:r>
          </a:p>
        </p:txBody>
      </p:sp>
      <p:sp>
        <p:nvSpPr>
          <p:cNvPr id="55" name="TextBox 54">
            <a:extLst>
              <a:ext uri="{FF2B5EF4-FFF2-40B4-BE49-F238E27FC236}">
                <a16:creationId xmlns:a16="http://schemas.microsoft.com/office/drawing/2014/main" id="{1DD42F75-1909-720F-8D4A-7C28355AB68E}"/>
              </a:ext>
            </a:extLst>
          </p:cNvPr>
          <p:cNvSpPr txBox="1"/>
          <p:nvPr/>
        </p:nvSpPr>
        <p:spPr>
          <a:xfrm>
            <a:off x="2730697" y="3507858"/>
            <a:ext cx="1415772" cy="461665"/>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Pipeline Template C</a:t>
            </a:r>
          </a:p>
          <a:p>
            <a:pPr algn="ctr"/>
            <a:r>
              <a:rPr lang="en-US" sz="1200">
                <a:latin typeface="Gill Sans Light" panose="020B0302020104020203" pitchFamily="34" charset="-79"/>
                <a:cs typeface="Gill Sans Light" panose="020B0302020104020203" pitchFamily="34" charset="-79"/>
              </a:rPr>
              <a:t>(4 nodes)</a:t>
            </a:r>
          </a:p>
        </p:txBody>
      </p:sp>
      <p:sp>
        <p:nvSpPr>
          <p:cNvPr id="56" name="Rounded Rectangle 55">
            <a:extLst>
              <a:ext uri="{FF2B5EF4-FFF2-40B4-BE49-F238E27FC236}">
                <a16:creationId xmlns:a16="http://schemas.microsoft.com/office/drawing/2014/main" id="{4CC236F3-D84D-E72F-C257-10622AB30588}"/>
              </a:ext>
            </a:extLst>
          </p:cNvPr>
          <p:cNvSpPr/>
          <p:nvPr/>
        </p:nvSpPr>
        <p:spPr>
          <a:xfrm>
            <a:off x="5559552" y="2253082"/>
            <a:ext cx="3372307" cy="2289657"/>
          </a:xfrm>
          <a:prstGeom prst="roundRect">
            <a:avLst>
              <a:gd name="adj" fmla="val 11555"/>
            </a:avLst>
          </a:prstGeom>
          <a:noFill/>
          <a:ln>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5738820B-E343-660C-6B0C-819F74AEAC90}"/>
              </a:ext>
            </a:extLst>
          </p:cNvPr>
          <p:cNvSpPr txBox="1"/>
          <p:nvPr/>
        </p:nvSpPr>
        <p:spPr>
          <a:xfrm>
            <a:off x="6316004" y="1903777"/>
            <a:ext cx="2039341" cy="338554"/>
          </a:xfrm>
          <a:prstGeom prst="rect">
            <a:avLst/>
          </a:prstGeom>
          <a:noFill/>
        </p:spPr>
        <p:txBody>
          <a:bodyPr wrap="none" rtlCol="0">
            <a:spAutoFit/>
          </a:bodyPr>
          <a:lstStyle/>
          <a:p>
            <a:pPr algn="ctr"/>
            <a:r>
              <a:rPr lang="en-US" sz="1600">
                <a:solidFill>
                  <a:srgbClr val="C00000"/>
                </a:solidFill>
                <a:latin typeface="Gill Sans" panose="020B0502020104020203" pitchFamily="34" charset="-79"/>
                <a:cs typeface="Gill Sans" panose="020B0502020104020203" pitchFamily="34" charset="-79"/>
              </a:rPr>
              <a:t>The plan is not unique</a:t>
            </a:r>
          </a:p>
        </p:txBody>
      </p:sp>
    </p:spTree>
    <p:extLst>
      <p:ext uri="{BB962C8B-B14F-4D97-AF65-F5344CB8AC3E}">
        <p14:creationId xmlns:p14="http://schemas.microsoft.com/office/powerpoint/2010/main" val="2300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par>
                                <p:cTn id="8" presetID="63" presetClass="path" presetSubtype="0" accel="50000" decel="50000" fill="hold" nodeType="withEffect">
                                  <p:stCondLst>
                                    <p:cond delay="0"/>
                                  </p:stCondLst>
                                  <p:childTnLst>
                                    <p:animMotion origin="layout" path="M 3.88889E-6 9.87654E-7 L 0.25 9.87654E-7 " pathEditMode="relative" rAng="0" ptsTypes="AA">
                                      <p:cBhvr>
                                        <p:cTn id="9" dur="500" fill="hold"/>
                                        <p:tgtEl>
                                          <p:spTgt spid="26"/>
                                        </p:tgtEl>
                                        <p:attrNameLst>
                                          <p:attrName>ppt_x</p:attrName>
                                          <p:attrName>ppt_y</p:attrName>
                                        </p:attrNameLst>
                                      </p:cBhvr>
                                      <p:rCtr x="12500" y="0"/>
                                    </p:animMotion>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63" presetClass="path" presetSubtype="0" accel="50000" decel="50000" fill="hold" nodeType="withEffect">
                                  <p:stCondLst>
                                    <p:cond delay="0"/>
                                  </p:stCondLst>
                                  <p:childTnLst>
                                    <p:animMotion origin="layout" path="M -0.31493 -4.81481E-6 L 4.16667E-6 -4.81481E-6 " pathEditMode="relative" rAng="0" ptsTypes="AA">
                                      <p:cBhvr>
                                        <p:cTn id="14" dur="500" fill="hold"/>
                                        <p:tgtEl>
                                          <p:spTgt spid="16"/>
                                        </p:tgtEl>
                                        <p:attrNameLst>
                                          <p:attrName>ppt_x</p:attrName>
                                          <p:attrName>ppt_y</p:attrName>
                                        </p:attrNameLst>
                                      </p:cBhvr>
                                      <p:rCtr x="15747" y="0"/>
                                    </p:animMotion>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63" presetClass="path" presetSubtype="0" accel="50000" decel="50000" fill="hold" nodeType="withEffect">
                                  <p:stCondLst>
                                    <p:cond delay="0"/>
                                  </p:stCondLst>
                                  <p:childTnLst>
                                    <p:animMotion origin="layout" path="M -0.33455 -0.0037 L 1.38889E-6 -4.19753E-6 " pathEditMode="relative" rAng="0" ptsTypes="AA">
                                      <p:cBhvr>
                                        <p:cTn id="18" dur="500" fill="hold"/>
                                        <p:tgtEl>
                                          <p:spTgt spid="8"/>
                                        </p:tgtEl>
                                        <p:attrNameLst>
                                          <p:attrName>ppt_x</p:attrName>
                                          <p:attrName>ppt_y</p:attrName>
                                        </p:attrNameLst>
                                      </p:cBhvr>
                                      <p:rCtr x="16719" y="185"/>
                                    </p:animMotion>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63" presetClass="path" presetSubtype="0" accel="50000" decel="50000" fill="hold" nodeType="withEffect">
                                  <p:stCondLst>
                                    <p:cond delay="0"/>
                                  </p:stCondLst>
                                  <p:childTnLst>
                                    <p:animMotion origin="layout" path="M -0.29687 -2.22222E-6 L -2.77778E-7 -2.22222E-6 " pathEditMode="relative" rAng="0" ptsTypes="AA">
                                      <p:cBhvr>
                                        <p:cTn id="22" dur="500" fill="hold"/>
                                        <p:tgtEl>
                                          <p:spTgt spid="13"/>
                                        </p:tgtEl>
                                        <p:attrNameLst>
                                          <p:attrName>ppt_x</p:attrName>
                                          <p:attrName>ppt_y</p:attrName>
                                        </p:attrNameLst>
                                      </p:cBhvr>
                                      <p:rCtr x="14844" y="0"/>
                                    </p:animMotion>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63" presetClass="path" presetSubtype="0" accel="50000" decel="50000" fill="hold" nodeType="withEffect">
                                  <p:stCondLst>
                                    <p:cond delay="0"/>
                                  </p:stCondLst>
                                  <p:childTnLst>
                                    <p:animMotion origin="layout" path="M -0.33333 -1.60494E-6 L 1.38889E-6 -1.60494E-6 " pathEditMode="relative" rAng="0" ptsTypes="AA">
                                      <p:cBhvr>
                                        <p:cTn id="26" dur="500" fill="hold"/>
                                        <p:tgtEl>
                                          <p:spTgt spid="20"/>
                                        </p:tgtEl>
                                        <p:attrNameLst>
                                          <p:attrName>ppt_x</p:attrName>
                                          <p:attrName>ppt_y</p:attrName>
                                        </p:attrNameLst>
                                      </p:cBhvr>
                                      <p:rCtr x="16667" y="0"/>
                                    </p:animMotion>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25" grpId="0"/>
      <p:bldP spid="56" grpId="0" animBg="1"/>
      <p:bldP spid="5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BD5021-BCBC-AB9F-ADC9-5452B939D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38</a:t>
            </a:fld>
            <a:endParaRPr lang="en-US"/>
          </a:p>
        </p:txBody>
      </p:sp>
      <p:sp>
        <p:nvSpPr>
          <p:cNvPr id="4" name="Title 3">
            <a:extLst>
              <a:ext uri="{FF2B5EF4-FFF2-40B4-BE49-F238E27FC236}">
                <a16:creationId xmlns:a16="http://schemas.microsoft.com/office/drawing/2014/main" id="{DD29A7C4-E24D-3054-A5CF-D214EB66C2F4}"/>
              </a:ext>
            </a:extLst>
          </p:cNvPr>
          <p:cNvSpPr>
            <a:spLocks noGrp="1"/>
          </p:cNvSpPr>
          <p:nvPr>
            <p:ph type="title"/>
          </p:nvPr>
        </p:nvSpPr>
        <p:spPr/>
        <p:txBody>
          <a:bodyPr>
            <a:normAutofit fontScale="90000"/>
          </a:bodyPr>
          <a:lstStyle/>
          <a:p>
            <a:r>
              <a:rPr lang="en-US" altLang="ko-KR" sz="2200"/>
              <a:t>Issues in Using Pipeline Templates</a:t>
            </a:r>
            <a:br>
              <a:rPr lang="en-US" altLang="ko-KR" sz="2200"/>
            </a:br>
            <a:r>
              <a:rPr lang="en-US" altLang="ko-KR" sz="4000"/>
              <a:t>2.</a:t>
            </a:r>
            <a:r>
              <a:rPr lang="ko-KR" altLang="en-US" sz="4000"/>
              <a:t> </a:t>
            </a:r>
            <a:r>
              <a:rPr lang="en-US" sz="4000"/>
              <a:t>Pipeline Instantiation</a:t>
            </a:r>
          </a:p>
        </p:txBody>
      </p:sp>
      <p:sp>
        <p:nvSpPr>
          <p:cNvPr id="12" name="Text Placeholder 11">
            <a:extLst>
              <a:ext uri="{FF2B5EF4-FFF2-40B4-BE49-F238E27FC236}">
                <a16:creationId xmlns:a16="http://schemas.microsoft.com/office/drawing/2014/main" id="{60283357-7414-90E3-9B3F-271C15354BA7}"/>
              </a:ext>
            </a:extLst>
          </p:cNvPr>
          <p:cNvSpPr>
            <a:spLocks noGrp="1"/>
          </p:cNvSpPr>
          <p:nvPr>
            <p:ph type="body" idx="1"/>
          </p:nvPr>
        </p:nvSpPr>
        <p:spPr/>
        <p:txBody>
          <a:bodyPr/>
          <a:lstStyle/>
          <a:p>
            <a:r>
              <a:rPr lang="en-US"/>
              <a:t>Use </a:t>
            </a:r>
            <a:r>
              <a:rPr lang="en-US">
                <a:solidFill>
                  <a:srgbClr val="FF9300"/>
                </a:solidFill>
                <a:latin typeface="Gill Sans" panose="020B0502020104020203" pitchFamily="34" charset="-79"/>
                <a:cs typeface="Gill Sans" panose="020B0502020104020203" pitchFamily="34" charset="-79"/>
              </a:rPr>
              <a:t>dynamic programming</a:t>
            </a:r>
            <a:r>
              <a:rPr lang="en-US">
                <a:solidFill>
                  <a:srgbClr val="000000"/>
                </a:solidFill>
              </a:rPr>
              <a:t> </a:t>
            </a:r>
            <a:r>
              <a:rPr lang="en-US"/>
              <a:t>to enumerate all possible instantiation plans</a:t>
            </a:r>
          </a:p>
          <a:p>
            <a:r>
              <a:rPr lang="en-US"/>
              <a:t>Estimate iteration time of every plans and pick the best one</a:t>
            </a:r>
          </a:p>
          <a:p>
            <a:endParaRPr lang="en-US"/>
          </a:p>
        </p:txBody>
      </p:sp>
      <p:grpSp>
        <p:nvGrpSpPr>
          <p:cNvPr id="40" name="Group 39">
            <a:extLst>
              <a:ext uri="{FF2B5EF4-FFF2-40B4-BE49-F238E27FC236}">
                <a16:creationId xmlns:a16="http://schemas.microsoft.com/office/drawing/2014/main" id="{4F3F5BC5-5C51-2341-E619-04F98F7C7F95}"/>
              </a:ext>
            </a:extLst>
          </p:cNvPr>
          <p:cNvGrpSpPr>
            <a:grpSpLocks noChangeAspect="1"/>
          </p:cNvGrpSpPr>
          <p:nvPr/>
        </p:nvGrpSpPr>
        <p:grpSpPr>
          <a:xfrm>
            <a:off x="2467194" y="2584898"/>
            <a:ext cx="552012" cy="274320"/>
            <a:chOff x="7265017" y="2628196"/>
            <a:chExt cx="766684" cy="381000"/>
          </a:xfrm>
        </p:grpSpPr>
        <p:sp>
          <p:nvSpPr>
            <p:cNvPr id="53" name="Rectangle 52">
              <a:extLst>
                <a:ext uri="{FF2B5EF4-FFF2-40B4-BE49-F238E27FC236}">
                  <a16:creationId xmlns:a16="http://schemas.microsoft.com/office/drawing/2014/main" id="{DFBD125B-B9FD-A0D5-FA96-5CCD5911ADC9}"/>
                </a:ext>
              </a:extLst>
            </p:cNvPr>
            <p:cNvSpPr/>
            <p:nvPr/>
          </p:nvSpPr>
          <p:spPr>
            <a:xfrm>
              <a:off x="7265017" y="2628196"/>
              <a:ext cx="345242" cy="38100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B6334D15-8BF7-C1BB-1407-71CB653D72A9}"/>
                </a:ext>
              </a:extLst>
            </p:cNvPr>
            <p:cNvSpPr/>
            <p:nvPr/>
          </p:nvSpPr>
          <p:spPr>
            <a:xfrm>
              <a:off x="7686459" y="2628196"/>
              <a:ext cx="345242" cy="38100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4F942B4F-434D-73A0-B339-E647496370A2}"/>
              </a:ext>
            </a:extLst>
          </p:cNvPr>
          <p:cNvGrpSpPr>
            <a:grpSpLocks noChangeAspect="1"/>
          </p:cNvGrpSpPr>
          <p:nvPr/>
        </p:nvGrpSpPr>
        <p:grpSpPr>
          <a:xfrm>
            <a:off x="4660585" y="2590040"/>
            <a:ext cx="1155516" cy="274320"/>
            <a:chOff x="7265017" y="3862296"/>
            <a:chExt cx="1604884" cy="381000"/>
          </a:xfrm>
        </p:grpSpPr>
        <p:sp>
          <p:nvSpPr>
            <p:cNvPr id="49" name="Rectangle 48">
              <a:extLst>
                <a:ext uri="{FF2B5EF4-FFF2-40B4-BE49-F238E27FC236}">
                  <a16:creationId xmlns:a16="http://schemas.microsoft.com/office/drawing/2014/main" id="{517E7026-1108-A3E2-9144-FA3B8A08273F}"/>
                </a:ext>
              </a:extLst>
            </p:cNvPr>
            <p:cNvSpPr/>
            <p:nvPr/>
          </p:nvSpPr>
          <p:spPr>
            <a:xfrm>
              <a:off x="7265017"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C88ED51-B1C6-98B6-69E8-0B0BECA871B0}"/>
                </a:ext>
              </a:extLst>
            </p:cNvPr>
            <p:cNvSpPr/>
            <p:nvPr/>
          </p:nvSpPr>
          <p:spPr>
            <a:xfrm>
              <a:off x="7686459"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BF5DB5E-C5FC-2F8D-E9F5-5A6199BA398C}"/>
                </a:ext>
              </a:extLst>
            </p:cNvPr>
            <p:cNvSpPr/>
            <p:nvPr/>
          </p:nvSpPr>
          <p:spPr>
            <a:xfrm>
              <a:off x="8103217"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19E5367-BDCB-2524-97A8-870D32B528BE}"/>
                </a:ext>
              </a:extLst>
            </p:cNvPr>
            <p:cNvSpPr/>
            <p:nvPr/>
          </p:nvSpPr>
          <p:spPr>
            <a:xfrm>
              <a:off x="8524659"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8BDB25B1-2C3F-6B4B-12AE-1A3FBFB578C4}"/>
              </a:ext>
            </a:extLst>
          </p:cNvPr>
          <p:cNvGrpSpPr>
            <a:grpSpLocks noChangeAspect="1"/>
          </p:cNvGrpSpPr>
          <p:nvPr/>
        </p:nvGrpSpPr>
        <p:grpSpPr>
          <a:xfrm>
            <a:off x="3411907" y="2593133"/>
            <a:ext cx="855977" cy="274320"/>
            <a:chOff x="7265017" y="3245246"/>
            <a:chExt cx="1188857" cy="381000"/>
          </a:xfrm>
        </p:grpSpPr>
        <p:sp>
          <p:nvSpPr>
            <p:cNvPr id="46" name="Rectangle 45">
              <a:extLst>
                <a:ext uri="{FF2B5EF4-FFF2-40B4-BE49-F238E27FC236}">
                  <a16:creationId xmlns:a16="http://schemas.microsoft.com/office/drawing/2014/main" id="{0DC2850F-363E-9E34-2176-D9DEF7D8600F}"/>
                </a:ext>
              </a:extLst>
            </p:cNvPr>
            <p:cNvSpPr/>
            <p:nvPr/>
          </p:nvSpPr>
          <p:spPr>
            <a:xfrm>
              <a:off x="7265017" y="3245246"/>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6503C8D-E3E7-11DA-3929-DF05287E9BC0}"/>
                </a:ext>
              </a:extLst>
            </p:cNvPr>
            <p:cNvSpPr/>
            <p:nvPr/>
          </p:nvSpPr>
          <p:spPr>
            <a:xfrm>
              <a:off x="7686459" y="3245246"/>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03B1B8DF-85CE-75A8-10BE-2973BE269646}"/>
                </a:ext>
              </a:extLst>
            </p:cNvPr>
            <p:cNvSpPr/>
            <p:nvPr/>
          </p:nvSpPr>
          <p:spPr>
            <a:xfrm>
              <a:off x="8108632" y="3245246"/>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F0FC4165-AEFD-C4BA-A168-319F1011E594}"/>
              </a:ext>
            </a:extLst>
          </p:cNvPr>
          <p:cNvSpPr txBox="1"/>
          <p:nvPr/>
        </p:nvSpPr>
        <p:spPr>
          <a:xfrm>
            <a:off x="2521711" y="2263973"/>
            <a:ext cx="2879314"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 instantiations per pipeline template</a:t>
            </a:r>
          </a:p>
        </p:txBody>
      </p:sp>
      <p:sp>
        <p:nvSpPr>
          <p:cNvPr id="5" name="TextBox 4">
            <a:extLst>
              <a:ext uri="{FF2B5EF4-FFF2-40B4-BE49-F238E27FC236}">
                <a16:creationId xmlns:a16="http://schemas.microsoft.com/office/drawing/2014/main" id="{C271F103-E914-E50E-6290-3E43B93B741A}"/>
              </a:ext>
            </a:extLst>
          </p:cNvPr>
          <p:cNvSpPr txBox="1"/>
          <p:nvPr/>
        </p:nvSpPr>
        <p:spPr>
          <a:xfrm>
            <a:off x="6714026" y="2263973"/>
            <a:ext cx="1576072"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Total # nodes used</a:t>
            </a:r>
          </a:p>
        </p:txBody>
      </p:sp>
      <p:sp>
        <p:nvSpPr>
          <p:cNvPr id="16" name="!! x1_2">
            <a:extLst>
              <a:ext uri="{FF2B5EF4-FFF2-40B4-BE49-F238E27FC236}">
                <a16:creationId xmlns:a16="http://schemas.microsoft.com/office/drawing/2014/main" id="{F651FD3C-FE55-CD18-2165-A1F81A14301A}"/>
              </a:ext>
            </a:extLst>
          </p:cNvPr>
          <p:cNvSpPr txBox="1"/>
          <p:nvPr/>
        </p:nvSpPr>
        <p:spPr>
          <a:xfrm>
            <a:off x="2550679" y="3020575"/>
            <a:ext cx="385042"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x1</a:t>
            </a:r>
          </a:p>
        </p:txBody>
      </p:sp>
      <p:sp>
        <p:nvSpPr>
          <p:cNvPr id="17" name="!! x1_3">
            <a:extLst>
              <a:ext uri="{FF2B5EF4-FFF2-40B4-BE49-F238E27FC236}">
                <a16:creationId xmlns:a16="http://schemas.microsoft.com/office/drawing/2014/main" id="{41C6F20E-843E-6F58-1DA6-E6FD355FD7C7}"/>
              </a:ext>
            </a:extLst>
          </p:cNvPr>
          <p:cNvSpPr txBox="1"/>
          <p:nvPr/>
        </p:nvSpPr>
        <p:spPr>
          <a:xfrm>
            <a:off x="3647374" y="3020575"/>
            <a:ext cx="385042"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x1</a:t>
            </a:r>
          </a:p>
        </p:txBody>
      </p:sp>
      <p:sp>
        <p:nvSpPr>
          <p:cNvPr id="30" name="!! x2_4">
            <a:extLst>
              <a:ext uri="{FF2B5EF4-FFF2-40B4-BE49-F238E27FC236}">
                <a16:creationId xmlns:a16="http://schemas.microsoft.com/office/drawing/2014/main" id="{03F8D629-A699-88DA-FEB3-58B658B0AC14}"/>
              </a:ext>
            </a:extLst>
          </p:cNvPr>
          <p:cNvSpPr txBox="1"/>
          <p:nvPr/>
        </p:nvSpPr>
        <p:spPr>
          <a:xfrm>
            <a:off x="5045822" y="3020575"/>
            <a:ext cx="385042"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x2</a:t>
            </a:r>
          </a:p>
        </p:txBody>
      </p:sp>
      <p:sp>
        <p:nvSpPr>
          <p:cNvPr id="31" name="!! plan">
            <a:extLst>
              <a:ext uri="{FF2B5EF4-FFF2-40B4-BE49-F238E27FC236}">
                <a16:creationId xmlns:a16="http://schemas.microsoft.com/office/drawing/2014/main" id="{3E073C0E-03C6-1C72-E19A-655D4C21EEF4}"/>
              </a:ext>
            </a:extLst>
          </p:cNvPr>
          <p:cNvSpPr txBox="1"/>
          <p:nvPr/>
        </p:nvSpPr>
        <p:spPr>
          <a:xfrm>
            <a:off x="1398047" y="3020575"/>
            <a:ext cx="676788"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Plan 1</a:t>
            </a:r>
          </a:p>
        </p:txBody>
      </p:sp>
      <p:sp>
        <p:nvSpPr>
          <p:cNvPr id="78" name="!! 13">
            <a:extLst>
              <a:ext uri="{FF2B5EF4-FFF2-40B4-BE49-F238E27FC236}">
                <a16:creationId xmlns:a16="http://schemas.microsoft.com/office/drawing/2014/main" id="{DCDDD38F-0D58-3FBA-4EEC-65FF0C19BEA5}"/>
              </a:ext>
            </a:extLst>
          </p:cNvPr>
          <p:cNvSpPr txBox="1"/>
          <p:nvPr/>
        </p:nvSpPr>
        <p:spPr>
          <a:xfrm>
            <a:off x="7307137" y="3020575"/>
            <a:ext cx="389851"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13</a:t>
            </a:r>
          </a:p>
        </p:txBody>
      </p:sp>
      <p:grpSp>
        <p:nvGrpSpPr>
          <p:cNvPr id="93" name="Group 92">
            <a:extLst>
              <a:ext uri="{FF2B5EF4-FFF2-40B4-BE49-F238E27FC236}">
                <a16:creationId xmlns:a16="http://schemas.microsoft.com/office/drawing/2014/main" id="{FCA76E9C-EB6F-14DF-2158-2D5E9F9602A2}"/>
              </a:ext>
            </a:extLst>
          </p:cNvPr>
          <p:cNvGrpSpPr/>
          <p:nvPr/>
        </p:nvGrpSpPr>
        <p:grpSpPr>
          <a:xfrm>
            <a:off x="1398047" y="3399413"/>
            <a:ext cx="6298941" cy="338554"/>
            <a:chOff x="1398047" y="3399413"/>
            <a:chExt cx="6298941" cy="338554"/>
          </a:xfrm>
        </p:grpSpPr>
        <p:sp>
          <p:nvSpPr>
            <p:cNvPr id="81" name="TextBox 80">
              <a:extLst>
                <a:ext uri="{FF2B5EF4-FFF2-40B4-BE49-F238E27FC236}">
                  <a16:creationId xmlns:a16="http://schemas.microsoft.com/office/drawing/2014/main" id="{BE5EE0CA-AA00-6EA2-425A-2EA025BF2957}"/>
                </a:ext>
              </a:extLst>
            </p:cNvPr>
            <p:cNvSpPr txBox="1"/>
            <p:nvPr/>
          </p:nvSpPr>
          <p:spPr>
            <a:xfrm>
              <a:off x="2550679" y="3399413"/>
              <a:ext cx="385042"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x0</a:t>
              </a:r>
            </a:p>
          </p:txBody>
        </p:sp>
        <p:sp>
          <p:nvSpPr>
            <p:cNvPr id="82" name="TextBox 81">
              <a:extLst>
                <a:ext uri="{FF2B5EF4-FFF2-40B4-BE49-F238E27FC236}">
                  <a16:creationId xmlns:a16="http://schemas.microsoft.com/office/drawing/2014/main" id="{9CFDD53A-B612-85CB-95A5-3F4FE851D3D9}"/>
                </a:ext>
              </a:extLst>
            </p:cNvPr>
            <p:cNvSpPr txBox="1"/>
            <p:nvPr/>
          </p:nvSpPr>
          <p:spPr>
            <a:xfrm>
              <a:off x="3647374" y="3399413"/>
              <a:ext cx="385042"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x3</a:t>
              </a:r>
            </a:p>
          </p:txBody>
        </p:sp>
        <p:sp>
          <p:nvSpPr>
            <p:cNvPr id="83" name="TextBox 82">
              <a:extLst>
                <a:ext uri="{FF2B5EF4-FFF2-40B4-BE49-F238E27FC236}">
                  <a16:creationId xmlns:a16="http://schemas.microsoft.com/office/drawing/2014/main" id="{2D5B7570-1E8E-8806-3BB6-06972252C786}"/>
                </a:ext>
              </a:extLst>
            </p:cNvPr>
            <p:cNvSpPr txBox="1"/>
            <p:nvPr/>
          </p:nvSpPr>
          <p:spPr>
            <a:xfrm>
              <a:off x="5045822" y="3399413"/>
              <a:ext cx="385042"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x1</a:t>
              </a:r>
            </a:p>
          </p:txBody>
        </p:sp>
        <p:sp>
          <p:nvSpPr>
            <p:cNvPr id="84" name="TextBox 83">
              <a:extLst>
                <a:ext uri="{FF2B5EF4-FFF2-40B4-BE49-F238E27FC236}">
                  <a16:creationId xmlns:a16="http://schemas.microsoft.com/office/drawing/2014/main" id="{6D0A70D9-5042-16AD-5563-5AD9AE26C471}"/>
                </a:ext>
              </a:extLst>
            </p:cNvPr>
            <p:cNvSpPr txBox="1"/>
            <p:nvPr/>
          </p:nvSpPr>
          <p:spPr>
            <a:xfrm>
              <a:off x="1398047" y="3399413"/>
              <a:ext cx="676788"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Plan 2</a:t>
              </a:r>
            </a:p>
          </p:txBody>
        </p:sp>
        <p:sp>
          <p:nvSpPr>
            <p:cNvPr id="85" name="TextBox 84">
              <a:extLst>
                <a:ext uri="{FF2B5EF4-FFF2-40B4-BE49-F238E27FC236}">
                  <a16:creationId xmlns:a16="http://schemas.microsoft.com/office/drawing/2014/main" id="{DB28B967-BE45-FF43-4730-462B141CAF2C}"/>
                </a:ext>
              </a:extLst>
            </p:cNvPr>
            <p:cNvSpPr txBox="1"/>
            <p:nvPr/>
          </p:nvSpPr>
          <p:spPr>
            <a:xfrm>
              <a:off x="7307137" y="3399413"/>
              <a:ext cx="389851"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13</a:t>
              </a:r>
            </a:p>
          </p:txBody>
        </p:sp>
      </p:grpSp>
      <p:grpSp>
        <p:nvGrpSpPr>
          <p:cNvPr id="94" name="Group 93">
            <a:extLst>
              <a:ext uri="{FF2B5EF4-FFF2-40B4-BE49-F238E27FC236}">
                <a16:creationId xmlns:a16="http://schemas.microsoft.com/office/drawing/2014/main" id="{0FE3622F-4EFB-0D49-83C0-1222171AD31C}"/>
              </a:ext>
            </a:extLst>
          </p:cNvPr>
          <p:cNvGrpSpPr/>
          <p:nvPr/>
        </p:nvGrpSpPr>
        <p:grpSpPr>
          <a:xfrm>
            <a:off x="1398047" y="3774403"/>
            <a:ext cx="6298941" cy="338554"/>
            <a:chOff x="1398047" y="3774403"/>
            <a:chExt cx="6298941" cy="338554"/>
          </a:xfrm>
        </p:grpSpPr>
        <p:sp>
          <p:nvSpPr>
            <p:cNvPr id="87" name="TextBox 86">
              <a:extLst>
                <a:ext uri="{FF2B5EF4-FFF2-40B4-BE49-F238E27FC236}">
                  <a16:creationId xmlns:a16="http://schemas.microsoft.com/office/drawing/2014/main" id="{05706F6F-D665-A6DC-6704-0410B534AA7C}"/>
                </a:ext>
              </a:extLst>
            </p:cNvPr>
            <p:cNvSpPr txBox="1"/>
            <p:nvPr/>
          </p:nvSpPr>
          <p:spPr>
            <a:xfrm>
              <a:off x="2550679" y="3774403"/>
              <a:ext cx="385042"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x5</a:t>
              </a:r>
            </a:p>
          </p:txBody>
        </p:sp>
        <p:sp>
          <p:nvSpPr>
            <p:cNvPr id="88" name="TextBox 87">
              <a:extLst>
                <a:ext uri="{FF2B5EF4-FFF2-40B4-BE49-F238E27FC236}">
                  <a16:creationId xmlns:a16="http://schemas.microsoft.com/office/drawing/2014/main" id="{FD558F7A-4CDD-2886-B41A-60B61C87CDA4}"/>
                </a:ext>
              </a:extLst>
            </p:cNvPr>
            <p:cNvSpPr txBox="1"/>
            <p:nvPr/>
          </p:nvSpPr>
          <p:spPr>
            <a:xfrm>
              <a:off x="3647374" y="3774403"/>
              <a:ext cx="385042"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x1</a:t>
              </a:r>
            </a:p>
          </p:txBody>
        </p:sp>
        <p:sp>
          <p:nvSpPr>
            <p:cNvPr id="89" name="TextBox 88">
              <a:extLst>
                <a:ext uri="{FF2B5EF4-FFF2-40B4-BE49-F238E27FC236}">
                  <a16:creationId xmlns:a16="http://schemas.microsoft.com/office/drawing/2014/main" id="{EEAAE74A-5ABD-15CF-567F-37573B4D615B}"/>
                </a:ext>
              </a:extLst>
            </p:cNvPr>
            <p:cNvSpPr txBox="1"/>
            <p:nvPr/>
          </p:nvSpPr>
          <p:spPr>
            <a:xfrm>
              <a:off x="5045822" y="3774403"/>
              <a:ext cx="385042"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x0</a:t>
              </a:r>
            </a:p>
          </p:txBody>
        </p:sp>
        <p:sp>
          <p:nvSpPr>
            <p:cNvPr id="90" name="TextBox 89">
              <a:extLst>
                <a:ext uri="{FF2B5EF4-FFF2-40B4-BE49-F238E27FC236}">
                  <a16:creationId xmlns:a16="http://schemas.microsoft.com/office/drawing/2014/main" id="{ABB75907-649D-D61A-D22B-7946B9AD4833}"/>
                </a:ext>
              </a:extLst>
            </p:cNvPr>
            <p:cNvSpPr txBox="1"/>
            <p:nvPr/>
          </p:nvSpPr>
          <p:spPr>
            <a:xfrm>
              <a:off x="1398047" y="3774403"/>
              <a:ext cx="676788"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Plan 3</a:t>
              </a:r>
            </a:p>
          </p:txBody>
        </p:sp>
        <p:sp>
          <p:nvSpPr>
            <p:cNvPr id="91" name="TextBox 90">
              <a:extLst>
                <a:ext uri="{FF2B5EF4-FFF2-40B4-BE49-F238E27FC236}">
                  <a16:creationId xmlns:a16="http://schemas.microsoft.com/office/drawing/2014/main" id="{D4F4847E-3EB8-0D4A-DEFC-9FC8D7747A28}"/>
                </a:ext>
              </a:extLst>
            </p:cNvPr>
            <p:cNvSpPr txBox="1"/>
            <p:nvPr/>
          </p:nvSpPr>
          <p:spPr>
            <a:xfrm>
              <a:off x="7307137" y="3774403"/>
              <a:ext cx="389851"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13</a:t>
              </a:r>
            </a:p>
          </p:txBody>
        </p:sp>
      </p:grpSp>
      <p:cxnSp>
        <p:nvCxnSpPr>
          <p:cNvPr id="96" name="Straight Connector 95">
            <a:extLst>
              <a:ext uri="{FF2B5EF4-FFF2-40B4-BE49-F238E27FC236}">
                <a16:creationId xmlns:a16="http://schemas.microsoft.com/office/drawing/2014/main" id="{3B7B2C9A-E30F-A0B0-4317-33F296815F07}"/>
              </a:ext>
            </a:extLst>
          </p:cNvPr>
          <p:cNvCxnSpPr>
            <a:cxnSpLocks/>
          </p:cNvCxnSpPr>
          <p:nvPr/>
        </p:nvCxnSpPr>
        <p:spPr>
          <a:xfrm>
            <a:off x="1377826" y="3364753"/>
            <a:ext cx="6912272" cy="0"/>
          </a:xfrm>
          <a:prstGeom prst="line">
            <a:avLst/>
          </a:prstGeom>
          <a:ln>
            <a:solidFill>
              <a:schemeClr val="tx2">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C7EDD439-4876-E079-571E-E5C35F3C2EF5}"/>
              </a:ext>
            </a:extLst>
          </p:cNvPr>
          <p:cNvCxnSpPr>
            <a:cxnSpLocks/>
          </p:cNvCxnSpPr>
          <p:nvPr/>
        </p:nvCxnSpPr>
        <p:spPr>
          <a:xfrm>
            <a:off x="1377826" y="3748171"/>
            <a:ext cx="6912272" cy="0"/>
          </a:xfrm>
          <a:prstGeom prst="line">
            <a:avLst/>
          </a:prstGeom>
          <a:ln>
            <a:solidFill>
              <a:schemeClr val="tx2">
                <a:lumMod val="60000"/>
                <a:lumOff val="40000"/>
              </a:schemeClr>
            </a:solidFill>
          </a:ln>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8BF5989A-6B73-343B-1A17-C3F430A48772}"/>
              </a:ext>
            </a:extLst>
          </p:cNvPr>
          <p:cNvSpPr txBox="1"/>
          <p:nvPr/>
        </p:nvSpPr>
        <p:spPr>
          <a:xfrm>
            <a:off x="3268000" y="4195118"/>
            <a:ext cx="1143262"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more options</a:t>
            </a:r>
          </a:p>
        </p:txBody>
      </p:sp>
      <p:sp>
        <p:nvSpPr>
          <p:cNvPr id="6" name="!! highlight">
            <a:extLst>
              <a:ext uri="{FF2B5EF4-FFF2-40B4-BE49-F238E27FC236}">
                <a16:creationId xmlns:a16="http://schemas.microsoft.com/office/drawing/2014/main" id="{2082819E-F4BA-1564-DB90-A730164E9456}"/>
              </a:ext>
            </a:extLst>
          </p:cNvPr>
          <p:cNvSpPr/>
          <p:nvPr/>
        </p:nvSpPr>
        <p:spPr>
          <a:xfrm>
            <a:off x="733245" y="1647645"/>
            <a:ext cx="2613804" cy="526212"/>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95050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96"/>
                                        </p:tgtEl>
                                        <p:attrNameLst>
                                          <p:attrName>style.visibility</p:attrName>
                                        </p:attrNameLst>
                                      </p:cBhvr>
                                      <p:to>
                                        <p:strVal val="visible"/>
                                      </p:to>
                                    </p:set>
                                    <p:animEffect transition="in" filter="fade">
                                      <p:cBhvr>
                                        <p:cTn id="29" dur="500"/>
                                        <p:tgtEl>
                                          <p:spTgt spid="96"/>
                                        </p:tgtEl>
                                      </p:cBhvr>
                                    </p:animEffect>
                                  </p:childTnLst>
                                </p:cTn>
                              </p:par>
                              <p:par>
                                <p:cTn id="30" presetID="10" presetClass="entr" presetSubtype="0" fill="hold" nodeType="with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fade">
                                      <p:cBhvr>
                                        <p:cTn id="32" dur="500"/>
                                        <p:tgtEl>
                                          <p:spTgt spid="93"/>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fade">
                                      <p:cBhvr>
                                        <p:cTn id="36" dur="500"/>
                                        <p:tgtEl>
                                          <p:spTgt spid="98"/>
                                        </p:tgtEl>
                                      </p:cBhvr>
                                    </p:animEffect>
                                  </p:childTnLst>
                                </p:cTn>
                              </p:par>
                              <p:par>
                                <p:cTn id="37" presetID="10" presetClass="entr" presetSubtype="0" fill="hold" nodeType="withEffect">
                                  <p:stCondLst>
                                    <p:cond delay="0"/>
                                  </p:stCondLst>
                                  <p:childTnLst>
                                    <p:set>
                                      <p:cBhvr>
                                        <p:cTn id="38" dur="1" fill="hold">
                                          <p:stCondLst>
                                            <p:cond delay="0"/>
                                          </p:stCondLst>
                                        </p:cTn>
                                        <p:tgtEl>
                                          <p:spTgt spid="94"/>
                                        </p:tgtEl>
                                        <p:attrNameLst>
                                          <p:attrName>style.visibility</p:attrName>
                                        </p:attrNameLst>
                                      </p:cBhvr>
                                      <p:to>
                                        <p:strVal val="visible"/>
                                      </p:to>
                                    </p:set>
                                    <p:animEffect transition="in" filter="fade">
                                      <p:cBhvr>
                                        <p:cTn id="39" dur="500"/>
                                        <p:tgtEl>
                                          <p:spTgt spid="94"/>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99"/>
                                        </p:tgtEl>
                                        <p:attrNameLst>
                                          <p:attrName>style.visibility</p:attrName>
                                        </p:attrNameLst>
                                      </p:cBhvr>
                                      <p:to>
                                        <p:strVal val="visible"/>
                                      </p:to>
                                    </p:set>
                                    <p:animEffect transition="in" filter="fade">
                                      <p:cBhvr>
                                        <p:cTn id="43" dur="500"/>
                                        <p:tgtEl>
                                          <p:spTgt spid="99"/>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6" grpId="0"/>
      <p:bldP spid="17" grpId="0"/>
      <p:bldP spid="30" grpId="0"/>
      <p:bldP spid="31" grpId="0"/>
      <p:bldP spid="78" grpId="0"/>
      <p:bldP spid="99" grpId="0"/>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FFDDC8-AC75-BDA6-E063-50E80BFAB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39</a:t>
            </a:fld>
            <a:endParaRPr lang="en-US"/>
          </a:p>
        </p:txBody>
      </p:sp>
      <p:sp>
        <p:nvSpPr>
          <p:cNvPr id="3" name="Text Placeholder 2">
            <a:extLst>
              <a:ext uri="{FF2B5EF4-FFF2-40B4-BE49-F238E27FC236}">
                <a16:creationId xmlns:a16="http://schemas.microsoft.com/office/drawing/2014/main" id="{9B148AE0-3D09-599A-DA0D-03B0FCE159B5}"/>
              </a:ext>
            </a:extLst>
          </p:cNvPr>
          <p:cNvSpPr>
            <a:spLocks noGrp="1"/>
          </p:cNvSpPr>
          <p:nvPr>
            <p:ph type="body" idx="1"/>
          </p:nvPr>
        </p:nvSpPr>
        <p:spPr/>
        <p:txBody>
          <a:bodyPr/>
          <a:lstStyle/>
          <a:p>
            <a:r>
              <a:rPr lang="en-US"/>
              <a:t>Need to know batch size per pipeline to estimate iteration time</a:t>
            </a:r>
          </a:p>
          <a:p>
            <a:r>
              <a:rPr lang="en-US"/>
              <a:t>Formulate finding batch distribution that minimizes overall iteration time as</a:t>
            </a:r>
            <a:br>
              <a:rPr lang="en-US"/>
            </a:br>
            <a:r>
              <a:rPr lang="en-US">
                <a:solidFill>
                  <a:srgbClr val="FF9300"/>
                </a:solidFill>
                <a:latin typeface="Gill Sans" panose="020B0502020104020203" pitchFamily="34" charset="-79"/>
                <a:cs typeface="Gill Sans" panose="020B0502020104020203" pitchFamily="34" charset="-79"/>
              </a:rPr>
              <a:t>an integer optimization problem</a:t>
            </a:r>
          </a:p>
          <a:p>
            <a:endParaRPr lang="en-US"/>
          </a:p>
        </p:txBody>
      </p:sp>
      <p:sp>
        <p:nvSpPr>
          <p:cNvPr id="4" name="Title 3">
            <a:extLst>
              <a:ext uri="{FF2B5EF4-FFF2-40B4-BE49-F238E27FC236}">
                <a16:creationId xmlns:a16="http://schemas.microsoft.com/office/drawing/2014/main" id="{461BF8C1-2BD8-D7B6-9169-4929F80E4A6B}"/>
              </a:ext>
            </a:extLst>
          </p:cNvPr>
          <p:cNvSpPr>
            <a:spLocks noGrp="1"/>
          </p:cNvSpPr>
          <p:nvPr>
            <p:ph type="title"/>
          </p:nvPr>
        </p:nvSpPr>
        <p:spPr/>
        <p:txBody>
          <a:bodyPr>
            <a:normAutofit fontScale="90000"/>
          </a:bodyPr>
          <a:lstStyle/>
          <a:p>
            <a:r>
              <a:rPr lang="en-US" altLang="ko-KR" sz="2200"/>
              <a:t>2.</a:t>
            </a:r>
            <a:r>
              <a:rPr lang="ko-KR" altLang="en-US" sz="2200"/>
              <a:t> </a:t>
            </a:r>
            <a:r>
              <a:rPr lang="en-US" sz="2200"/>
              <a:t>Pipeline Instantiation</a:t>
            </a:r>
            <a:br>
              <a:rPr lang="en-US"/>
            </a:br>
            <a:r>
              <a:rPr lang="en-US" sz="4000"/>
              <a:t>Batch Distribution</a:t>
            </a:r>
          </a:p>
        </p:txBody>
      </p:sp>
      <p:sp>
        <p:nvSpPr>
          <p:cNvPr id="41" name="Rounded Rectangle 40">
            <a:extLst>
              <a:ext uri="{FF2B5EF4-FFF2-40B4-BE49-F238E27FC236}">
                <a16:creationId xmlns:a16="http://schemas.microsoft.com/office/drawing/2014/main" id="{75A88B19-D947-EA77-4FFB-83586C554810}"/>
              </a:ext>
            </a:extLst>
          </p:cNvPr>
          <p:cNvSpPr/>
          <p:nvPr/>
        </p:nvSpPr>
        <p:spPr>
          <a:xfrm>
            <a:off x="5187451" y="2291093"/>
            <a:ext cx="3470320" cy="2098557"/>
          </a:xfrm>
          <a:prstGeom prst="roundRect">
            <a:avLst>
              <a:gd name="adj" fmla="val 10044"/>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a:latin typeface="Gill Sans Light" panose="020B0302020104020203" pitchFamily="34" charset="-79"/>
              <a:cs typeface="Gill Sans Light" panose="020B0302020104020203" pitchFamily="34" charset="-79"/>
            </a:endParaRPr>
          </a:p>
        </p:txBody>
      </p:sp>
      <p:grpSp>
        <p:nvGrpSpPr>
          <p:cNvPr id="29" name="Group 28">
            <a:extLst>
              <a:ext uri="{FF2B5EF4-FFF2-40B4-BE49-F238E27FC236}">
                <a16:creationId xmlns:a16="http://schemas.microsoft.com/office/drawing/2014/main" id="{33A78ECA-8DC9-F9C1-1A13-3AAC167D4B82}"/>
              </a:ext>
            </a:extLst>
          </p:cNvPr>
          <p:cNvGrpSpPr/>
          <p:nvPr/>
        </p:nvGrpSpPr>
        <p:grpSpPr>
          <a:xfrm>
            <a:off x="7470066" y="3127878"/>
            <a:ext cx="500375" cy="248659"/>
            <a:chOff x="5898803" y="3108703"/>
            <a:chExt cx="766684" cy="381000"/>
          </a:xfrm>
        </p:grpSpPr>
        <p:sp>
          <p:nvSpPr>
            <p:cNvPr id="30" name="Rectangle 29">
              <a:extLst>
                <a:ext uri="{FF2B5EF4-FFF2-40B4-BE49-F238E27FC236}">
                  <a16:creationId xmlns:a16="http://schemas.microsoft.com/office/drawing/2014/main" id="{7EE6332D-52A7-DA3D-291F-5E3AE6360514}"/>
                </a:ext>
              </a:extLst>
            </p:cNvPr>
            <p:cNvSpPr/>
            <p:nvPr/>
          </p:nvSpPr>
          <p:spPr>
            <a:xfrm>
              <a:off x="5898803" y="3108703"/>
              <a:ext cx="345242" cy="38100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60F6DEC-D0D6-8307-5D3F-56E08E3A9307}"/>
                </a:ext>
              </a:extLst>
            </p:cNvPr>
            <p:cNvSpPr/>
            <p:nvPr/>
          </p:nvSpPr>
          <p:spPr>
            <a:xfrm>
              <a:off x="6320245" y="3108703"/>
              <a:ext cx="345242" cy="38100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1661018A-93ED-0A36-D751-FC7F2F73E007}"/>
              </a:ext>
            </a:extLst>
          </p:cNvPr>
          <p:cNvGrpSpPr/>
          <p:nvPr/>
        </p:nvGrpSpPr>
        <p:grpSpPr>
          <a:xfrm>
            <a:off x="7470066" y="3521531"/>
            <a:ext cx="772372" cy="248659"/>
            <a:chOff x="5898803" y="2571750"/>
            <a:chExt cx="1183442" cy="381000"/>
          </a:xfrm>
        </p:grpSpPr>
        <p:sp>
          <p:nvSpPr>
            <p:cNvPr id="33" name="Rectangle 32">
              <a:extLst>
                <a:ext uri="{FF2B5EF4-FFF2-40B4-BE49-F238E27FC236}">
                  <a16:creationId xmlns:a16="http://schemas.microsoft.com/office/drawing/2014/main" id="{43ED5C80-6B24-3A85-B655-20EE78C46561}"/>
                </a:ext>
              </a:extLst>
            </p:cNvPr>
            <p:cNvSpPr/>
            <p:nvPr/>
          </p:nvSpPr>
          <p:spPr>
            <a:xfrm>
              <a:off x="5898803"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C455C2C-420F-BB65-437B-6A4120047BCF}"/>
                </a:ext>
              </a:extLst>
            </p:cNvPr>
            <p:cNvSpPr/>
            <p:nvPr/>
          </p:nvSpPr>
          <p:spPr>
            <a:xfrm>
              <a:off x="6320245"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3B9B1D3-E447-55ED-6615-FB05CC4B27CA}"/>
                </a:ext>
              </a:extLst>
            </p:cNvPr>
            <p:cNvSpPr/>
            <p:nvPr/>
          </p:nvSpPr>
          <p:spPr>
            <a:xfrm>
              <a:off x="6737003"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a:extLst>
              <a:ext uri="{FF2B5EF4-FFF2-40B4-BE49-F238E27FC236}">
                <a16:creationId xmlns:a16="http://schemas.microsoft.com/office/drawing/2014/main" id="{3D545E39-002D-37AC-B4C6-15EB40B911FB}"/>
              </a:ext>
            </a:extLst>
          </p:cNvPr>
          <p:cNvSpPr txBox="1"/>
          <p:nvPr/>
        </p:nvSpPr>
        <p:spPr>
          <a:xfrm>
            <a:off x="311519" y="3285972"/>
            <a:ext cx="1083951" cy="523220"/>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Global batch</a:t>
            </a:r>
          </a:p>
          <a:p>
            <a:pPr algn="ctr"/>
            <a:r>
              <a:rPr lang="en-US">
                <a:latin typeface="Gill Sans Light" panose="020B0302020104020203" pitchFamily="34" charset="-79"/>
                <a:cs typeface="Gill Sans Light" panose="020B0302020104020203" pitchFamily="34" charset="-79"/>
              </a:rPr>
              <a:t>512</a:t>
            </a:r>
          </a:p>
        </p:txBody>
      </p:sp>
      <p:sp>
        <p:nvSpPr>
          <p:cNvPr id="45" name="TextBox 44">
            <a:extLst>
              <a:ext uri="{FF2B5EF4-FFF2-40B4-BE49-F238E27FC236}">
                <a16:creationId xmlns:a16="http://schemas.microsoft.com/office/drawing/2014/main" id="{3C4C3291-FE1F-4346-5D24-BD5877059467}"/>
              </a:ext>
            </a:extLst>
          </p:cNvPr>
          <p:cNvSpPr txBox="1"/>
          <p:nvPr/>
        </p:nvSpPr>
        <p:spPr>
          <a:xfrm>
            <a:off x="5563872" y="3885625"/>
            <a:ext cx="453971" cy="307777"/>
          </a:xfrm>
          <a:prstGeom prst="rect">
            <a:avLst/>
          </a:prstGeom>
          <a:noFill/>
        </p:spPr>
        <p:txBody>
          <a:bodyPr wrap="none" rtlCol="0">
            <a:spAutoFit/>
          </a:bodyPr>
          <a:lstStyle/>
          <a:p>
            <a:pPr algn="ctr"/>
            <a:r>
              <a:rPr lang="en-US" altLang="ko-KR">
                <a:latin typeface="Gill Sans Light" panose="020B0302020104020203" pitchFamily="34" charset="-79"/>
                <a:cs typeface="Gill Sans Light" panose="020B0302020104020203" pitchFamily="34" charset="-79"/>
              </a:rPr>
              <a:t>157</a:t>
            </a:r>
            <a:endParaRPr lang="en-US">
              <a:latin typeface="Gill Sans Light" panose="020B0302020104020203" pitchFamily="34" charset="-79"/>
              <a:cs typeface="Gill Sans Light" panose="020B0302020104020203" pitchFamily="34" charset="-79"/>
            </a:endParaRPr>
          </a:p>
        </p:txBody>
      </p:sp>
      <p:sp>
        <p:nvSpPr>
          <p:cNvPr id="47" name="TextBox 46">
            <a:extLst>
              <a:ext uri="{FF2B5EF4-FFF2-40B4-BE49-F238E27FC236}">
                <a16:creationId xmlns:a16="http://schemas.microsoft.com/office/drawing/2014/main" id="{B5460032-E36A-D41C-4FE0-0459C8F2CA67}"/>
              </a:ext>
            </a:extLst>
          </p:cNvPr>
          <p:cNvSpPr txBox="1"/>
          <p:nvPr/>
        </p:nvSpPr>
        <p:spPr>
          <a:xfrm>
            <a:off x="5608757" y="3098319"/>
            <a:ext cx="364203" cy="307777"/>
          </a:xfrm>
          <a:prstGeom prst="rect">
            <a:avLst/>
          </a:prstGeom>
          <a:noFill/>
        </p:spPr>
        <p:txBody>
          <a:bodyPr wrap="none" rtlCol="0">
            <a:spAutoFit/>
          </a:bodyPr>
          <a:lstStyle/>
          <a:p>
            <a:pPr algn="ctr"/>
            <a:r>
              <a:rPr lang="en-US" altLang="ko-KR">
                <a:latin typeface="Gill Sans Light" panose="020B0302020104020203" pitchFamily="34" charset="-79"/>
                <a:cs typeface="Gill Sans Light" panose="020B0302020104020203" pitchFamily="34" charset="-79"/>
              </a:rPr>
              <a:t>79</a:t>
            </a:r>
            <a:endParaRPr lang="en-US">
              <a:latin typeface="Gill Sans Light" panose="020B0302020104020203" pitchFamily="34" charset="-79"/>
              <a:cs typeface="Gill Sans Light" panose="020B0302020104020203" pitchFamily="34" charset="-79"/>
            </a:endParaRPr>
          </a:p>
        </p:txBody>
      </p:sp>
      <p:sp>
        <p:nvSpPr>
          <p:cNvPr id="49" name="TextBox 48">
            <a:extLst>
              <a:ext uri="{FF2B5EF4-FFF2-40B4-BE49-F238E27FC236}">
                <a16:creationId xmlns:a16="http://schemas.microsoft.com/office/drawing/2014/main" id="{97EB8758-BC96-FC89-60AB-4241F9AC9BF3}"/>
              </a:ext>
            </a:extLst>
          </p:cNvPr>
          <p:cNvSpPr txBox="1"/>
          <p:nvPr/>
        </p:nvSpPr>
        <p:spPr>
          <a:xfrm>
            <a:off x="5583933" y="4628323"/>
            <a:ext cx="1354858"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Total  batch 512</a:t>
            </a:r>
          </a:p>
        </p:txBody>
      </p:sp>
      <p:sp>
        <p:nvSpPr>
          <p:cNvPr id="6" name="TextBox 5">
            <a:extLst>
              <a:ext uri="{FF2B5EF4-FFF2-40B4-BE49-F238E27FC236}">
                <a16:creationId xmlns:a16="http://schemas.microsoft.com/office/drawing/2014/main" id="{0F8CAE9F-04D3-3B1F-DD10-DE2FD48C4A23}"/>
              </a:ext>
            </a:extLst>
          </p:cNvPr>
          <p:cNvSpPr txBox="1"/>
          <p:nvPr/>
        </p:nvSpPr>
        <p:spPr>
          <a:xfrm>
            <a:off x="626509" y="3285972"/>
            <a:ext cx="453970" cy="523220"/>
          </a:xfrm>
          <a:prstGeom prst="rect">
            <a:avLst/>
          </a:prstGeom>
          <a:noFill/>
        </p:spPr>
        <p:txBody>
          <a:bodyPr wrap="none" rtlCol="0">
            <a:spAutoFit/>
          </a:bodyPr>
          <a:lstStyle/>
          <a:p>
            <a:pPr algn="ctr"/>
            <a:endParaRPr lang="en-US">
              <a:latin typeface="Gill Sans Light" panose="020B0302020104020203" pitchFamily="34" charset="-79"/>
              <a:cs typeface="Gill Sans Light" panose="020B0302020104020203" pitchFamily="34" charset="-79"/>
            </a:endParaRPr>
          </a:p>
          <a:p>
            <a:pPr algn="ctr"/>
            <a:r>
              <a:rPr lang="en-US">
                <a:latin typeface="Gill Sans Light" panose="020B0302020104020203" pitchFamily="34" charset="-79"/>
                <a:cs typeface="Gill Sans Light" panose="020B0302020104020203" pitchFamily="34" charset="-79"/>
              </a:rPr>
              <a:t>512</a:t>
            </a:r>
          </a:p>
        </p:txBody>
      </p:sp>
      <p:sp>
        <p:nvSpPr>
          <p:cNvPr id="5" name="TextBox 4">
            <a:extLst>
              <a:ext uri="{FF2B5EF4-FFF2-40B4-BE49-F238E27FC236}">
                <a16:creationId xmlns:a16="http://schemas.microsoft.com/office/drawing/2014/main" id="{D1ECB0FA-9C83-7483-2550-24BCFB1BB3CD}"/>
              </a:ext>
            </a:extLst>
          </p:cNvPr>
          <p:cNvSpPr txBox="1"/>
          <p:nvPr/>
        </p:nvSpPr>
        <p:spPr>
          <a:xfrm>
            <a:off x="7324390" y="2756320"/>
            <a:ext cx="1322798"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Pipeline Templates</a:t>
            </a:r>
          </a:p>
        </p:txBody>
      </p:sp>
      <p:sp>
        <p:nvSpPr>
          <p:cNvPr id="11" name="TextBox 10">
            <a:extLst>
              <a:ext uri="{FF2B5EF4-FFF2-40B4-BE49-F238E27FC236}">
                <a16:creationId xmlns:a16="http://schemas.microsoft.com/office/drawing/2014/main" id="{86D141B3-DDA1-8593-45AA-21F06BD6EE01}"/>
              </a:ext>
            </a:extLst>
          </p:cNvPr>
          <p:cNvSpPr txBox="1"/>
          <p:nvPr/>
        </p:nvSpPr>
        <p:spPr>
          <a:xfrm>
            <a:off x="6146973" y="2756320"/>
            <a:ext cx="1107996"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 Instantiations</a:t>
            </a:r>
          </a:p>
        </p:txBody>
      </p:sp>
      <p:sp>
        <p:nvSpPr>
          <p:cNvPr id="12" name="!! x1_2">
            <a:extLst>
              <a:ext uri="{FF2B5EF4-FFF2-40B4-BE49-F238E27FC236}">
                <a16:creationId xmlns:a16="http://schemas.microsoft.com/office/drawing/2014/main" id="{E1B17695-BCF9-1B98-4ACA-A97025F6EF84}"/>
              </a:ext>
            </a:extLst>
          </p:cNvPr>
          <p:cNvSpPr txBox="1"/>
          <p:nvPr/>
        </p:nvSpPr>
        <p:spPr>
          <a:xfrm>
            <a:off x="6520472" y="3098319"/>
            <a:ext cx="360996"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x1</a:t>
            </a:r>
          </a:p>
        </p:txBody>
      </p:sp>
      <p:grpSp>
        <p:nvGrpSpPr>
          <p:cNvPr id="24" name="Group 23">
            <a:extLst>
              <a:ext uri="{FF2B5EF4-FFF2-40B4-BE49-F238E27FC236}">
                <a16:creationId xmlns:a16="http://schemas.microsoft.com/office/drawing/2014/main" id="{B8AA9D56-E051-D9F5-359A-3C6D0083015E}"/>
              </a:ext>
            </a:extLst>
          </p:cNvPr>
          <p:cNvGrpSpPr/>
          <p:nvPr/>
        </p:nvGrpSpPr>
        <p:grpSpPr>
          <a:xfrm>
            <a:off x="7470066" y="3915184"/>
            <a:ext cx="1047425" cy="248659"/>
            <a:chOff x="5898803" y="2571750"/>
            <a:chExt cx="1604884" cy="381000"/>
          </a:xfrm>
        </p:grpSpPr>
        <p:sp>
          <p:nvSpPr>
            <p:cNvPr id="25" name="Rectangle 24">
              <a:extLst>
                <a:ext uri="{FF2B5EF4-FFF2-40B4-BE49-F238E27FC236}">
                  <a16:creationId xmlns:a16="http://schemas.microsoft.com/office/drawing/2014/main" id="{3FA9043F-7C4D-2D26-83C8-F366A3D1EA89}"/>
                </a:ext>
              </a:extLst>
            </p:cNvPr>
            <p:cNvSpPr/>
            <p:nvPr/>
          </p:nvSpPr>
          <p:spPr>
            <a:xfrm>
              <a:off x="5898803"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7BEC4B7-2617-EE62-8C95-F89709F5154A}"/>
                </a:ext>
              </a:extLst>
            </p:cNvPr>
            <p:cNvSpPr/>
            <p:nvPr/>
          </p:nvSpPr>
          <p:spPr>
            <a:xfrm>
              <a:off x="6320245"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8A2C26F-C7F9-FF84-0A8F-F74C8E1B5114}"/>
                </a:ext>
              </a:extLst>
            </p:cNvPr>
            <p:cNvSpPr/>
            <p:nvPr/>
          </p:nvSpPr>
          <p:spPr>
            <a:xfrm>
              <a:off x="6737003"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BF6364-2814-02DA-9F2C-52FCD805E9C6}"/>
                </a:ext>
              </a:extLst>
            </p:cNvPr>
            <p:cNvSpPr/>
            <p:nvPr/>
          </p:nvSpPr>
          <p:spPr>
            <a:xfrm>
              <a:off x="7158445"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a:extLst>
              <a:ext uri="{FF2B5EF4-FFF2-40B4-BE49-F238E27FC236}">
                <a16:creationId xmlns:a16="http://schemas.microsoft.com/office/drawing/2014/main" id="{9FE79B20-C72B-7C77-8966-28407B548B27}"/>
              </a:ext>
            </a:extLst>
          </p:cNvPr>
          <p:cNvSpPr txBox="1"/>
          <p:nvPr/>
        </p:nvSpPr>
        <p:spPr>
          <a:xfrm>
            <a:off x="5563873" y="3491972"/>
            <a:ext cx="453971"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1</a:t>
            </a:r>
            <a:r>
              <a:rPr lang="en-US" altLang="ko-KR">
                <a:latin typeface="Gill Sans Light" panose="020B0302020104020203" pitchFamily="34" charset="-79"/>
                <a:cs typeface="Gill Sans Light" panose="020B0302020104020203" pitchFamily="34" charset="-79"/>
              </a:rPr>
              <a:t>19</a:t>
            </a:r>
            <a:endParaRPr lang="en-US">
              <a:latin typeface="Gill Sans Light" panose="020B0302020104020203" pitchFamily="34" charset="-79"/>
              <a:cs typeface="Gill Sans Light" panose="020B0302020104020203" pitchFamily="34" charset="-79"/>
            </a:endParaRPr>
          </a:p>
        </p:txBody>
      </p:sp>
      <p:sp>
        <p:nvSpPr>
          <p:cNvPr id="13" name="!! x1_3">
            <a:extLst>
              <a:ext uri="{FF2B5EF4-FFF2-40B4-BE49-F238E27FC236}">
                <a16:creationId xmlns:a16="http://schemas.microsoft.com/office/drawing/2014/main" id="{CA84976C-042F-7B43-08DA-0736DC6B2722}"/>
              </a:ext>
            </a:extLst>
          </p:cNvPr>
          <p:cNvSpPr txBox="1"/>
          <p:nvPr/>
        </p:nvSpPr>
        <p:spPr>
          <a:xfrm>
            <a:off x="6520472" y="3491972"/>
            <a:ext cx="360997"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x</a:t>
            </a:r>
            <a:r>
              <a:rPr lang="en-US" altLang="ko-KR">
                <a:latin typeface="Gill Sans Light" panose="020B0302020104020203" pitchFamily="34" charset="-79"/>
                <a:cs typeface="Gill Sans Light" panose="020B0302020104020203" pitchFamily="34" charset="-79"/>
              </a:rPr>
              <a:t>1</a:t>
            </a:r>
            <a:endParaRPr lang="en-US">
              <a:latin typeface="Gill Sans Light" panose="020B0302020104020203" pitchFamily="34" charset="-79"/>
              <a:cs typeface="Gill Sans Light" panose="020B0302020104020203" pitchFamily="34" charset="-79"/>
            </a:endParaRPr>
          </a:p>
        </p:txBody>
      </p:sp>
      <p:sp>
        <p:nvSpPr>
          <p:cNvPr id="14" name="!! x2_4">
            <a:extLst>
              <a:ext uri="{FF2B5EF4-FFF2-40B4-BE49-F238E27FC236}">
                <a16:creationId xmlns:a16="http://schemas.microsoft.com/office/drawing/2014/main" id="{3BC320E4-6F6B-CB8B-52B9-C449B10FA45B}"/>
              </a:ext>
            </a:extLst>
          </p:cNvPr>
          <p:cNvSpPr txBox="1"/>
          <p:nvPr/>
        </p:nvSpPr>
        <p:spPr>
          <a:xfrm>
            <a:off x="6520472" y="3885625"/>
            <a:ext cx="360997"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x</a:t>
            </a:r>
            <a:r>
              <a:rPr lang="en-US" altLang="ko-KR">
                <a:latin typeface="Gill Sans Light" panose="020B0302020104020203" pitchFamily="34" charset="-79"/>
                <a:cs typeface="Gill Sans Light" panose="020B0302020104020203" pitchFamily="34" charset="-79"/>
              </a:rPr>
              <a:t>2</a:t>
            </a:r>
            <a:endParaRPr lang="en-US">
              <a:latin typeface="Gill Sans Light" panose="020B0302020104020203" pitchFamily="34" charset="-79"/>
              <a:cs typeface="Gill Sans Light" panose="020B0302020104020203" pitchFamily="34" charset="-79"/>
            </a:endParaRPr>
          </a:p>
        </p:txBody>
      </p:sp>
      <p:sp>
        <p:nvSpPr>
          <p:cNvPr id="15" name="TextBox 14">
            <a:extLst>
              <a:ext uri="{FF2B5EF4-FFF2-40B4-BE49-F238E27FC236}">
                <a16:creationId xmlns:a16="http://schemas.microsoft.com/office/drawing/2014/main" id="{0F47704B-8E57-BECB-8752-545551874286}"/>
              </a:ext>
            </a:extLst>
          </p:cNvPr>
          <p:cNvSpPr txBox="1"/>
          <p:nvPr/>
        </p:nvSpPr>
        <p:spPr>
          <a:xfrm>
            <a:off x="5406779" y="2756320"/>
            <a:ext cx="768160"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Minibatch</a:t>
            </a:r>
          </a:p>
        </p:txBody>
      </p:sp>
      <p:sp>
        <p:nvSpPr>
          <p:cNvPr id="17" name="Right Brace 16">
            <a:extLst>
              <a:ext uri="{FF2B5EF4-FFF2-40B4-BE49-F238E27FC236}">
                <a16:creationId xmlns:a16="http://schemas.microsoft.com/office/drawing/2014/main" id="{B0C1168B-9944-3D2A-803E-CDFB1C44BDBB}"/>
              </a:ext>
            </a:extLst>
          </p:cNvPr>
          <p:cNvSpPr/>
          <p:nvPr/>
        </p:nvSpPr>
        <p:spPr>
          <a:xfrm rot="5400000">
            <a:off x="6161032" y="3874000"/>
            <a:ext cx="200655" cy="1302747"/>
          </a:xfrm>
          <a:prstGeom prst="rightBrace">
            <a:avLst>
              <a:gd name="adj1" fmla="val 41608"/>
              <a:gd name="adj2" fmla="val 5000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1DF502B9-76A6-DE73-AB69-80B183C8742E}"/>
              </a:ext>
            </a:extLst>
          </p:cNvPr>
          <p:cNvSpPr txBox="1"/>
          <p:nvPr/>
        </p:nvSpPr>
        <p:spPr>
          <a:xfrm>
            <a:off x="2418064" y="2978637"/>
            <a:ext cx="1431802" cy="888513"/>
          </a:xfrm>
          <a:prstGeom prst="rect">
            <a:avLst/>
          </a:prstGeom>
          <a:solidFill>
            <a:schemeClr val="accent1"/>
          </a:solidFill>
        </p:spPr>
        <p:txBody>
          <a:bodyPr wrap="none" rtlCol="0">
            <a:spAutoFit/>
          </a:bodyPr>
          <a:lstStyle/>
          <a:p>
            <a:pPr>
              <a:lnSpc>
                <a:spcPct val="200000"/>
              </a:lnSpc>
            </a:pPr>
            <a:r>
              <a:rPr lang="en-US" i="1">
                <a:latin typeface="Times New Roman" panose="02020603050405020304" pitchFamily="18" charset="0"/>
                <a:cs typeface="Times New Roman" panose="02020603050405020304" pitchFamily="18" charset="0"/>
              </a:rPr>
              <a:t>“Find batch size</a:t>
            </a:r>
            <a:br>
              <a:rPr lang="en-US" i="1">
                <a:latin typeface="Times New Roman" panose="02020603050405020304" pitchFamily="18" charset="0"/>
                <a:cs typeface="Times New Roman" panose="02020603050405020304" pitchFamily="18" charset="0"/>
              </a:rPr>
            </a:br>
            <a:r>
              <a:rPr lang="en-US" i="1">
                <a:latin typeface="Times New Roman" panose="02020603050405020304" pitchFamily="18" charset="0"/>
                <a:cs typeface="Times New Roman" panose="02020603050405020304" pitchFamily="18" charset="0"/>
              </a:rPr>
              <a:t>of each pipeline”</a:t>
            </a:r>
          </a:p>
        </p:txBody>
      </p:sp>
      <p:sp>
        <p:nvSpPr>
          <p:cNvPr id="7" name="!! plan">
            <a:extLst>
              <a:ext uri="{FF2B5EF4-FFF2-40B4-BE49-F238E27FC236}">
                <a16:creationId xmlns:a16="http://schemas.microsoft.com/office/drawing/2014/main" id="{A2C2025A-C38A-B7AE-074E-F43095958861}"/>
              </a:ext>
            </a:extLst>
          </p:cNvPr>
          <p:cNvSpPr txBox="1"/>
          <p:nvPr/>
        </p:nvSpPr>
        <p:spPr>
          <a:xfrm>
            <a:off x="6543521" y="2331890"/>
            <a:ext cx="676788"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Plan 1</a:t>
            </a:r>
          </a:p>
        </p:txBody>
      </p:sp>
    </p:spTree>
    <p:extLst>
      <p:ext uri="{BB962C8B-B14F-4D97-AF65-F5344CB8AC3E}">
        <p14:creationId xmlns:p14="http://schemas.microsoft.com/office/powerpoint/2010/main" val="1625575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3" presetClass="path" presetSubtype="0" accel="50000" decel="50000" fill="hold" grpId="1" nodeType="clickEffect">
                                  <p:stCondLst>
                                    <p:cond delay="0"/>
                                  </p:stCondLst>
                                  <p:childTnLst>
                                    <p:animMotion origin="layout" path="M -2.77778E-6 3.82716E-6 L 0.25 3.82716E-6 " pathEditMode="relative" rAng="0" ptsTypes="AA">
                                      <p:cBhvr>
                                        <p:cTn id="15" dur="500" fill="hold"/>
                                        <p:tgtEl>
                                          <p:spTgt spid="6"/>
                                        </p:tgtEl>
                                        <p:attrNameLst>
                                          <p:attrName>ppt_x</p:attrName>
                                          <p:attrName>ppt_y</p:attrName>
                                        </p:attrNameLst>
                                      </p:cBhvr>
                                      <p:rCtr x="12500" y="0"/>
                                    </p:animMotion>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56" presetClass="path" presetSubtype="0" accel="50000" decel="50000" fill="hold" grpId="1" nodeType="withEffect">
                                  <p:stCondLst>
                                    <p:cond delay="0"/>
                                  </p:stCondLst>
                                  <p:childTnLst>
                                    <p:animMotion origin="layout" path="M -0.28975 -0.10339 L 0.00018 -3.82716E-6 " pathEditMode="relative" rAng="0" ptsTypes="AA">
                                      <p:cBhvr>
                                        <p:cTn id="20" dur="500" fill="hold"/>
                                        <p:tgtEl>
                                          <p:spTgt spid="45"/>
                                        </p:tgtEl>
                                        <p:attrNameLst>
                                          <p:attrName>ppt_x</p:attrName>
                                          <p:attrName>ppt_y</p:attrName>
                                        </p:attrNameLst>
                                      </p:cBhvr>
                                      <p:rCtr x="14497" y="5154"/>
                                    </p:animMotion>
                                  </p:childTnLst>
                                </p:cTn>
                              </p:par>
                              <p:par>
                                <p:cTn id="21" presetID="1" presetClass="entr" presetSubtype="0" fill="hold" grpId="0" nodeType="withEffect">
                                  <p:stCondLst>
                                    <p:cond delay="400"/>
                                  </p:stCondLst>
                                  <p:childTnLst>
                                    <p:set>
                                      <p:cBhvr>
                                        <p:cTn id="22" dur="1" fill="hold">
                                          <p:stCondLst>
                                            <p:cond delay="0"/>
                                          </p:stCondLst>
                                        </p:cTn>
                                        <p:tgtEl>
                                          <p:spTgt spid="47"/>
                                        </p:tgtEl>
                                        <p:attrNameLst>
                                          <p:attrName>style.visibility</p:attrName>
                                        </p:attrNameLst>
                                      </p:cBhvr>
                                      <p:to>
                                        <p:strVal val="visible"/>
                                      </p:to>
                                    </p:set>
                                  </p:childTnLst>
                                </p:cTn>
                              </p:par>
                              <p:par>
                                <p:cTn id="23" presetID="56" presetClass="path" presetSubtype="0" accel="50000" decel="50000" fill="hold" grpId="1" nodeType="withEffect">
                                  <p:stCondLst>
                                    <p:cond delay="400"/>
                                  </p:stCondLst>
                                  <p:childTnLst>
                                    <p:animMotion origin="layout" path="M -0.28993 0.0571 L 2.77778E-7 2.59259E-6 " pathEditMode="relative" rAng="0" ptsTypes="AA">
                                      <p:cBhvr>
                                        <p:cTn id="24" dur="500" fill="hold"/>
                                        <p:tgtEl>
                                          <p:spTgt spid="47"/>
                                        </p:tgtEl>
                                        <p:attrNameLst>
                                          <p:attrName>ppt_x</p:attrName>
                                          <p:attrName>ppt_y</p:attrName>
                                        </p:attrNameLst>
                                      </p:cBhvr>
                                      <p:rCtr x="14497" y="-2870"/>
                                    </p:animMotion>
                                  </p:childTnLst>
                                </p:cTn>
                              </p:par>
                              <p:par>
                                <p:cTn id="25" presetID="1" presetClass="entr" presetSubtype="0" fill="hold" grpId="0" nodeType="withEffect">
                                  <p:stCondLst>
                                    <p:cond delay="800"/>
                                  </p:stCondLst>
                                  <p:childTnLst>
                                    <p:set>
                                      <p:cBhvr>
                                        <p:cTn id="26" dur="1" fill="hold">
                                          <p:stCondLst>
                                            <p:cond delay="0"/>
                                          </p:stCondLst>
                                        </p:cTn>
                                        <p:tgtEl>
                                          <p:spTgt spid="46"/>
                                        </p:tgtEl>
                                        <p:attrNameLst>
                                          <p:attrName>style.visibility</p:attrName>
                                        </p:attrNameLst>
                                      </p:cBhvr>
                                      <p:to>
                                        <p:strVal val="visible"/>
                                      </p:to>
                                    </p:set>
                                  </p:childTnLst>
                                </p:cTn>
                              </p:par>
                              <p:par>
                                <p:cTn id="27" presetID="63" presetClass="path" presetSubtype="0" accel="50000" decel="50000" fill="hold" grpId="1" nodeType="withEffect">
                                  <p:stCondLst>
                                    <p:cond delay="800"/>
                                  </p:stCondLst>
                                  <p:childTnLst>
                                    <p:animMotion origin="layout" path="M -0.28993 -0.01944 L -3.33333E-6 -6.17284E-7 " pathEditMode="relative" rAng="0" ptsTypes="AA">
                                      <p:cBhvr>
                                        <p:cTn id="28" dur="500" fill="hold"/>
                                        <p:tgtEl>
                                          <p:spTgt spid="46"/>
                                        </p:tgtEl>
                                        <p:attrNameLst>
                                          <p:attrName>ppt_x</p:attrName>
                                          <p:attrName>ppt_y</p:attrName>
                                        </p:attrNameLst>
                                      </p:cBhvr>
                                      <p:rCtr x="14497" y="957"/>
                                    </p:animMotion>
                                  </p:childTnLst>
                                </p:cTn>
                              </p:par>
                            </p:childTnLst>
                          </p:cTn>
                        </p:par>
                        <p:par>
                          <p:cTn id="29" fill="hold">
                            <p:stCondLst>
                              <p:cond delay="1800"/>
                            </p:stCondLst>
                            <p:childTnLst>
                              <p:par>
                                <p:cTn id="30" presetID="10" presetClass="entr" presetSubtype="0" fill="hold" grpId="0" nodeType="after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5" grpId="1"/>
      <p:bldP spid="47" grpId="0"/>
      <p:bldP spid="47" grpId="1"/>
      <p:bldP spid="49" grpId="0"/>
      <p:bldP spid="6" grpId="0"/>
      <p:bldP spid="6" grpId="1"/>
      <p:bldP spid="46" grpId="0"/>
      <p:bldP spid="46" grpId="1"/>
      <p:bldP spid="17" grpId="0" animBg="1"/>
      <p:bldP spid="4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A1D609-528B-9852-9264-A2A2E94529D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7D09FA-CF36-68BC-28D7-9B26CA4DBA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a:t>
            </a:fld>
            <a:r>
              <a:rPr lang="en-US"/>
              <a:t> / 33</a:t>
            </a:r>
          </a:p>
        </p:txBody>
      </p:sp>
      <p:sp>
        <p:nvSpPr>
          <p:cNvPr id="3" name="Text Placeholder 2">
            <a:extLst>
              <a:ext uri="{FF2B5EF4-FFF2-40B4-BE49-F238E27FC236}">
                <a16:creationId xmlns:a16="http://schemas.microsoft.com/office/drawing/2014/main" id="{B537E599-900E-9EBC-6B71-7B2FFF87B708}"/>
              </a:ext>
            </a:extLst>
          </p:cNvPr>
          <p:cNvSpPr>
            <a:spLocks noGrp="1"/>
          </p:cNvSpPr>
          <p:nvPr>
            <p:ph type="body" idx="1"/>
          </p:nvPr>
        </p:nvSpPr>
        <p:spPr/>
        <p:txBody>
          <a:bodyPr/>
          <a:lstStyle/>
          <a:p>
            <a:r>
              <a:rPr lang="en-US"/>
              <a:t>Distribute computation</a:t>
            </a:r>
          </a:p>
        </p:txBody>
      </p:sp>
      <p:sp>
        <p:nvSpPr>
          <p:cNvPr id="4" name="Title 3">
            <a:extLst>
              <a:ext uri="{FF2B5EF4-FFF2-40B4-BE49-F238E27FC236}">
                <a16:creationId xmlns:a16="http://schemas.microsoft.com/office/drawing/2014/main" id="{313D91A7-BCF7-0344-65BC-5C4293C8B477}"/>
              </a:ext>
            </a:extLst>
          </p:cNvPr>
          <p:cNvSpPr>
            <a:spLocks noGrp="1"/>
          </p:cNvSpPr>
          <p:nvPr>
            <p:ph type="title"/>
          </p:nvPr>
        </p:nvSpPr>
        <p:spPr/>
        <p:txBody>
          <a:bodyPr/>
          <a:lstStyle/>
          <a:p>
            <a:r>
              <a:rPr lang="en-US"/>
              <a:t>Review: Parallelism in Megatron-LM</a:t>
            </a:r>
          </a:p>
        </p:txBody>
      </p:sp>
      <p:graphicFrame>
        <p:nvGraphicFramePr>
          <p:cNvPr id="5" name="Table 4">
            <a:extLst>
              <a:ext uri="{FF2B5EF4-FFF2-40B4-BE49-F238E27FC236}">
                <a16:creationId xmlns:a16="http://schemas.microsoft.com/office/drawing/2014/main" id="{1D4266E0-C7B2-25CC-16DD-A45EF470CC7D}"/>
              </a:ext>
            </a:extLst>
          </p:cNvPr>
          <p:cNvGraphicFramePr>
            <a:graphicFrameLocks noGrp="1"/>
          </p:cNvGraphicFramePr>
          <p:nvPr>
            <p:extLst>
              <p:ext uri="{D42A27DB-BD31-4B8C-83A1-F6EECF244321}">
                <p14:modId xmlns:p14="http://schemas.microsoft.com/office/powerpoint/2010/main" val="3310760056"/>
              </p:ext>
            </p:extLst>
          </p:nvPr>
        </p:nvGraphicFramePr>
        <p:xfrm>
          <a:off x="433199" y="2231349"/>
          <a:ext cx="8277600" cy="404636"/>
        </p:xfrm>
        <a:graphic>
          <a:graphicData uri="http://schemas.openxmlformats.org/drawingml/2006/table">
            <a:tbl>
              <a:tblPr firstRow="1" bandRow="1">
                <a:tableStyleId>{C6643387-96EF-4E2A-8A35-72FFA5627303}</a:tableStyleId>
              </a:tblPr>
              <a:tblGrid>
                <a:gridCol w="2759200">
                  <a:extLst>
                    <a:ext uri="{9D8B030D-6E8A-4147-A177-3AD203B41FA5}">
                      <a16:colId xmlns:a16="http://schemas.microsoft.com/office/drawing/2014/main" val="994150390"/>
                    </a:ext>
                  </a:extLst>
                </a:gridCol>
                <a:gridCol w="2759200">
                  <a:extLst>
                    <a:ext uri="{9D8B030D-6E8A-4147-A177-3AD203B41FA5}">
                      <a16:colId xmlns:a16="http://schemas.microsoft.com/office/drawing/2014/main" val="165760115"/>
                    </a:ext>
                  </a:extLst>
                </a:gridCol>
                <a:gridCol w="2759200">
                  <a:extLst>
                    <a:ext uri="{9D8B030D-6E8A-4147-A177-3AD203B41FA5}">
                      <a16:colId xmlns:a16="http://schemas.microsoft.com/office/drawing/2014/main" val="2801446669"/>
                    </a:ext>
                  </a:extLst>
                </a:gridCol>
              </a:tblGrid>
              <a:tr h="404636">
                <a:tc>
                  <a:txBody>
                    <a:bodyPr/>
                    <a:lstStyle/>
                    <a:p>
                      <a:pPr algn="ctr"/>
                      <a:r>
                        <a:rPr lang="en-US" b="0" i="0">
                          <a:latin typeface="Gill Sans" panose="020B0502020104020203" pitchFamily="34" charset="-79"/>
                          <a:cs typeface="Gill Sans" panose="020B0502020104020203" pitchFamily="34" charset="-79"/>
                        </a:rPr>
                        <a:t>Data Parallelism</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0" i="0">
                          <a:solidFill>
                            <a:srgbClr val="C00000"/>
                          </a:solidFill>
                          <a:latin typeface="Gill Sans" panose="020B0502020104020203" pitchFamily="34" charset="-79"/>
                          <a:cs typeface="Gill Sans" panose="020B0502020104020203" pitchFamily="34" charset="-79"/>
                        </a:rPr>
                        <a:t>Intra-OP</a:t>
                      </a:r>
                      <a:r>
                        <a:rPr lang="en-US" b="0" i="0">
                          <a:latin typeface="Gill Sans" panose="020B0502020104020203" pitchFamily="34" charset="-79"/>
                          <a:cs typeface="Gill Sans" panose="020B0502020104020203" pitchFamily="34" charset="-79"/>
                        </a:rPr>
                        <a:t> Parallelism</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b="0" i="0">
                          <a:solidFill>
                            <a:srgbClr val="C00000"/>
                          </a:solidFill>
                          <a:latin typeface="Gill Sans" panose="020B0502020104020203" pitchFamily="34" charset="-79"/>
                          <a:cs typeface="Gill Sans" panose="020B0502020104020203" pitchFamily="34" charset="-79"/>
                        </a:rPr>
                        <a:t>Inter-OP</a:t>
                      </a:r>
                      <a:r>
                        <a:rPr lang="en-US" b="0" i="0">
                          <a:latin typeface="Gill Sans" panose="020B0502020104020203" pitchFamily="34" charset="-79"/>
                          <a:cs typeface="Gill Sans" panose="020B0502020104020203" pitchFamily="34" charset="-79"/>
                        </a:rPr>
                        <a:t> Parallelism</a:t>
                      </a:r>
                    </a:p>
                  </a:txBody>
                  <a:tcPr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908789010"/>
                  </a:ext>
                </a:extLst>
              </a:tr>
            </a:tbl>
          </a:graphicData>
        </a:graphic>
      </p:graphicFrame>
      <p:grpSp>
        <p:nvGrpSpPr>
          <p:cNvPr id="69" name="Group 68">
            <a:extLst>
              <a:ext uri="{FF2B5EF4-FFF2-40B4-BE49-F238E27FC236}">
                <a16:creationId xmlns:a16="http://schemas.microsoft.com/office/drawing/2014/main" id="{5141FB40-E194-1DA7-F1FB-71E4BA65E878}"/>
              </a:ext>
            </a:extLst>
          </p:cNvPr>
          <p:cNvGrpSpPr/>
          <p:nvPr/>
        </p:nvGrpSpPr>
        <p:grpSpPr>
          <a:xfrm>
            <a:off x="722670" y="2747522"/>
            <a:ext cx="2093657" cy="1624132"/>
            <a:chOff x="722670" y="2440224"/>
            <a:chExt cx="2093657" cy="1624132"/>
          </a:xfrm>
        </p:grpSpPr>
        <p:sp>
          <p:nvSpPr>
            <p:cNvPr id="6" name="Rectangle 5">
              <a:extLst>
                <a:ext uri="{FF2B5EF4-FFF2-40B4-BE49-F238E27FC236}">
                  <a16:creationId xmlns:a16="http://schemas.microsoft.com/office/drawing/2014/main" id="{47CAA6D7-3658-6C65-FD5A-5C1C342FA551}"/>
                </a:ext>
              </a:extLst>
            </p:cNvPr>
            <p:cNvSpPr/>
            <p:nvPr/>
          </p:nvSpPr>
          <p:spPr>
            <a:xfrm>
              <a:off x="722670" y="2794666"/>
              <a:ext cx="553065" cy="1769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Minibatch</a:t>
              </a:r>
            </a:p>
          </p:txBody>
        </p:sp>
        <p:sp>
          <p:nvSpPr>
            <p:cNvPr id="7" name="Rectangle 6">
              <a:extLst>
                <a:ext uri="{FF2B5EF4-FFF2-40B4-BE49-F238E27FC236}">
                  <a16:creationId xmlns:a16="http://schemas.microsoft.com/office/drawing/2014/main" id="{4E71E7EE-0B5F-E30B-F257-F846BDC4A67A}"/>
                </a:ext>
              </a:extLst>
            </p:cNvPr>
            <p:cNvSpPr/>
            <p:nvPr/>
          </p:nvSpPr>
          <p:spPr>
            <a:xfrm>
              <a:off x="723568" y="3561111"/>
              <a:ext cx="553065" cy="1769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Minibatch</a:t>
              </a:r>
            </a:p>
          </p:txBody>
        </p:sp>
        <p:grpSp>
          <p:nvGrpSpPr>
            <p:cNvPr id="21" name="Group 20">
              <a:extLst>
                <a:ext uri="{FF2B5EF4-FFF2-40B4-BE49-F238E27FC236}">
                  <a16:creationId xmlns:a16="http://schemas.microsoft.com/office/drawing/2014/main" id="{CB7B7F0B-4196-6D08-D5CC-C25F9027E434}"/>
                </a:ext>
              </a:extLst>
            </p:cNvPr>
            <p:cNvGrpSpPr/>
            <p:nvPr/>
          </p:nvGrpSpPr>
          <p:grpSpPr>
            <a:xfrm>
              <a:off x="1637071" y="2663850"/>
              <a:ext cx="929148" cy="438613"/>
              <a:chOff x="1452716" y="2571748"/>
              <a:chExt cx="929148" cy="438613"/>
            </a:xfrm>
          </p:grpSpPr>
          <p:sp>
            <p:nvSpPr>
              <p:cNvPr id="8" name="Rectangle 7">
                <a:extLst>
                  <a:ext uri="{FF2B5EF4-FFF2-40B4-BE49-F238E27FC236}">
                    <a16:creationId xmlns:a16="http://schemas.microsoft.com/office/drawing/2014/main" id="{FAA73C3E-3ADF-91CC-0C30-01B1C8276CB1}"/>
                  </a:ext>
                </a:extLst>
              </p:cNvPr>
              <p:cNvSpPr/>
              <p:nvPr/>
            </p:nvSpPr>
            <p:spPr>
              <a:xfrm>
                <a:off x="1452716" y="2571750"/>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3E54534-B9C2-B52C-25E6-A0E8F0F37BBD}"/>
                  </a:ext>
                </a:extLst>
              </p:cNvPr>
              <p:cNvSpPr/>
              <p:nvPr/>
            </p:nvSpPr>
            <p:spPr>
              <a:xfrm>
                <a:off x="1715729" y="2571750"/>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BBB71-5CA4-F523-4AB9-F2B3F50A2EF9}"/>
                  </a:ext>
                </a:extLst>
              </p:cNvPr>
              <p:cNvSpPr/>
              <p:nvPr/>
            </p:nvSpPr>
            <p:spPr>
              <a:xfrm>
                <a:off x="1978742" y="2571749"/>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ABFEF18-1CE1-9F85-B89C-813F4F0070F9}"/>
                  </a:ext>
                </a:extLst>
              </p:cNvPr>
              <p:cNvSpPr/>
              <p:nvPr/>
            </p:nvSpPr>
            <p:spPr>
              <a:xfrm>
                <a:off x="2241755" y="2571748"/>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CE7D13FB-89F5-599D-8BDF-DD1E971ECC3C}"/>
                  </a:ext>
                </a:extLst>
              </p:cNvPr>
              <p:cNvCxnSpPr>
                <a:stCxn id="8" idx="3"/>
                <a:endCxn id="9" idx="1"/>
              </p:cNvCxnSpPr>
              <p:nvPr/>
            </p:nvCxnSpPr>
            <p:spPr>
              <a:xfrm>
                <a:off x="1592825" y="2791056"/>
                <a:ext cx="122904"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C357A10-E4F9-9416-E396-83F2031F2528}"/>
                  </a:ext>
                </a:extLst>
              </p:cNvPr>
              <p:cNvCxnSpPr>
                <a:cxnSpLocks/>
                <a:endCxn id="10" idx="1"/>
              </p:cNvCxnSpPr>
              <p:nvPr/>
            </p:nvCxnSpPr>
            <p:spPr>
              <a:xfrm>
                <a:off x="1868129" y="2791053"/>
                <a:ext cx="110613" cy="2"/>
              </a:xfrm>
              <a:prstGeom prst="line">
                <a:avLst/>
              </a:prstGeom>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3729596-9324-2957-ED2D-5CB79AE1D589}"/>
                  </a:ext>
                </a:extLst>
              </p:cNvPr>
              <p:cNvCxnSpPr>
                <a:cxnSpLocks/>
                <a:stCxn id="10" idx="3"/>
                <a:endCxn id="11" idx="1"/>
              </p:cNvCxnSpPr>
              <p:nvPr/>
            </p:nvCxnSpPr>
            <p:spPr>
              <a:xfrm flipV="1">
                <a:off x="2118851" y="2791054"/>
                <a:ext cx="122904" cy="1"/>
              </a:xfrm>
              <a:prstGeom prst="line">
                <a:avLst/>
              </a:prstGeom>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BB287A11-18D4-BF15-DB3D-97B67FB1AA94}"/>
                </a:ext>
              </a:extLst>
            </p:cNvPr>
            <p:cNvGrpSpPr/>
            <p:nvPr/>
          </p:nvGrpSpPr>
          <p:grpSpPr>
            <a:xfrm>
              <a:off x="1637969" y="3430294"/>
              <a:ext cx="929148" cy="438613"/>
              <a:chOff x="1452716" y="2571748"/>
              <a:chExt cx="929148" cy="438613"/>
            </a:xfrm>
          </p:grpSpPr>
          <p:sp>
            <p:nvSpPr>
              <p:cNvPr id="23" name="Rectangle 22">
                <a:extLst>
                  <a:ext uri="{FF2B5EF4-FFF2-40B4-BE49-F238E27FC236}">
                    <a16:creationId xmlns:a16="http://schemas.microsoft.com/office/drawing/2014/main" id="{C521AB9D-B704-C938-8B35-118AA633F127}"/>
                  </a:ext>
                </a:extLst>
              </p:cNvPr>
              <p:cNvSpPr/>
              <p:nvPr/>
            </p:nvSpPr>
            <p:spPr>
              <a:xfrm>
                <a:off x="1452716" y="2571750"/>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A4E56D5-3C6A-34D7-CF4F-13CF9019E656}"/>
                  </a:ext>
                </a:extLst>
              </p:cNvPr>
              <p:cNvSpPr/>
              <p:nvPr/>
            </p:nvSpPr>
            <p:spPr>
              <a:xfrm>
                <a:off x="1715729" y="2571750"/>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D5B5EDD-3B2D-AAF0-1CA7-BF131CF11021}"/>
                  </a:ext>
                </a:extLst>
              </p:cNvPr>
              <p:cNvSpPr/>
              <p:nvPr/>
            </p:nvSpPr>
            <p:spPr>
              <a:xfrm>
                <a:off x="1978742" y="2571749"/>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278AE57-E580-39C4-680C-6DB7791228BB}"/>
                  </a:ext>
                </a:extLst>
              </p:cNvPr>
              <p:cNvSpPr/>
              <p:nvPr/>
            </p:nvSpPr>
            <p:spPr>
              <a:xfrm>
                <a:off x="2241755" y="2571748"/>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FFA150B1-6377-7330-C2C1-1A6A948AE983}"/>
                  </a:ext>
                </a:extLst>
              </p:cNvPr>
              <p:cNvCxnSpPr>
                <a:stCxn id="23" idx="3"/>
                <a:endCxn id="24" idx="1"/>
              </p:cNvCxnSpPr>
              <p:nvPr/>
            </p:nvCxnSpPr>
            <p:spPr>
              <a:xfrm>
                <a:off x="1592825" y="2791056"/>
                <a:ext cx="122904" cy="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654FCCCF-B313-46F3-7AB0-084E64D4051D}"/>
                  </a:ext>
                </a:extLst>
              </p:cNvPr>
              <p:cNvCxnSpPr>
                <a:cxnSpLocks/>
                <a:endCxn id="25" idx="1"/>
              </p:cNvCxnSpPr>
              <p:nvPr/>
            </p:nvCxnSpPr>
            <p:spPr>
              <a:xfrm>
                <a:off x="1868129" y="2791053"/>
                <a:ext cx="110613" cy="2"/>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B8E2D692-E44B-951D-41E9-CD2C65321535}"/>
                  </a:ext>
                </a:extLst>
              </p:cNvPr>
              <p:cNvCxnSpPr>
                <a:cxnSpLocks/>
                <a:stCxn id="25" idx="3"/>
                <a:endCxn id="26" idx="1"/>
              </p:cNvCxnSpPr>
              <p:nvPr/>
            </p:nvCxnSpPr>
            <p:spPr>
              <a:xfrm flipV="1">
                <a:off x="2118851" y="2791054"/>
                <a:ext cx="122904" cy="1"/>
              </a:xfrm>
              <a:prstGeom prst="line">
                <a:avLst/>
              </a:prstGeom>
            </p:spPr>
            <p:style>
              <a:lnRef idx="1">
                <a:schemeClr val="dk1"/>
              </a:lnRef>
              <a:fillRef idx="0">
                <a:schemeClr val="dk1"/>
              </a:fillRef>
              <a:effectRef idx="0">
                <a:schemeClr val="dk1"/>
              </a:effectRef>
              <a:fontRef idx="minor">
                <a:schemeClr val="tx1"/>
              </a:fontRef>
            </p:style>
          </p:cxnSp>
        </p:grpSp>
        <p:cxnSp>
          <p:nvCxnSpPr>
            <p:cNvPr id="31" name="Straight Arrow Connector 30">
              <a:extLst>
                <a:ext uri="{FF2B5EF4-FFF2-40B4-BE49-F238E27FC236}">
                  <a16:creationId xmlns:a16="http://schemas.microsoft.com/office/drawing/2014/main" id="{EBB5CA56-2AC9-8E5B-C1CD-D6EE04665E02}"/>
                </a:ext>
              </a:extLst>
            </p:cNvPr>
            <p:cNvCxnSpPr>
              <a:stCxn id="6" idx="3"/>
            </p:cNvCxnSpPr>
            <p:nvPr/>
          </p:nvCxnSpPr>
          <p:spPr>
            <a:xfrm flipV="1">
              <a:off x="1275735" y="2883155"/>
              <a:ext cx="361336" cy="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CBEA42EF-684C-7646-1A2D-FB974B24F804}"/>
                </a:ext>
              </a:extLst>
            </p:cNvPr>
            <p:cNvCxnSpPr>
              <a:cxnSpLocks/>
              <a:stCxn id="7" idx="3"/>
              <a:endCxn id="23" idx="1"/>
            </p:cNvCxnSpPr>
            <p:nvPr/>
          </p:nvCxnSpPr>
          <p:spPr>
            <a:xfrm>
              <a:off x="1276633" y="3649602"/>
              <a:ext cx="36133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8" name="Rounded Rectangle 47">
              <a:extLst>
                <a:ext uri="{FF2B5EF4-FFF2-40B4-BE49-F238E27FC236}">
                  <a16:creationId xmlns:a16="http://schemas.microsoft.com/office/drawing/2014/main" id="{4B39E151-474D-32F1-D64D-71A4E745964C}"/>
                </a:ext>
              </a:extLst>
            </p:cNvPr>
            <p:cNvSpPr/>
            <p:nvPr/>
          </p:nvSpPr>
          <p:spPr>
            <a:xfrm>
              <a:off x="1426291" y="2440224"/>
              <a:ext cx="1390036" cy="727641"/>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t"/>
            <a:lstStyle/>
            <a:p>
              <a:pPr algn="ctr"/>
              <a:r>
                <a:rPr lang="en-US" sz="1000">
                  <a:solidFill>
                    <a:srgbClr val="C00000"/>
                  </a:solidFill>
                  <a:latin typeface="Gill Sans Light" panose="020B0302020104020203" pitchFamily="34" charset="-79"/>
                  <a:cs typeface="Gill Sans Light" panose="020B0302020104020203" pitchFamily="34" charset="-79"/>
                </a:rPr>
                <a:t>GPU 1</a:t>
              </a:r>
            </a:p>
          </p:txBody>
        </p:sp>
        <p:sp>
          <p:nvSpPr>
            <p:cNvPr id="50" name="Rounded Rectangle 49">
              <a:extLst>
                <a:ext uri="{FF2B5EF4-FFF2-40B4-BE49-F238E27FC236}">
                  <a16:creationId xmlns:a16="http://schemas.microsoft.com/office/drawing/2014/main" id="{B91CEED8-598C-14E0-1310-54A6560A760D}"/>
                </a:ext>
              </a:extLst>
            </p:cNvPr>
            <p:cNvSpPr/>
            <p:nvPr/>
          </p:nvSpPr>
          <p:spPr>
            <a:xfrm>
              <a:off x="1421089" y="3336715"/>
              <a:ext cx="1390036" cy="727641"/>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b"/>
            <a:lstStyle/>
            <a:p>
              <a:pPr algn="ctr"/>
              <a:r>
                <a:rPr lang="en-US" sz="1000">
                  <a:solidFill>
                    <a:srgbClr val="C00000"/>
                  </a:solidFill>
                  <a:latin typeface="Gill Sans Light" panose="020B0302020104020203" pitchFamily="34" charset="-79"/>
                  <a:cs typeface="Gill Sans Light" panose="020B0302020104020203" pitchFamily="34" charset="-79"/>
                </a:rPr>
                <a:t>GPU 2</a:t>
              </a:r>
            </a:p>
          </p:txBody>
        </p:sp>
      </p:grpSp>
      <p:grpSp>
        <p:nvGrpSpPr>
          <p:cNvPr id="67" name="Group 66">
            <a:extLst>
              <a:ext uri="{FF2B5EF4-FFF2-40B4-BE49-F238E27FC236}">
                <a16:creationId xmlns:a16="http://schemas.microsoft.com/office/drawing/2014/main" id="{B9E64CDD-0CA8-3AF6-B94C-32A8B39E192A}"/>
              </a:ext>
            </a:extLst>
          </p:cNvPr>
          <p:cNvGrpSpPr/>
          <p:nvPr/>
        </p:nvGrpSpPr>
        <p:grpSpPr>
          <a:xfrm>
            <a:off x="3465257" y="2747522"/>
            <a:ext cx="2126683" cy="1595769"/>
            <a:chOff x="3465257" y="2562166"/>
            <a:chExt cx="2126683" cy="1595769"/>
          </a:xfrm>
        </p:grpSpPr>
        <p:grpSp>
          <p:nvGrpSpPr>
            <p:cNvPr id="35" name="Group 34">
              <a:extLst>
                <a:ext uri="{FF2B5EF4-FFF2-40B4-BE49-F238E27FC236}">
                  <a16:creationId xmlns:a16="http://schemas.microsoft.com/office/drawing/2014/main" id="{FEF08B87-5815-57E6-3448-1B1ED72EEB48}"/>
                </a:ext>
              </a:extLst>
            </p:cNvPr>
            <p:cNvGrpSpPr/>
            <p:nvPr/>
          </p:nvGrpSpPr>
          <p:grpSpPr>
            <a:xfrm>
              <a:off x="4404239" y="2834283"/>
              <a:ext cx="929148" cy="1075367"/>
              <a:chOff x="1452716" y="2571748"/>
              <a:chExt cx="929148" cy="438613"/>
            </a:xfrm>
          </p:grpSpPr>
          <p:sp>
            <p:nvSpPr>
              <p:cNvPr id="36" name="Rectangle 35">
                <a:extLst>
                  <a:ext uri="{FF2B5EF4-FFF2-40B4-BE49-F238E27FC236}">
                    <a16:creationId xmlns:a16="http://schemas.microsoft.com/office/drawing/2014/main" id="{CF9D0300-E48E-4D16-78E0-1CE9872C7628}"/>
                  </a:ext>
                </a:extLst>
              </p:cNvPr>
              <p:cNvSpPr/>
              <p:nvPr/>
            </p:nvSpPr>
            <p:spPr>
              <a:xfrm>
                <a:off x="1452716" y="2571750"/>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E9C009A-2CFB-64FE-6961-A6F449AEEB0F}"/>
                  </a:ext>
                </a:extLst>
              </p:cNvPr>
              <p:cNvSpPr/>
              <p:nvPr/>
            </p:nvSpPr>
            <p:spPr>
              <a:xfrm>
                <a:off x="1715729" y="2571750"/>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B03CBC8-8B2E-0A71-614A-855C3DECFC1D}"/>
                  </a:ext>
                </a:extLst>
              </p:cNvPr>
              <p:cNvSpPr/>
              <p:nvPr/>
            </p:nvSpPr>
            <p:spPr>
              <a:xfrm>
                <a:off x="1978742" y="2571749"/>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BCAB50C-6634-7FDA-7A15-2F6793AD3564}"/>
                  </a:ext>
                </a:extLst>
              </p:cNvPr>
              <p:cNvSpPr/>
              <p:nvPr/>
            </p:nvSpPr>
            <p:spPr>
              <a:xfrm>
                <a:off x="2241755" y="2571748"/>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8F41FA67-DBE6-DA2C-73CC-127FC9C7C225}"/>
                  </a:ext>
                </a:extLst>
              </p:cNvPr>
              <p:cNvCxnSpPr>
                <a:stCxn id="36" idx="3"/>
                <a:endCxn id="37" idx="1"/>
              </p:cNvCxnSpPr>
              <p:nvPr/>
            </p:nvCxnSpPr>
            <p:spPr>
              <a:xfrm>
                <a:off x="1592825" y="2791056"/>
                <a:ext cx="122904" cy="0"/>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E0FF3093-6F96-208B-5BF8-EEB10671A22A}"/>
                  </a:ext>
                </a:extLst>
              </p:cNvPr>
              <p:cNvCxnSpPr>
                <a:cxnSpLocks/>
                <a:endCxn id="38" idx="1"/>
              </p:cNvCxnSpPr>
              <p:nvPr/>
            </p:nvCxnSpPr>
            <p:spPr>
              <a:xfrm>
                <a:off x="1868129" y="2791053"/>
                <a:ext cx="110613" cy="2"/>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A229DB0B-E4A5-D788-396A-D0E1EED1DD74}"/>
                  </a:ext>
                </a:extLst>
              </p:cNvPr>
              <p:cNvCxnSpPr>
                <a:cxnSpLocks/>
                <a:stCxn id="38" idx="3"/>
                <a:endCxn id="39" idx="1"/>
              </p:cNvCxnSpPr>
              <p:nvPr/>
            </p:nvCxnSpPr>
            <p:spPr>
              <a:xfrm flipV="1">
                <a:off x="2118851" y="2791054"/>
                <a:ext cx="122904" cy="1"/>
              </a:xfrm>
              <a:prstGeom prst="line">
                <a:avLst/>
              </a:prstGeom>
            </p:spPr>
            <p:style>
              <a:lnRef idx="1">
                <a:schemeClr val="dk1"/>
              </a:lnRef>
              <a:fillRef idx="0">
                <a:schemeClr val="dk1"/>
              </a:fillRef>
              <a:effectRef idx="0">
                <a:schemeClr val="dk1"/>
              </a:effectRef>
              <a:fontRef idx="minor">
                <a:schemeClr val="tx1"/>
              </a:fontRef>
            </p:style>
          </p:cxnSp>
        </p:grpSp>
        <p:sp>
          <p:nvSpPr>
            <p:cNvPr id="43" name="Rectangle 42">
              <a:extLst>
                <a:ext uri="{FF2B5EF4-FFF2-40B4-BE49-F238E27FC236}">
                  <a16:creationId xmlns:a16="http://schemas.microsoft.com/office/drawing/2014/main" id="{16C5314D-F11C-A55D-A8A9-C79EC87F87F3}"/>
                </a:ext>
              </a:extLst>
            </p:cNvPr>
            <p:cNvSpPr/>
            <p:nvPr/>
          </p:nvSpPr>
          <p:spPr>
            <a:xfrm>
              <a:off x="3465257" y="3283472"/>
              <a:ext cx="553065" cy="1769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Batch</a:t>
              </a:r>
            </a:p>
          </p:txBody>
        </p:sp>
        <p:cxnSp>
          <p:nvCxnSpPr>
            <p:cNvPr id="44" name="Straight Arrow Connector 43">
              <a:extLst>
                <a:ext uri="{FF2B5EF4-FFF2-40B4-BE49-F238E27FC236}">
                  <a16:creationId xmlns:a16="http://schemas.microsoft.com/office/drawing/2014/main" id="{62416EF5-9F38-C893-2147-2A767599048E}"/>
                </a:ext>
              </a:extLst>
            </p:cNvPr>
            <p:cNvCxnSpPr>
              <a:cxnSpLocks/>
              <a:stCxn id="43" idx="3"/>
              <a:endCxn id="36" idx="1"/>
            </p:cNvCxnSpPr>
            <p:nvPr/>
          </p:nvCxnSpPr>
          <p:spPr>
            <a:xfrm>
              <a:off x="4018322" y="3371963"/>
              <a:ext cx="385917" cy="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1" name="Rounded Rectangle 50">
              <a:extLst>
                <a:ext uri="{FF2B5EF4-FFF2-40B4-BE49-F238E27FC236}">
                  <a16:creationId xmlns:a16="http://schemas.microsoft.com/office/drawing/2014/main" id="{EBAF94BE-795F-E43C-E206-46FE4AD45729}"/>
                </a:ext>
              </a:extLst>
            </p:cNvPr>
            <p:cNvSpPr/>
            <p:nvPr/>
          </p:nvSpPr>
          <p:spPr>
            <a:xfrm>
              <a:off x="4201904" y="2562166"/>
              <a:ext cx="1390036" cy="727641"/>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t"/>
            <a:lstStyle/>
            <a:p>
              <a:pPr algn="ctr"/>
              <a:r>
                <a:rPr lang="en-US" sz="1000">
                  <a:solidFill>
                    <a:srgbClr val="C00000"/>
                  </a:solidFill>
                  <a:latin typeface="Gill Sans Light" panose="020B0302020104020203" pitchFamily="34" charset="-79"/>
                  <a:cs typeface="Gill Sans Light" panose="020B0302020104020203" pitchFamily="34" charset="-79"/>
                </a:rPr>
                <a:t>GPU 1</a:t>
              </a:r>
            </a:p>
          </p:txBody>
        </p:sp>
        <p:sp>
          <p:nvSpPr>
            <p:cNvPr id="53" name="Rounded Rectangle 52">
              <a:extLst>
                <a:ext uri="{FF2B5EF4-FFF2-40B4-BE49-F238E27FC236}">
                  <a16:creationId xmlns:a16="http://schemas.microsoft.com/office/drawing/2014/main" id="{18D7A2E8-91D4-34C5-6A9B-18D7A48871EB}"/>
                </a:ext>
              </a:extLst>
            </p:cNvPr>
            <p:cNvSpPr/>
            <p:nvPr/>
          </p:nvSpPr>
          <p:spPr>
            <a:xfrm>
              <a:off x="4179940" y="3430294"/>
              <a:ext cx="1390036" cy="727641"/>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b"/>
            <a:lstStyle/>
            <a:p>
              <a:pPr algn="ctr"/>
              <a:r>
                <a:rPr lang="en-US" sz="1000">
                  <a:solidFill>
                    <a:srgbClr val="C00000"/>
                  </a:solidFill>
                  <a:latin typeface="Gill Sans Light" panose="020B0302020104020203" pitchFamily="34" charset="-79"/>
                  <a:cs typeface="Gill Sans Light" panose="020B0302020104020203" pitchFamily="34" charset="-79"/>
                </a:rPr>
                <a:t>GPU 2</a:t>
              </a:r>
            </a:p>
          </p:txBody>
        </p:sp>
      </p:grpSp>
      <p:grpSp>
        <p:nvGrpSpPr>
          <p:cNvPr id="68" name="Group 67">
            <a:extLst>
              <a:ext uri="{FF2B5EF4-FFF2-40B4-BE49-F238E27FC236}">
                <a16:creationId xmlns:a16="http://schemas.microsoft.com/office/drawing/2014/main" id="{AC34CDE5-54B9-2F90-3E1D-07F117D6D842}"/>
              </a:ext>
            </a:extLst>
          </p:cNvPr>
          <p:cNvGrpSpPr/>
          <p:nvPr/>
        </p:nvGrpSpPr>
        <p:grpSpPr>
          <a:xfrm>
            <a:off x="6240870" y="2747522"/>
            <a:ext cx="2091206" cy="1460991"/>
            <a:chOff x="6240870" y="2503835"/>
            <a:chExt cx="2091206" cy="1460991"/>
          </a:xfrm>
        </p:grpSpPr>
        <p:grpSp>
          <p:nvGrpSpPr>
            <p:cNvPr id="54" name="Group 53">
              <a:extLst>
                <a:ext uri="{FF2B5EF4-FFF2-40B4-BE49-F238E27FC236}">
                  <a16:creationId xmlns:a16="http://schemas.microsoft.com/office/drawing/2014/main" id="{81D0D95E-151C-E86D-FE82-476EB6D88FBB}"/>
                </a:ext>
              </a:extLst>
            </p:cNvPr>
            <p:cNvGrpSpPr/>
            <p:nvPr/>
          </p:nvGrpSpPr>
          <p:grpSpPr>
            <a:xfrm>
              <a:off x="7179852" y="2775952"/>
              <a:ext cx="1026583" cy="1075367"/>
              <a:chOff x="1452716" y="2571748"/>
              <a:chExt cx="1026583" cy="438613"/>
            </a:xfrm>
          </p:grpSpPr>
          <p:sp>
            <p:nvSpPr>
              <p:cNvPr id="55" name="Rectangle 54">
                <a:extLst>
                  <a:ext uri="{FF2B5EF4-FFF2-40B4-BE49-F238E27FC236}">
                    <a16:creationId xmlns:a16="http://schemas.microsoft.com/office/drawing/2014/main" id="{BD58CD80-0642-B4FF-C035-A7EDECECB99C}"/>
                  </a:ext>
                </a:extLst>
              </p:cNvPr>
              <p:cNvSpPr/>
              <p:nvPr/>
            </p:nvSpPr>
            <p:spPr>
              <a:xfrm>
                <a:off x="1452716" y="2571750"/>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E98D469-F6A1-F903-7B85-3CAFA3DF1DAF}"/>
                  </a:ext>
                </a:extLst>
              </p:cNvPr>
              <p:cNvSpPr/>
              <p:nvPr/>
            </p:nvSpPr>
            <p:spPr>
              <a:xfrm>
                <a:off x="1715729" y="2571750"/>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C29FF229-E73A-C5A2-A879-3A8DF366184D}"/>
                  </a:ext>
                </a:extLst>
              </p:cNvPr>
              <p:cNvSpPr/>
              <p:nvPr/>
            </p:nvSpPr>
            <p:spPr>
              <a:xfrm>
                <a:off x="2076177" y="2571749"/>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D997DD1-7952-453D-BE49-A264BAF72E5D}"/>
                  </a:ext>
                </a:extLst>
              </p:cNvPr>
              <p:cNvSpPr/>
              <p:nvPr/>
            </p:nvSpPr>
            <p:spPr>
              <a:xfrm>
                <a:off x="2339190" y="2571748"/>
                <a:ext cx="140109" cy="43861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F6856414-A99B-F1ED-C466-D84333FDBD1E}"/>
                  </a:ext>
                </a:extLst>
              </p:cNvPr>
              <p:cNvCxnSpPr>
                <a:stCxn id="55" idx="3"/>
                <a:endCxn id="56" idx="1"/>
              </p:cNvCxnSpPr>
              <p:nvPr/>
            </p:nvCxnSpPr>
            <p:spPr>
              <a:xfrm>
                <a:off x="1592825" y="2791056"/>
                <a:ext cx="122904" cy="0"/>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AF2D683-AF5C-7052-A68B-96B149373D7D}"/>
                  </a:ext>
                </a:extLst>
              </p:cNvPr>
              <p:cNvCxnSpPr>
                <a:cxnSpLocks/>
                <a:endCxn id="57" idx="1"/>
              </p:cNvCxnSpPr>
              <p:nvPr/>
            </p:nvCxnSpPr>
            <p:spPr>
              <a:xfrm>
                <a:off x="1965564" y="2791053"/>
                <a:ext cx="110613" cy="2"/>
              </a:xfrm>
              <a:prstGeom prst="line">
                <a:avLst/>
              </a:prstGeom>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7FD03E6-B8D1-9620-F890-68604D7B6E3B}"/>
                  </a:ext>
                </a:extLst>
              </p:cNvPr>
              <p:cNvCxnSpPr>
                <a:cxnSpLocks/>
                <a:stCxn id="57" idx="3"/>
                <a:endCxn id="58" idx="1"/>
              </p:cNvCxnSpPr>
              <p:nvPr/>
            </p:nvCxnSpPr>
            <p:spPr>
              <a:xfrm flipV="1">
                <a:off x="2216286" y="2791053"/>
                <a:ext cx="122904" cy="1"/>
              </a:xfrm>
              <a:prstGeom prst="line">
                <a:avLst/>
              </a:prstGeom>
            </p:spPr>
            <p:style>
              <a:lnRef idx="1">
                <a:schemeClr val="dk1"/>
              </a:lnRef>
              <a:fillRef idx="0">
                <a:schemeClr val="dk1"/>
              </a:fillRef>
              <a:effectRef idx="0">
                <a:schemeClr val="dk1"/>
              </a:effectRef>
              <a:fontRef idx="minor">
                <a:schemeClr val="tx1"/>
              </a:fontRef>
            </p:style>
          </p:cxnSp>
        </p:grpSp>
        <p:sp>
          <p:nvSpPr>
            <p:cNvPr id="62" name="Rectangle 61">
              <a:extLst>
                <a:ext uri="{FF2B5EF4-FFF2-40B4-BE49-F238E27FC236}">
                  <a16:creationId xmlns:a16="http://schemas.microsoft.com/office/drawing/2014/main" id="{2E47C24F-0661-9D24-47B1-2899B7C039BC}"/>
                </a:ext>
              </a:extLst>
            </p:cNvPr>
            <p:cNvSpPr/>
            <p:nvPr/>
          </p:nvSpPr>
          <p:spPr>
            <a:xfrm>
              <a:off x="6240870" y="3225141"/>
              <a:ext cx="553065" cy="1769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Light" panose="020B0302020104020203" pitchFamily="34" charset="-79"/>
                  <a:cs typeface="Gill Sans Light" panose="020B0302020104020203" pitchFamily="34" charset="-79"/>
                </a:rPr>
                <a:t>Batch</a:t>
              </a:r>
            </a:p>
          </p:txBody>
        </p:sp>
        <p:cxnSp>
          <p:nvCxnSpPr>
            <p:cNvPr id="63" name="Straight Arrow Connector 62">
              <a:extLst>
                <a:ext uri="{FF2B5EF4-FFF2-40B4-BE49-F238E27FC236}">
                  <a16:creationId xmlns:a16="http://schemas.microsoft.com/office/drawing/2014/main" id="{CC1DFD91-4C6D-43DA-750C-07DDDBB9FCFB}"/>
                </a:ext>
              </a:extLst>
            </p:cNvPr>
            <p:cNvCxnSpPr>
              <a:cxnSpLocks/>
              <a:stCxn id="62" idx="3"/>
              <a:endCxn id="55" idx="1"/>
            </p:cNvCxnSpPr>
            <p:nvPr/>
          </p:nvCxnSpPr>
          <p:spPr>
            <a:xfrm>
              <a:off x="6793935" y="3313632"/>
              <a:ext cx="385917" cy="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4" name="Rounded Rectangle 63">
              <a:extLst>
                <a:ext uri="{FF2B5EF4-FFF2-40B4-BE49-F238E27FC236}">
                  <a16:creationId xmlns:a16="http://schemas.microsoft.com/office/drawing/2014/main" id="{23D485A0-3050-0A88-046E-9CD2F251E87F}"/>
                </a:ext>
              </a:extLst>
            </p:cNvPr>
            <p:cNvSpPr/>
            <p:nvPr/>
          </p:nvSpPr>
          <p:spPr>
            <a:xfrm>
              <a:off x="7029982" y="2503835"/>
              <a:ext cx="626164" cy="1460991"/>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t"/>
            <a:lstStyle/>
            <a:p>
              <a:pPr algn="ctr"/>
              <a:r>
                <a:rPr lang="en-US" sz="1000">
                  <a:solidFill>
                    <a:srgbClr val="C00000"/>
                  </a:solidFill>
                  <a:latin typeface="Gill Sans Light" panose="020B0302020104020203" pitchFamily="34" charset="-79"/>
                  <a:cs typeface="Gill Sans Light" panose="020B0302020104020203" pitchFamily="34" charset="-79"/>
                </a:rPr>
                <a:t>GPU 1</a:t>
              </a:r>
            </a:p>
          </p:txBody>
        </p:sp>
        <p:sp>
          <p:nvSpPr>
            <p:cNvPr id="65" name="Rounded Rectangle 64">
              <a:extLst>
                <a:ext uri="{FF2B5EF4-FFF2-40B4-BE49-F238E27FC236}">
                  <a16:creationId xmlns:a16="http://schemas.microsoft.com/office/drawing/2014/main" id="{0BC9DC4C-0A2E-C9FB-8175-4F34637E50CA}"/>
                </a:ext>
              </a:extLst>
            </p:cNvPr>
            <p:cNvSpPr/>
            <p:nvPr/>
          </p:nvSpPr>
          <p:spPr>
            <a:xfrm>
              <a:off x="7705912" y="2503835"/>
              <a:ext cx="626164" cy="1460991"/>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tIns="0" bIns="0" rtlCol="0" anchor="t"/>
            <a:lstStyle/>
            <a:p>
              <a:pPr algn="ctr"/>
              <a:r>
                <a:rPr lang="en-US" sz="1000">
                  <a:solidFill>
                    <a:srgbClr val="C00000"/>
                  </a:solidFill>
                  <a:latin typeface="Gill Sans Light" panose="020B0302020104020203" pitchFamily="34" charset="-79"/>
                  <a:cs typeface="Gill Sans Light" panose="020B0302020104020203" pitchFamily="34" charset="-79"/>
                </a:rPr>
                <a:t>GPU 2</a:t>
              </a:r>
            </a:p>
          </p:txBody>
        </p:sp>
      </p:grpSp>
      <p:sp>
        <p:nvSpPr>
          <p:cNvPr id="12" name="TextBox 11">
            <a:extLst>
              <a:ext uri="{FF2B5EF4-FFF2-40B4-BE49-F238E27FC236}">
                <a16:creationId xmlns:a16="http://schemas.microsoft.com/office/drawing/2014/main" id="{E927C649-E094-C377-460B-F948D3D4999B}"/>
              </a:ext>
            </a:extLst>
          </p:cNvPr>
          <p:cNvSpPr txBox="1"/>
          <p:nvPr/>
        </p:nvSpPr>
        <p:spPr>
          <a:xfrm>
            <a:off x="1193080" y="1812035"/>
            <a:ext cx="1233030"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Distribute data</a:t>
            </a:r>
          </a:p>
        </p:txBody>
      </p:sp>
      <p:sp>
        <p:nvSpPr>
          <p:cNvPr id="15" name="TextBox 14">
            <a:extLst>
              <a:ext uri="{FF2B5EF4-FFF2-40B4-BE49-F238E27FC236}">
                <a16:creationId xmlns:a16="http://schemas.microsoft.com/office/drawing/2014/main" id="{2F27D416-BDD3-DC49-E99A-817E6E12D405}"/>
              </a:ext>
            </a:extLst>
          </p:cNvPr>
          <p:cNvSpPr txBox="1"/>
          <p:nvPr/>
        </p:nvSpPr>
        <p:spPr>
          <a:xfrm>
            <a:off x="5263332" y="1812035"/>
            <a:ext cx="1380506"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Distribute model</a:t>
            </a:r>
          </a:p>
        </p:txBody>
      </p:sp>
      <p:sp>
        <p:nvSpPr>
          <p:cNvPr id="16" name="Right Brace 15">
            <a:extLst>
              <a:ext uri="{FF2B5EF4-FFF2-40B4-BE49-F238E27FC236}">
                <a16:creationId xmlns:a16="http://schemas.microsoft.com/office/drawing/2014/main" id="{9DAB9F34-B3A4-BFAA-A651-307FED5F8DE3}"/>
              </a:ext>
            </a:extLst>
          </p:cNvPr>
          <p:cNvSpPr/>
          <p:nvPr/>
        </p:nvSpPr>
        <p:spPr>
          <a:xfrm rot="16200000">
            <a:off x="5855902" y="-323983"/>
            <a:ext cx="200413" cy="4981703"/>
          </a:xfrm>
          <a:prstGeom prst="rightBrace">
            <a:avLst>
              <a:gd name="adj1" fmla="val 53211"/>
              <a:gd name="adj2" fmla="val 50000"/>
            </a:avLst>
          </a:prstGeom>
          <a:ln>
            <a:solidFill>
              <a:schemeClr val="tx1">
                <a:lumMod val="75000"/>
                <a:lumOff val="2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904598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FFDDC8-AC75-BDA6-E063-50E80BFAB0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40</a:t>
            </a:fld>
            <a:endParaRPr lang="en-US"/>
          </a:p>
        </p:txBody>
      </p:sp>
      <p:sp>
        <p:nvSpPr>
          <p:cNvPr id="3" name="Text Placeholder 2">
            <a:extLst>
              <a:ext uri="{FF2B5EF4-FFF2-40B4-BE49-F238E27FC236}">
                <a16:creationId xmlns:a16="http://schemas.microsoft.com/office/drawing/2014/main" id="{9B148AE0-3D09-599A-DA0D-03B0FCE159B5}"/>
              </a:ext>
            </a:extLst>
          </p:cNvPr>
          <p:cNvSpPr>
            <a:spLocks noGrp="1"/>
          </p:cNvSpPr>
          <p:nvPr>
            <p:ph type="body" idx="1"/>
          </p:nvPr>
        </p:nvSpPr>
        <p:spPr/>
        <p:txBody>
          <a:bodyPr/>
          <a:lstStyle/>
          <a:p>
            <a:r>
              <a:rPr lang="en-US"/>
              <a:t>Estimate iteration time of every plans and pick the best one</a:t>
            </a:r>
          </a:p>
          <a:p>
            <a:endParaRPr lang="en-US"/>
          </a:p>
        </p:txBody>
      </p:sp>
      <p:sp>
        <p:nvSpPr>
          <p:cNvPr id="4" name="Title 3">
            <a:extLst>
              <a:ext uri="{FF2B5EF4-FFF2-40B4-BE49-F238E27FC236}">
                <a16:creationId xmlns:a16="http://schemas.microsoft.com/office/drawing/2014/main" id="{461BF8C1-2BD8-D7B6-9169-4929F80E4A6B}"/>
              </a:ext>
            </a:extLst>
          </p:cNvPr>
          <p:cNvSpPr>
            <a:spLocks noGrp="1"/>
          </p:cNvSpPr>
          <p:nvPr>
            <p:ph type="title"/>
          </p:nvPr>
        </p:nvSpPr>
        <p:spPr/>
        <p:txBody>
          <a:bodyPr>
            <a:normAutofit fontScale="90000"/>
          </a:bodyPr>
          <a:lstStyle/>
          <a:p>
            <a:r>
              <a:rPr lang="en-US" altLang="ko-KR" sz="2200"/>
              <a:t>2.</a:t>
            </a:r>
            <a:r>
              <a:rPr lang="ko-KR" altLang="en-US" sz="2200"/>
              <a:t> </a:t>
            </a:r>
            <a:r>
              <a:rPr lang="en-US" sz="2200"/>
              <a:t>Pipeline Instantiation</a:t>
            </a:r>
            <a:br>
              <a:rPr lang="en-US"/>
            </a:br>
            <a:r>
              <a:rPr lang="en-US" sz="4000"/>
              <a:t>Batch Distribution</a:t>
            </a:r>
          </a:p>
        </p:txBody>
      </p:sp>
      <p:sp>
        <p:nvSpPr>
          <p:cNvPr id="41" name="Rounded Rectangle 40">
            <a:extLst>
              <a:ext uri="{FF2B5EF4-FFF2-40B4-BE49-F238E27FC236}">
                <a16:creationId xmlns:a16="http://schemas.microsoft.com/office/drawing/2014/main" id="{75A88B19-D947-EA77-4FFB-83586C554810}"/>
              </a:ext>
            </a:extLst>
          </p:cNvPr>
          <p:cNvSpPr/>
          <p:nvPr/>
        </p:nvSpPr>
        <p:spPr>
          <a:xfrm>
            <a:off x="433200" y="2291093"/>
            <a:ext cx="3470320" cy="2098557"/>
          </a:xfrm>
          <a:prstGeom prst="roundRect">
            <a:avLst>
              <a:gd name="adj" fmla="val 10044"/>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a:latin typeface="Gill Sans Light" panose="020B0302020104020203" pitchFamily="34" charset="-79"/>
              <a:cs typeface="Gill Sans Light" panose="020B0302020104020203" pitchFamily="34" charset="-79"/>
            </a:endParaRPr>
          </a:p>
        </p:txBody>
      </p:sp>
      <p:grpSp>
        <p:nvGrpSpPr>
          <p:cNvPr id="29" name="Group 28">
            <a:extLst>
              <a:ext uri="{FF2B5EF4-FFF2-40B4-BE49-F238E27FC236}">
                <a16:creationId xmlns:a16="http://schemas.microsoft.com/office/drawing/2014/main" id="{33A78ECA-8DC9-F9C1-1A13-3AAC167D4B82}"/>
              </a:ext>
            </a:extLst>
          </p:cNvPr>
          <p:cNvGrpSpPr/>
          <p:nvPr/>
        </p:nvGrpSpPr>
        <p:grpSpPr>
          <a:xfrm>
            <a:off x="2715815" y="3127878"/>
            <a:ext cx="500375" cy="248659"/>
            <a:chOff x="5898803" y="3108703"/>
            <a:chExt cx="766684" cy="381000"/>
          </a:xfrm>
        </p:grpSpPr>
        <p:sp>
          <p:nvSpPr>
            <p:cNvPr id="30" name="Rectangle 29">
              <a:extLst>
                <a:ext uri="{FF2B5EF4-FFF2-40B4-BE49-F238E27FC236}">
                  <a16:creationId xmlns:a16="http://schemas.microsoft.com/office/drawing/2014/main" id="{7EE6332D-52A7-DA3D-291F-5E3AE6360514}"/>
                </a:ext>
              </a:extLst>
            </p:cNvPr>
            <p:cNvSpPr/>
            <p:nvPr/>
          </p:nvSpPr>
          <p:spPr>
            <a:xfrm>
              <a:off x="5898803" y="3108703"/>
              <a:ext cx="345242" cy="38100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60F6DEC-D0D6-8307-5D3F-56E08E3A9307}"/>
                </a:ext>
              </a:extLst>
            </p:cNvPr>
            <p:cNvSpPr/>
            <p:nvPr/>
          </p:nvSpPr>
          <p:spPr>
            <a:xfrm>
              <a:off x="6320245" y="3108703"/>
              <a:ext cx="345242" cy="38100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1661018A-93ED-0A36-D751-FC7F2F73E007}"/>
              </a:ext>
            </a:extLst>
          </p:cNvPr>
          <p:cNvGrpSpPr/>
          <p:nvPr/>
        </p:nvGrpSpPr>
        <p:grpSpPr>
          <a:xfrm>
            <a:off x="2715815" y="3521531"/>
            <a:ext cx="772372" cy="248659"/>
            <a:chOff x="5898803" y="2571750"/>
            <a:chExt cx="1183442" cy="381000"/>
          </a:xfrm>
        </p:grpSpPr>
        <p:sp>
          <p:nvSpPr>
            <p:cNvPr id="33" name="Rectangle 32">
              <a:extLst>
                <a:ext uri="{FF2B5EF4-FFF2-40B4-BE49-F238E27FC236}">
                  <a16:creationId xmlns:a16="http://schemas.microsoft.com/office/drawing/2014/main" id="{43ED5C80-6B24-3A85-B655-20EE78C46561}"/>
                </a:ext>
              </a:extLst>
            </p:cNvPr>
            <p:cNvSpPr/>
            <p:nvPr/>
          </p:nvSpPr>
          <p:spPr>
            <a:xfrm>
              <a:off x="5898803"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C455C2C-420F-BB65-437B-6A4120047BCF}"/>
                </a:ext>
              </a:extLst>
            </p:cNvPr>
            <p:cNvSpPr/>
            <p:nvPr/>
          </p:nvSpPr>
          <p:spPr>
            <a:xfrm>
              <a:off x="6320245"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3B9B1D3-E447-55ED-6615-FB05CC4B27CA}"/>
                </a:ext>
              </a:extLst>
            </p:cNvPr>
            <p:cNvSpPr/>
            <p:nvPr/>
          </p:nvSpPr>
          <p:spPr>
            <a:xfrm>
              <a:off x="6737003"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3C4C3291-FE1F-4346-5D24-BD5877059467}"/>
              </a:ext>
            </a:extLst>
          </p:cNvPr>
          <p:cNvSpPr txBox="1"/>
          <p:nvPr/>
        </p:nvSpPr>
        <p:spPr>
          <a:xfrm>
            <a:off x="809621" y="3885625"/>
            <a:ext cx="453971" cy="307777"/>
          </a:xfrm>
          <a:prstGeom prst="rect">
            <a:avLst/>
          </a:prstGeom>
          <a:noFill/>
        </p:spPr>
        <p:txBody>
          <a:bodyPr wrap="none" rtlCol="0">
            <a:spAutoFit/>
          </a:bodyPr>
          <a:lstStyle/>
          <a:p>
            <a:pPr algn="ctr"/>
            <a:r>
              <a:rPr lang="en-US" altLang="ko-KR">
                <a:latin typeface="Gill Sans Light" panose="020B0302020104020203" pitchFamily="34" charset="-79"/>
                <a:cs typeface="Gill Sans Light" panose="020B0302020104020203" pitchFamily="34" charset="-79"/>
              </a:rPr>
              <a:t>157</a:t>
            </a:r>
            <a:endParaRPr lang="en-US">
              <a:latin typeface="Gill Sans Light" panose="020B0302020104020203" pitchFamily="34" charset="-79"/>
              <a:cs typeface="Gill Sans Light" panose="020B0302020104020203" pitchFamily="34" charset="-79"/>
            </a:endParaRPr>
          </a:p>
        </p:txBody>
      </p:sp>
      <p:sp>
        <p:nvSpPr>
          <p:cNvPr id="47" name="TextBox 46">
            <a:extLst>
              <a:ext uri="{FF2B5EF4-FFF2-40B4-BE49-F238E27FC236}">
                <a16:creationId xmlns:a16="http://schemas.microsoft.com/office/drawing/2014/main" id="{B5460032-E36A-D41C-4FE0-0459C8F2CA67}"/>
              </a:ext>
            </a:extLst>
          </p:cNvPr>
          <p:cNvSpPr txBox="1"/>
          <p:nvPr/>
        </p:nvSpPr>
        <p:spPr>
          <a:xfrm>
            <a:off x="854506" y="3098319"/>
            <a:ext cx="364203" cy="307777"/>
          </a:xfrm>
          <a:prstGeom prst="rect">
            <a:avLst/>
          </a:prstGeom>
          <a:noFill/>
        </p:spPr>
        <p:txBody>
          <a:bodyPr wrap="none" rtlCol="0">
            <a:spAutoFit/>
          </a:bodyPr>
          <a:lstStyle/>
          <a:p>
            <a:pPr algn="ctr"/>
            <a:r>
              <a:rPr lang="en-US" altLang="ko-KR">
                <a:latin typeface="Gill Sans Light" panose="020B0302020104020203" pitchFamily="34" charset="-79"/>
                <a:cs typeface="Gill Sans Light" panose="020B0302020104020203" pitchFamily="34" charset="-79"/>
              </a:rPr>
              <a:t>79</a:t>
            </a:r>
            <a:endParaRPr lang="en-US">
              <a:latin typeface="Gill Sans Light" panose="020B0302020104020203" pitchFamily="34" charset="-79"/>
              <a:cs typeface="Gill Sans Light" panose="020B0302020104020203" pitchFamily="34" charset="-79"/>
            </a:endParaRPr>
          </a:p>
        </p:txBody>
      </p:sp>
      <p:sp>
        <p:nvSpPr>
          <p:cNvPr id="5" name="TextBox 4">
            <a:extLst>
              <a:ext uri="{FF2B5EF4-FFF2-40B4-BE49-F238E27FC236}">
                <a16:creationId xmlns:a16="http://schemas.microsoft.com/office/drawing/2014/main" id="{D1ECB0FA-9C83-7483-2550-24BCFB1BB3CD}"/>
              </a:ext>
            </a:extLst>
          </p:cNvPr>
          <p:cNvSpPr txBox="1"/>
          <p:nvPr/>
        </p:nvSpPr>
        <p:spPr>
          <a:xfrm>
            <a:off x="2554791" y="2756320"/>
            <a:ext cx="1322798"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Pipeline Templates</a:t>
            </a:r>
          </a:p>
        </p:txBody>
      </p:sp>
      <p:sp>
        <p:nvSpPr>
          <p:cNvPr id="11" name="TextBox 10">
            <a:extLst>
              <a:ext uri="{FF2B5EF4-FFF2-40B4-BE49-F238E27FC236}">
                <a16:creationId xmlns:a16="http://schemas.microsoft.com/office/drawing/2014/main" id="{86D141B3-DDA1-8593-45AA-21F06BD6EE01}"/>
              </a:ext>
            </a:extLst>
          </p:cNvPr>
          <p:cNvSpPr txBox="1"/>
          <p:nvPr/>
        </p:nvSpPr>
        <p:spPr>
          <a:xfrm>
            <a:off x="1392722" y="2756320"/>
            <a:ext cx="1107996"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 Instantiations</a:t>
            </a:r>
          </a:p>
        </p:txBody>
      </p:sp>
      <p:sp>
        <p:nvSpPr>
          <p:cNvPr id="12" name="!! x1_2">
            <a:extLst>
              <a:ext uri="{FF2B5EF4-FFF2-40B4-BE49-F238E27FC236}">
                <a16:creationId xmlns:a16="http://schemas.microsoft.com/office/drawing/2014/main" id="{E1B17695-BCF9-1B98-4ACA-A97025F6EF84}"/>
              </a:ext>
            </a:extLst>
          </p:cNvPr>
          <p:cNvSpPr txBox="1"/>
          <p:nvPr/>
        </p:nvSpPr>
        <p:spPr>
          <a:xfrm>
            <a:off x="1766221" y="3098319"/>
            <a:ext cx="360996"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x1</a:t>
            </a:r>
          </a:p>
        </p:txBody>
      </p:sp>
      <p:grpSp>
        <p:nvGrpSpPr>
          <p:cNvPr id="24" name="Group 23">
            <a:extLst>
              <a:ext uri="{FF2B5EF4-FFF2-40B4-BE49-F238E27FC236}">
                <a16:creationId xmlns:a16="http://schemas.microsoft.com/office/drawing/2014/main" id="{B8AA9D56-E051-D9F5-359A-3C6D0083015E}"/>
              </a:ext>
            </a:extLst>
          </p:cNvPr>
          <p:cNvGrpSpPr/>
          <p:nvPr/>
        </p:nvGrpSpPr>
        <p:grpSpPr>
          <a:xfrm>
            <a:off x="2715815" y="3915184"/>
            <a:ext cx="1047425" cy="248659"/>
            <a:chOff x="5898803" y="2571750"/>
            <a:chExt cx="1604884" cy="381000"/>
          </a:xfrm>
        </p:grpSpPr>
        <p:sp>
          <p:nvSpPr>
            <p:cNvPr id="25" name="Rectangle 24">
              <a:extLst>
                <a:ext uri="{FF2B5EF4-FFF2-40B4-BE49-F238E27FC236}">
                  <a16:creationId xmlns:a16="http://schemas.microsoft.com/office/drawing/2014/main" id="{3FA9043F-7C4D-2D26-83C8-F366A3D1EA89}"/>
                </a:ext>
              </a:extLst>
            </p:cNvPr>
            <p:cNvSpPr/>
            <p:nvPr/>
          </p:nvSpPr>
          <p:spPr>
            <a:xfrm>
              <a:off x="5898803"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7BEC4B7-2617-EE62-8C95-F89709F5154A}"/>
                </a:ext>
              </a:extLst>
            </p:cNvPr>
            <p:cNvSpPr/>
            <p:nvPr/>
          </p:nvSpPr>
          <p:spPr>
            <a:xfrm>
              <a:off x="6320245"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8A2C26F-C7F9-FF84-0A8F-F74C8E1B5114}"/>
                </a:ext>
              </a:extLst>
            </p:cNvPr>
            <p:cNvSpPr/>
            <p:nvPr/>
          </p:nvSpPr>
          <p:spPr>
            <a:xfrm>
              <a:off x="6737003"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BF6364-2814-02DA-9F2C-52FCD805E9C6}"/>
                </a:ext>
              </a:extLst>
            </p:cNvPr>
            <p:cNvSpPr/>
            <p:nvPr/>
          </p:nvSpPr>
          <p:spPr>
            <a:xfrm>
              <a:off x="7158445"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a:extLst>
              <a:ext uri="{FF2B5EF4-FFF2-40B4-BE49-F238E27FC236}">
                <a16:creationId xmlns:a16="http://schemas.microsoft.com/office/drawing/2014/main" id="{9FE79B20-C72B-7C77-8966-28407B548B27}"/>
              </a:ext>
            </a:extLst>
          </p:cNvPr>
          <p:cNvSpPr txBox="1"/>
          <p:nvPr/>
        </p:nvSpPr>
        <p:spPr>
          <a:xfrm>
            <a:off x="809622" y="3491972"/>
            <a:ext cx="453971"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1</a:t>
            </a:r>
            <a:r>
              <a:rPr lang="en-US" altLang="ko-KR">
                <a:latin typeface="Gill Sans Light" panose="020B0302020104020203" pitchFamily="34" charset="-79"/>
                <a:cs typeface="Gill Sans Light" panose="020B0302020104020203" pitchFamily="34" charset="-79"/>
              </a:rPr>
              <a:t>19</a:t>
            </a:r>
            <a:endParaRPr lang="en-US">
              <a:latin typeface="Gill Sans Light" panose="020B0302020104020203" pitchFamily="34" charset="-79"/>
              <a:cs typeface="Gill Sans Light" panose="020B0302020104020203" pitchFamily="34" charset="-79"/>
            </a:endParaRPr>
          </a:p>
        </p:txBody>
      </p:sp>
      <p:sp>
        <p:nvSpPr>
          <p:cNvPr id="13" name="!! x1_3">
            <a:extLst>
              <a:ext uri="{FF2B5EF4-FFF2-40B4-BE49-F238E27FC236}">
                <a16:creationId xmlns:a16="http://schemas.microsoft.com/office/drawing/2014/main" id="{CA84976C-042F-7B43-08DA-0736DC6B2722}"/>
              </a:ext>
            </a:extLst>
          </p:cNvPr>
          <p:cNvSpPr txBox="1"/>
          <p:nvPr/>
        </p:nvSpPr>
        <p:spPr>
          <a:xfrm>
            <a:off x="1766221" y="3491972"/>
            <a:ext cx="360997"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x</a:t>
            </a:r>
            <a:r>
              <a:rPr lang="en-US" altLang="ko-KR">
                <a:latin typeface="Gill Sans Light" panose="020B0302020104020203" pitchFamily="34" charset="-79"/>
                <a:cs typeface="Gill Sans Light" panose="020B0302020104020203" pitchFamily="34" charset="-79"/>
              </a:rPr>
              <a:t>1</a:t>
            </a:r>
            <a:endParaRPr lang="en-US">
              <a:latin typeface="Gill Sans Light" panose="020B0302020104020203" pitchFamily="34" charset="-79"/>
              <a:cs typeface="Gill Sans Light" panose="020B0302020104020203" pitchFamily="34" charset="-79"/>
            </a:endParaRPr>
          </a:p>
        </p:txBody>
      </p:sp>
      <p:sp>
        <p:nvSpPr>
          <p:cNvPr id="14" name="!! x2_4">
            <a:extLst>
              <a:ext uri="{FF2B5EF4-FFF2-40B4-BE49-F238E27FC236}">
                <a16:creationId xmlns:a16="http://schemas.microsoft.com/office/drawing/2014/main" id="{3BC320E4-6F6B-CB8B-52B9-C449B10FA45B}"/>
              </a:ext>
            </a:extLst>
          </p:cNvPr>
          <p:cNvSpPr txBox="1"/>
          <p:nvPr/>
        </p:nvSpPr>
        <p:spPr>
          <a:xfrm>
            <a:off x="1766221" y="3885625"/>
            <a:ext cx="360997"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x</a:t>
            </a:r>
            <a:r>
              <a:rPr lang="en-US" altLang="ko-KR">
                <a:latin typeface="Gill Sans Light" panose="020B0302020104020203" pitchFamily="34" charset="-79"/>
                <a:cs typeface="Gill Sans Light" panose="020B0302020104020203" pitchFamily="34" charset="-79"/>
              </a:rPr>
              <a:t>2</a:t>
            </a:r>
            <a:endParaRPr lang="en-US">
              <a:latin typeface="Gill Sans Light" panose="020B0302020104020203" pitchFamily="34" charset="-79"/>
              <a:cs typeface="Gill Sans Light" panose="020B0302020104020203" pitchFamily="34" charset="-79"/>
            </a:endParaRPr>
          </a:p>
        </p:txBody>
      </p:sp>
      <p:sp>
        <p:nvSpPr>
          <p:cNvPr id="15" name="TextBox 14">
            <a:extLst>
              <a:ext uri="{FF2B5EF4-FFF2-40B4-BE49-F238E27FC236}">
                <a16:creationId xmlns:a16="http://schemas.microsoft.com/office/drawing/2014/main" id="{0F47704B-8E57-BECB-8752-545551874286}"/>
              </a:ext>
            </a:extLst>
          </p:cNvPr>
          <p:cNvSpPr txBox="1"/>
          <p:nvPr/>
        </p:nvSpPr>
        <p:spPr>
          <a:xfrm>
            <a:off x="652528" y="2756320"/>
            <a:ext cx="768160"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Minibatch</a:t>
            </a:r>
          </a:p>
        </p:txBody>
      </p:sp>
      <p:grpSp>
        <p:nvGrpSpPr>
          <p:cNvPr id="89" name="Group 88">
            <a:extLst>
              <a:ext uri="{FF2B5EF4-FFF2-40B4-BE49-F238E27FC236}">
                <a16:creationId xmlns:a16="http://schemas.microsoft.com/office/drawing/2014/main" id="{3E404038-8991-CAE4-C189-216473DBBFF8}"/>
              </a:ext>
            </a:extLst>
          </p:cNvPr>
          <p:cNvGrpSpPr/>
          <p:nvPr/>
        </p:nvGrpSpPr>
        <p:grpSpPr>
          <a:xfrm>
            <a:off x="4144793" y="2995593"/>
            <a:ext cx="2021920" cy="1394057"/>
            <a:chOff x="4144793" y="2995593"/>
            <a:chExt cx="2021920" cy="1394057"/>
          </a:xfrm>
        </p:grpSpPr>
        <p:sp>
          <p:nvSpPr>
            <p:cNvPr id="7" name="Rounded Rectangle 6">
              <a:extLst>
                <a:ext uri="{FF2B5EF4-FFF2-40B4-BE49-F238E27FC236}">
                  <a16:creationId xmlns:a16="http://schemas.microsoft.com/office/drawing/2014/main" id="{68E22CD8-C6EC-74F1-C01C-6ABC0FFDE732}"/>
                </a:ext>
              </a:extLst>
            </p:cNvPr>
            <p:cNvSpPr/>
            <p:nvPr/>
          </p:nvSpPr>
          <p:spPr>
            <a:xfrm>
              <a:off x="4144793" y="2995593"/>
              <a:ext cx="2021920" cy="1394057"/>
            </a:xfrm>
            <a:prstGeom prst="roundRect">
              <a:avLst>
                <a:gd name="adj" fmla="val 10044"/>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atin typeface="Gill Sans Light" panose="020B0302020104020203" pitchFamily="34" charset="-79"/>
                  <a:cs typeface="Gill Sans Light" panose="020B0302020104020203" pitchFamily="34" charset="-79"/>
                </a:rPr>
                <a:t>Plan </a:t>
              </a:r>
              <a:r>
                <a:rPr lang="en-US" altLang="ko-KR">
                  <a:latin typeface="Gill Sans Light" panose="020B0302020104020203" pitchFamily="34" charset="-79"/>
                  <a:cs typeface="Gill Sans Light" panose="020B0302020104020203" pitchFamily="34" charset="-79"/>
                </a:rPr>
                <a:t>2</a:t>
              </a:r>
              <a:endParaRPr lang="en-US">
                <a:latin typeface="Gill Sans Light" panose="020B0302020104020203" pitchFamily="34" charset="-79"/>
                <a:cs typeface="Gill Sans Light" panose="020B0302020104020203" pitchFamily="34" charset="-79"/>
              </a:endParaRPr>
            </a:p>
          </p:txBody>
        </p:sp>
        <p:grpSp>
          <p:nvGrpSpPr>
            <p:cNvPr id="48" name="Group 47">
              <a:extLst>
                <a:ext uri="{FF2B5EF4-FFF2-40B4-BE49-F238E27FC236}">
                  <a16:creationId xmlns:a16="http://schemas.microsoft.com/office/drawing/2014/main" id="{D52F3057-0203-F58C-F1F2-39CD58265B73}"/>
                </a:ext>
              </a:extLst>
            </p:cNvPr>
            <p:cNvGrpSpPr/>
            <p:nvPr/>
          </p:nvGrpSpPr>
          <p:grpSpPr>
            <a:xfrm>
              <a:off x="5331866" y="3497959"/>
              <a:ext cx="340423" cy="169171"/>
              <a:chOff x="5898803" y="3108703"/>
              <a:chExt cx="766684" cy="381000"/>
            </a:xfrm>
          </p:grpSpPr>
          <p:sp>
            <p:nvSpPr>
              <p:cNvPr id="50" name="Rectangle 49">
                <a:extLst>
                  <a:ext uri="{FF2B5EF4-FFF2-40B4-BE49-F238E27FC236}">
                    <a16:creationId xmlns:a16="http://schemas.microsoft.com/office/drawing/2014/main" id="{68B4C543-983A-4808-AC6F-D2D026875AE3}"/>
                  </a:ext>
                </a:extLst>
              </p:cNvPr>
              <p:cNvSpPr/>
              <p:nvPr/>
            </p:nvSpPr>
            <p:spPr>
              <a:xfrm>
                <a:off x="5898803" y="3108703"/>
                <a:ext cx="345242" cy="38100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1" name="Rectangle 50">
                <a:extLst>
                  <a:ext uri="{FF2B5EF4-FFF2-40B4-BE49-F238E27FC236}">
                    <a16:creationId xmlns:a16="http://schemas.microsoft.com/office/drawing/2014/main" id="{2C3A532D-7342-F0AC-D279-BF2268DE45F5}"/>
                  </a:ext>
                </a:extLst>
              </p:cNvPr>
              <p:cNvSpPr/>
              <p:nvPr/>
            </p:nvSpPr>
            <p:spPr>
              <a:xfrm>
                <a:off x="6320245" y="3108703"/>
                <a:ext cx="345242" cy="38100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52" name="Group 51">
              <a:extLst>
                <a:ext uri="{FF2B5EF4-FFF2-40B4-BE49-F238E27FC236}">
                  <a16:creationId xmlns:a16="http://schemas.microsoft.com/office/drawing/2014/main" id="{1D11A400-3DDD-C028-4A10-0F231286D3B9}"/>
                </a:ext>
              </a:extLst>
            </p:cNvPr>
            <p:cNvGrpSpPr/>
            <p:nvPr/>
          </p:nvGrpSpPr>
          <p:grpSpPr>
            <a:xfrm>
              <a:off x="5331866" y="3765775"/>
              <a:ext cx="525472" cy="169171"/>
              <a:chOff x="5898803" y="2571750"/>
              <a:chExt cx="1183442" cy="381000"/>
            </a:xfrm>
          </p:grpSpPr>
          <p:sp>
            <p:nvSpPr>
              <p:cNvPr id="53" name="Rectangle 52">
                <a:extLst>
                  <a:ext uri="{FF2B5EF4-FFF2-40B4-BE49-F238E27FC236}">
                    <a16:creationId xmlns:a16="http://schemas.microsoft.com/office/drawing/2014/main" id="{DD8111F9-EE70-7239-0B4C-47750C339953}"/>
                  </a:ext>
                </a:extLst>
              </p:cNvPr>
              <p:cNvSpPr/>
              <p:nvPr/>
            </p:nvSpPr>
            <p:spPr>
              <a:xfrm>
                <a:off x="5898803"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4" name="Rectangle 53">
                <a:extLst>
                  <a:ext uri="{FF2B5EF4-FFF2-40B4-BE49-F238E27FC236}">
                    <a16:creationId xmlns:a16="http://schemas.microsoft.com/office/drawing/2014/main" id="{3B47AE71-E2AA-6345-A87F-9CAA6FEC6626}"/>
                  </a:ext>
                </a:extLst>
              </p:cNvPr>
              <p:cNvSpPr/>
              <p:nvPr/>
            </p:nvSpPr>
            <p:spPr>
              <a:xfrm>
                <a:off x="6320245"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5" name="Rectangle 54">
                <a:extLst>
                  <a:ext uri="{FF2B5EF4-FFF2-40B4-BE49-F238E27FC236}">
                    <a16:creationId xmlns:a16="http://schemas.microsoft.com/office/drawing/2014/main" id="{C3ACF435-F310-9636-D90D-77D05D051FB3}"/>
                  </a:ext>
                </a:extLst>
              </p:cNvPr>
              <p:cNvSpPr/>
              <p:nvPr/>
            </p:nvSpPr>
            <p:spPr>
              <a:xfrm>
                <a:off x="6737003"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56" name="TextBox 55">
              <a:extLst>
                <a:ext uri="{FF2B5EF4-FFF2-40B4-BE49-F238E27FC236}">
                  <a16:creationId xmlns:a16="http://schemas.microsoft.com/office/drawing/2014/main" id="{09979FC3-56AC-88B6-7DE7-4CC59F73BB9B}"/>
                </a:ext>
              </a:extLst>
            </p:cNvPr>
            <p:cNvSpPr txBox="1"/>
            <p:nvPr/>
          </p:nvSpPr>
          <p:spPr>
            <a:xfrm>
              <a:off x="4198397" y="4013480"/>
              <a:ext cx="415499" cy="276999"/>
            </a:xfrm>
            <a:prstGeom prst="rect">
              <a:avLst/>
            </a:prstGeom>
            <a:noFill/>
          </p:spPr>
          <p:txBody>
            <a:bodyPr wrap="none" rtlCol="0">
              <a:spAutoFit/>
            </a:bodyPr>
            <a:lstStyle/>
            <a:p>
              <a:pPr algn="ctr"/>
              <a:r>
                <a:rPr lang="en-US" altLang="ko-KR" sz="1200">
                  <a:latin typeface="Gill Sans Light" panose="020B0302020104020203" pitchFamily="34" charset="-79"/>
                  <a:cs typeface="Gill Sans Light" panose="020B0302020104020203" pitchFamily="34" charset="-79"/>
                </a:rPr>
                <a:t>158</a:t>
              </a:r>
              <a:endParaRPr lang="en-US" sz="1200">
                <a:latin typeface="Gill Sans Light" panose="020B0302020104020203" pitchFamily="34" charset="-79"/>
                <a:cs typeface="Gill Sans Light" panose="020B0302020104020203" pitchFamily="34" charset="-79"/>
              </a:endParaRPr>
            </a:p>
          </p:txBody>
        </p:sp>
        <p:sp>
          <p:nvSpPr>
            <p:cNvPr id="57" name="TextBox 56">
              <a:extLst>
                <a:ext uri="{FF2B5EF4-FFF2-40B4-BE49-F238E27FC236}">
                  <a16:creationId xmlns:a16="http://schemas.microsoft.com/office/drawing/2014/main" id="{8C8C33A8-005B-A936-71D1-EF0E96C256BE}"/>
                </a:ext>
              </a:extLst>
            </p:cNvPr>
            <p:cNvSpPr txBox="1"/>
            <p:nvPr/>
          </p:nvSpPr>
          <p:spPr>
            <a:xfrm>
              <a:off x="4181567" y="3477849"/>
              <a:ext cx="449162" cy="276999"/>
            </a:xfrm>
            <a:prstGeom prst="rect">
              <a:avLst/>
            </a:prstGeom>
            <a:noFill/>
          </p:spPr>
          <p:txBody>
            <a:bodyPr wrap="none" rtlCol="0">
              <a:spAutoFit/>
            </a:bodyPr>
            <a:lstStyle/>
            <a:p>
              <a:pPr algn="ctr"/>
              <a:r>
                <a:rPr lang="en-US" altLang="ko-KR" sz="1200">
                  <a:latin typeface="Gill Sans Light" panose="020B0302020104020203" pitchFamily="34" charset="-79"/>
                  <a:cs typeface="Gill Sans Light" panose="020B0302020104020203" pitchFamily="34" charset="-79"/>
                </a:rPr>
                <a:t>N/A</a:t>
              </a:r>
              <a:endParaRPr lang="en-US" sz="1200">
                <a:latin typeface="Gill Sans Light" panose="020B0302020104020203" pitchFamily="34" charset="-79"/>
                <a:cs typeface="Gill Sans Light" panose="020B0302020104020203" pitchFamily="34" charset="-79"/>
              </a:endParaRPr>
            </a:p>
          </p:txBody>
        </p:sp>
        <p:sp>
          <p:nvSpPr>
            <p:cNvPr id="58" name="TextBox 57">
              <a:extLst>
                <a:ext uri="{FF2B5EF4-FFF2-40B4-BE49-F238E27FC236}">
                  <a16:creationId xmlns:a16="http://schemas.microsoft.com/office/drawing/2014/main" id="{DF346A09-C3D3-C425-4C12-020A89A24F6F}"/>
                </a:ext>
              </a:extLst>
            </p:cNvPr>
            <p:cNvSpPr txBox="1"/>
            <p:nvPr/>
          </p:nvSpPr>
          <p:spPr>
            <a:xfrm>
              <a:off x="4777190" y="3477849"/>
              <a:ext cx="335349"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x</a:t>
              </a:r>
              <a:r>
                <a:rPr lang="en-US" altLang="ko-KR" sz="1200">
                  <a:latin typeface="Gill Sans Light" panose="020B0302020104020203" pitchFamily="34" charset="-79"/>
                  <a:cs typeface="Gill Sans Light" panose="020B0302020104020203" pitchFamily="34" charset="-79"/>
                </a:rPr>
                <a:t>0</a:t>
              </a:r>
              <a:endParaRPr lang="en-US" sz="1200">
                <a:latin typeface="Gill Sans Light" panose="020B0302020104020203" pitchFamily="34" charset="-79"/>
                <a:cs typeface="Gill Sans Light" panose="020B0302020104020203" pitchFamily="34" charset="-79"/>
              </a:endParaRPr>
            </a:p>
          </p:txBody>
        </p:sp>
        <p:grpSp>
          <p:nvGrpSpPr>
            <p:cNvPr id="59" name="Group 58">
              <a:extLst>
                <a:ext uri="{FF2B5EF4-FFF2-40B4-BE49-F238E27FC236}">
                  <a16:creationId xmlns:a16="http://schemas.microsoft.com/office/drawing/2014/main" id="{97794849-BF76-1F2A-B57E-328BBD7D69EE}"/>
                </a:ext>
              </a:extLst>
            </p:cNvPr>
            <p:cNvGrpSpPr/>
            <p:nvPr/>
          </p:nvGrpSpPr>
          <p:grpSpPr>
            <a:xfrm>
              <a:off x="5331866" y="4033591"/>
              <a:ext cx="712601" cy="169171"/>
              <a:chOff x="5898803" y="2571750"/>
              <a:chExt cx="1604884" cy="381000"/>
            </a:xfrm>
          </p:grpSpPr>
          <p:sp>
            <p:nvSpPr>
              <p:cNvPr id="60" name="Rectangle 59">
                <a:extLst>
                  <a:ext uri="{FF2B5EF4-FFF2-40B4-BE49-F238E27FC236}">
                    <a16:creationId xmlns:a16="http://schemas.microsoft.com/office/drawing/2014/main" id="{1DAF51F5-2A37-D442-14D6-F90455883D9C}"/>
                  </a:ext>
                </a:extLst>
              </p:cNvPr>
              <p:cNvSpPr/>
              <p:nvPr/>
            </p:nvSpPr>
            <p:spPr>
              <a:xfrm>
                <a:off x="5898803"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1" name="Rectangle 60">
                <a:extLst>
                  <a:ext uri="{FF2B5EF4-FFF2-40B4-BE49-F238E27FC236}">
                    <a16:creationId xmlns:a16="http://schemas.microsoft.com/office/drawing/2014/main" id="{302A5993-4678-DFA3-CA7E-C77135965D41}"/>
                  </a:ext>
                </a:extLst>
              </p:cNvPr>
              <p:cNvSpPr/>
              <p:nvPr/>
            </p:nvSpPr>
            <p:spPr>
              <a:xfrm>
                <a:off x="6320245"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2" name="Rectangle 61">
                <a:extLst>
                  <a:ext uri="{FF2B5EF4-FFF2-40B4-BE49-F238E27FC236}">
                    <a16:creationId xmlns:a16="http://schemas.microsoft.com/office/drawing/2014/main" id="{9B6B63FE-793F-6629-0304-BFD8485E4A2F}"/>
                  </a:ext>
                </a:extLst>
              </p:cNvPr>
              <p:cNvSpPr/>
              <p:nvPr/>
            </p:nvSpPr>
            <p:spPr>
              <a:xfrm>
                <a:off x="6737003"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3" name="Rectangle 62">
                <a:extLst>
                  <a:ext uri="{FF2B5EF4-FFF2-40B4-BE49-F238E27FC236}">
                    <a16:creationId xmlns:a16="http://schemas.microsoft.com/office/drawing/2014/main" id="{9A85C105-1AFA-3C32-630D-9BF65AF9608E}"/>
                  </a:ext>
                </a:extLst>
              </p:cNvPr>
              <p:cNvSpPr/>
              <p:nvPr/>
            </p:nvSpPr>
            <p:spPr>
              <a:xfrm>
                <a:off x="7158445"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64" name="TextBox 63">
              <a:extLst>
                <a:ext uri="{FF2B5EF4-FFF2-40B4-BE49-F238E27FC236}">
                  <a16:creationId xmlns:a16="http://schemas.microsoft.com/office/drawing/2014/main" id="{30F73EF1-E031-5ECD-514C-BAE14C99B4B2}"/>
                </a:ext>
              </a:extLst>
            </p:cNvPr>
            <p:cNvSpPr txBox="1"/>
            <p:nvPr/>
          </p:nvSpPr>
          <p:spPr>
            <a:xfrm>
              <a:off x="4198398" y="3745665"/>
              <a:ext cx="415499"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118</a:t>
              </a:r>
            </a:p>
          </p:txBody>
        </p:sp>
        <p:sp>
          <p:nvSpPr>
            <p:cNvPr id="65" name="TextBox 64">
              <a:extLst>
                <a:ext uri="{FF2B5EF4-FFF2-40B4-BE49-F238E27FC236}">
                  <a16:creationId xmlns:a16="http://schemas.microsoft.com/office/drawing/2014/main" id="{9C9A9615-44CE-6C20-9396-683947098755}"/>
                </a:ext>
              </a:extLst>
            </p:cNvPr>
            <p:cNvSpPr txBox="1"/>
            <p:nvPr/>
          </p:nvSpPr>
          <p:spPr>
            <a:xfrm>
              <a:off x="4777189" y="3745665"/>
              <a:ext cx="335349"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x3</a:t>
              </a:r>
            </a:p>
          </p:txBody>
        </p:sp>
        <p:sp>
          <p:nvSpPr>
            <p:cNvPr id="66" name="TextBox 65">
              <a:extLst>
                <a:ext uri="{FF2B5EF4-FFF2-40B4-BE49-F238E27FC236}">
                  <a16:creationId xmlns:a16="http://schemas.microsoft.com/office/drawing/2014/main" id="{675C9672-71F4-C6F0-A800-E95BE6A0ECD1}"/>
                </a:ext>
              </a:extLst>
            </p:cNvPr>
            <p:cNvSpPr txBox="1"/>
            <p:nvPr/>
          </p:nvSpPr>
          <p:spPr>
            <a:xfrm>
              <a:off x="4777190" y="4013481"/>
              <a:ext cx="335349"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x1</a:t>
              </a:r>
            </a:p>
          </p:txBody>
        </p:sp>
      </p:grpSp>
      <p:grpSp>
        <p:nvGrpSpPr>
          <p:cNvPr id="90" name="Group 89">
            <a:extLst>
              <a:ext uri="{FF2B5EF4-FFF2-40B4-BE49-F238E27FC236}">
                <a16:creationId xmlns:a16="http://schemas.microsoft.com/office/drawing/2014/main" id="{10C1B9AD-41E6-2F89-C79A-D1A2D741734C}"/>
              </a:ext>
            </a:extLst>
          </p:cNvPr>
          <p:cNvGrpSpPr/>
          <p:nvPr/>
        </p:nvGrpSpPr>
        <p:grpSpPr>
          <a:xfrm>
            <a:off x="6330005" y="2995592"/>
            <a:ext cx="2021920" cy="1394057"/>
            <a:chOff x="4144793" y="2995593"/>
            <a:chExt cx="2021920" cy="1394057"/>
          </a:xfrm>
        </p:grpSpPr>
        <p:sp>
          <p:nvSpPr>
            <p:cNvPr id="91" name="Rounded Rectangle 90">
              <a:extLst>
                <a:ext uri="{FF2B5EF4-FFF2-40B4-BE49-F238E27FC236}">
                  <a16:creationId xmlns:a16="http://schemas.microsoft.com/office/drawing/2014/main" id="{E4A65D44-FDDF-23D4-F205-2DA1BF531298}"/>
                </a:ext>
              </a:extLst>
            </p:cNvPr>
            <p:cNvSpPr/>
            <p:nvPr/>
          </p:nvSpPr>
          <p:spPr>
            <a:xfrm>
              <a:off x="4144793" y="2995593"/>
              <a:ext cx="2021920" cy="1394057"/>
            </a:xfrm>
            <a:prstGeom prst="roundRect">
              <a:avLst>
                <a:gd name="adj" fmla="val 10044"/>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atin typeface="Gill Sans Light" panose="020B0302020104020203" pitchFamily="34" charset="-79"/>
                  <a:cs typeface="Gill Sans Light" panose="020B0302020104020203" pitchFamily="34" charset="-79"/>
                </a:rPr>
                <a:t>Plan 3</a:t>
              </a:r>
            </a:p>
          </p:txBody>
        </p:sp>
        <p:grpSp>
          <p:nvGrpSpPr>
            <p:cNvPr id="92" name="Group 91">
              <a:extLst>
                <a:ext uri="{FF2B5EF4-FFF2-40B4-BE49-F238E27FC236}">
                  <a16:creationId xmlns:a16="http://schemas.microsoft.com/office/drawing/2014/main" id="{7EB30391-0DDA-99DB-FCC1-0D848CE42A13}"/>
                </a:ext>
              </a:extLst>
            </p:cNvPr>
            <p:cNvGrpSpPr/>
            <p:nvPr/>
          </p:nvGrpSpPr>
          <p:grpSpPr>
            <a:xfrm>
              <a:off x="5331866" y="3497959"/>
              <a:ext cx="340423" cy="169171"/>
              <a:chOff x="5898803" y="3108703"/>
              <a:chExt cx="766684" cy="381000"/>
            </a:xfrm>
          </p:grpSpPr>
          <p:sp>
            <p:nvSpPr>
              <p:cNvPr id="108" name="Rectangle 107">
                <a:extLst>
                  <a:ext uri="{FF2B5EF4-FFF2-40B4-BE49-F238E27FC236}">
                    <a16:creationId xmlns:a16="http://schemas.microsoft.com/office/drawing/2014/main" id="{9440D496-5AD1-AB6A-33BA-80F123D23509}"/>
                  </a:ext>
                </a:extLst>
              </p:cNvPr>
              <p:cNvSpPr/>
              <p:nvPr/>
            </p:nvSpPr>
            <p:spPr>
              <a:xfrm>
                <a:off x="5898803" y="3108703"/>
                <a:ext cx="345242" cy="38100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9" name="Rectangle 108">
                <a:extLst>
                  <a:ext uri="{FF2B5EF4-FFF2-40B4-BE49-F238E27FC236}">
                    <a16:creationId xmlns:a16="http://schemas.microsoft.com/office/drawing/2014/main" id="{F4EDBF49-6C9A-C4D1-59B6-F6824A2AA2F2}"/>
                  </a:ext>
                </a:extLst>
              </p:cNvPr>
              <p:cNvSpPr/>
              <p:nvPr/>
            </p:nvSpPr>
            <p:spPr>
              <a:xfrm>
                <a:off x="6320245" y="3108703"/>
                <a:ext cx="345242" cy="38100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93" name="Group 92">
              <a:extLst>
                <a:ext uri="{FF2B5EF4-FFF2-40B4-BE49-F238E27FC236}">
                  <a16:creationId xmlns:a16="http://schemas.microsoft.com/office/drawing/2014/main" id="{26E007A6-954C-3891-E795-B82AA1DDD2D0}"/>
                </a:ext>
              </a:extLst>
            </p:cNvPr>
            <p:cNvGrpSpPr/>
            <p:nvPr/>
          </p:nvGrpSpPr>
          <p:grpSpPr>
            <a:xfrm>
              <a:off x="5331866" y="3765775"/>
              <a:ext cx="525472" cy="169171"/>
              <a:chOff x="5898803" y="2571750"/>
              <a:chExt cx="1183442" cy="381000"/>
            </a:xfrm>
          </p:grpSpPr>
          <p:sp>
            <p:nvSpPr>
              <p:cNvPr id="105" name="Rectangle 104">
                <a:extLst>
                  <a:ext uri="{FF2B5EF4-FFF2-40B4-BE49-F238E27FC236}">
                    <a16:creationId xmlns:a16="http://schemas.microsoft.com/office/drawing/2014/main" id="{2CDC7E24-B949-9BBE-490F-01739DEFF986}"/>
                  </a:ext>
                </a:extLst>
              </p:cNvPr>
              <p:cNvSpPr/>
              <p:nvPr/>
            </p:nvSpPr>
            <p:spPr>
              <a:xfrm>
                <a:off x="5898803"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6" name="Rectangle 105">
                <a:extLst>
                  <a:ext uri="{FF2B5EF4-FFF2-40B4-BE49-F238E27FC236}">
                    <a16:creationId xmlns:a16="http://schemas.microsoft.com/office/drawing/2014/main" id="{6E210467-DB09-437C-7F28-310E444F7896}"/>
                  </a:ext>
                </a:extLst>
              </p:cNvPr>
              <p:cNvSpPr/>
              <p:nvPr/>
            </p:nvSpPr>
            <p:spPr>
              <a:xfrm>
                <a:off x="6320245"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7" name="Rectangle 106">
                <a:extLst>
                  <a:ext uri="{FF2B5EF4-FFF2-40B4-BE49-F238E27FC236}">
                    <a16:creationId xmlns:a16="http://schemas.microsoft.com/office/drawing/2014/main" id="{AC09BFA3-C665-31F6-26C8-E257B941EB20}"/>
                  </a:ext>
                </a:extLst>
              </p:cNvPr>
              <p:cNvSpPr/>
              <p:nvPr/>
            </p:nvSpPr>
            <p:spPr>
              <a:xfrm>
                <a:off x="6737003"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94" name="TextBox 93">
              <a:extLst>
                <a:ext uri="{FF2B5EF4-FFF2-40B4-BE49-F238E27FC236}">
                  <a16:creationId xmlns:a16="http://schemas.microsoft.com/office/drawing/2014/main" id="{9F981055-3904-0F8B-93EA-A0B8ABA33536}"/>
                </a:ext>
              </a:extLst>
            </p:cNvPr>
            <p:cNvSpPr txBox="1"/>
            <p:nvPr/>
          </p:nvSpPr>
          <p:spPr>
            <a:xfrm>
              <a:off x="4181565" y="4013480"/>
              <a:ext cx="449162" cy="276999"/>
            </a:xfrm>
            <a:prstGeom prst="rect">
              <a:avLst/>
            </a:prstGeom>
            <a:noFill/>
          </p:spPr>
          <p:txBody>
            <a:bodyPr wrap="none" rtlCol="0">
              <a:spAutoFit/>
            </a:bodyPr>
            <a:lstStyle/>
            <a:p>
              <a:pPr algn="ctr"/>
              <a:r>
                <a:rPr lang="en-US" altLang="ko-KR" sz="1200">
                  <a:latin typeface="Gill Sans Light" panose="020B0302020104020203" pitchFamily="34" charset="-79"/>
                  <a:cs typeface="Gill Sans Light" panose="020B0302020104020203" pitchFamily="34" charset="-79"/>
                </a:rPr>
                <a:t>N/A</a:t>
              </a:r>
              <a:endParaRPr lang="en-US" sz="1200">
                <a:latin typeface="Gill Sans Light" panose="020B0302020104020203" pitchFamily="34" charset="-79"/>
                <a:cs typeface="Gill Sans Light" panose="020B0302020104020203" pitchFamily="34" charset="-79"/>
              </a:endParaRPr>
            </a:p>
          </p:txBody>
        </p:sp>
        <p:sp>
          <p:nvSpPr>
            <p:cNvPr id="95" name="TextBox 94">
              <a:extLst>
                <a:ext uri="{FF2B5EF4-FFF2-40B4-BE49-F238E27FC236}">
                  <a16:creationId xmlns:a16="http://schemas.microsoft.com/office/drawing/2014/main" id="{EBE54130-ECFC-492A-8202-94E5C4B1C298}"/>
                </a:ext>
              </a:extLst>
            </p:cNvPr>
            <p:cNvSpPr txBox="1"/>
            <p:nvPr/>
          </p:nvSpPr>
          <p:spPr>
            <a:xfrm>
              <a:off x="4236871" y="3477849"/>
              <a:ext cx="338555" cy="276999"/>
            </a:xfrm>
            <a:prstGeom prst="rect">
              <a:avLst/>
            </a:prstGeom>
            <a:noFill/>
          </p:spPr>
          <p:txBody>
            <a:bodyPr wrap="none" rtlCol="0">
              <a:spAutoFit/>
            </a:bodyPr>
            <a:lstStyle/>
            <a:p>
              <a:pPr algn="ctr"/>
              <a:r>
                <a:rPr lang="en-US" altLang="ko-KR" sz="1200">
                  <a:latin typeface="Gill Sans Light" panose="020B0302020104020203" pitchFamily="34" charset="-79"/>
                  <a:cs typeface="Gill Sans Light" panose="020B0302020104020203" pitchFamily="34" charset="-79"/>
                </a:rPr>
                <a:t>79</a:t>
              </a:r>
              <a:endParaRPr lang="en-US" sz="1200">
                <a:latin typeface="Gill Sans Light" panose="020B0302020104020203" pitchFamily="34" charset="-79"/>
                <a:cs typeface="Gill Sans Light" panose="020B0302020104020203" pitchFamily="34" charset="-79"/>
              </a:endParaRPr>
            </a:p>
          </p:txBody>
        </p:sp>
        <p:sp>
          <p:nvSpPr>
            <p:cNvPr id="96" name="TextBox 95">
              <a:extLst>
                <a:ext uri="{FF2B5EF4-FFF2-40B4-BE49-F238E27FC236}">
                  <a16:creationId xmlns:a16="http://schemas.microsoft.com/office/drawing/2014/main" id="{8E0F1D08-A2A1-0B7C-3A37-390987DB82F7}"/>
                </a:ext>
              </a:extLst>
            </p:cNvPr>
            <p:cNvSpPr txBox="1"/>
            <p:nvPr/>
          </p:nvSpPr>
          <p:spPr>
            <a:xfrm>
              <a:off x="4777190" y="3477849"/>
              <a:ext cx="335349"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x5</a:t>
              </a:r>
            </a:p>
          </p:txBody>
        </p:sp>
        <p:grpSp>
          <p:nvGrpSpPr>
            <p:cNvPr id="97" name="Group 96">
              <a:extLst>
                <a:ext uri="{FF2B5EF4-FFF2-40B4-BE49-F238E27FC236}">
                  <a16:creationId xmlns:a16="http://schemas.microsoft.com/office/drawing/2014/main" id="{5ED7DC26-B398-F8D9-7223-75DC2D8F50A7}"/>
                </a:ext>
              </a:extLst>
            </p:cNvPr>
            <p:cNvGrpSpPr/>
            <p:nvPr/>
          </p:nvGrpSpPr>
          <p:grpSpPr>
            <a:xfrm>
              <a:off x="5331866" y="4033591"/>
              <a:ext cx="712601" cy="169171"/>
              <a:chOff x="5898803" y="2571750"/>
              <a:chExt cx="1604884" cy="381000"/>
            </a:xfrm>
          </p:grpSpPr>
          <p:sp>
            <p:nvSpPr>
              <p:cNvPr id="101" name="Rectangle 100">
                <a:extLst>
                  <a:ext uri="{FF2B5EF4-FFF2-40B4-BE49-F238E27FC236}">
                    <a16:creationId xmlns:a16="http://schemas.microsoft.com/office/drawing/2014/main" id="{1723D464-0D44-0C72-6598-133C9F4727E9}"/>
                  </a:ext>
                </a:extLst>
              </p:cNvPr>
              <p:cNvSpPr/>
              <p:nvPr/>
            </p:nvSpPr>
            <p:spPr>
              <a:xfrm>
                <a:off x="5898803"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2" name="Rectangle 101">
                <a:extLst>
                  <a:ext uri="{FF2B5EF4-FFF2-40B4-BE49-F238E27FC236}">
                    <a16:creationId xmlns:a16="http://schemas.microsoft.com/office/drawing/2014/main" id="{7C5181E4-9137-D25D-0047-D4764A373817}"/>
                  </a:ext>
                </a:extLst>
              </p:cNvPr>
              <p:cNvSpPr/>
              <p:nvPr/>
            </p:nvSpPr>
            <p:spPr>
              <a:xfrm>
                <a:off x="6320245"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3" name="Rectangle 102">
                <a:extLst>
                  <a:ext uri="{FF2B5EF4-FFF2-40B4-BE49-F238E27FC236}">
                    <a16:creationId xmlns:a16="http://schemas.microsoft.com/office/drawing/2014/main" id="{6984671D-DF2C-DE7D-2927-A2EB4564D053}"/>
                  </a:ext>
                </a:extLst>
              </p:cNvPr>
              <p:cNvSpPr/>
              <p:nvPr/>
            </p:nvSpPr>
            <p:spPr>
              <a:xfrm>
                <a:off x="6737003"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4" name="Rectangle 103">
                <a:extLst>
                  <a:ext uri="{FF2B5EF4-FFF2-40B4-BE49-F238E27FC236}">
                    <a16:creationId xmlns:a16="http://schemas.microsoft.com/office/drawing/2014/main" id="{96ECDA36-7B09-1975-27BF-8650D975869E}"/>
                  </a:ext>
                </a:extLst>
              </p:cNvPr>
              <p:cNvSpPr/>
              <p:nvPr/>
            </p:nvSpPr>
            <p:spPr>
              <a:xfrm>
                <a:off x="7158445"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sp>
          <p:nvSpPr>
            <p:cNvPr id="98" name="TextBox 97">
              <a:extLst>
                <a:ext uri="{FF2B5EF4-FFF2-40B4-BE49-F238E27FC236}">
                  <a16:creationId xmlns:a16="http://schemas.microsoft.com/office/drawing/2014/main" id="{67BB0836-292A-9D03-0F16-4CB65B4A242F}"/>
                </a:ext>
              </a:extLst>
            </p:cNvPr>
            <p:cNvSpPr txBox="1"/>
            <p:nvPr/>
          </p:nvSpPr>
          <p:spPr>
            <a:xfrm>
              <a:off x="4198398" y="3745665"/>
              <a:ext cx="415499"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117</a:t>
              </a:r>
            </a:p>
          </p:txBody>
        </p:sp>
        <p:sp>
          <p:nvSpPr>
            <p:cNvPr id="99" name="TextBox 98">
              <a:extLst>
                <a:ext uri="{FF2B5EF4-FFF2-40B4-BE49-F238E27FC236}">
                  <a16:creationId xmlns:a16="http://schemas.microsoft.com/office/drawing/2014/main" id="{327ED881-DE7F-BAFD-AB04-1E62F6724CB5}"/>
                </a:ext>
              </a:extLst>
            </p:cNvPr>
            <p:cNvSpPr txBox="1"/>
            <p:nvPr/>
          </p:nvSpPr>
          <p:spPr>
            <a:xfrm>
              <a:off x="4777189" y="3745665"/>
              <a:ext cx="335349"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x1</a:t>
              </a:r>
            </a:p>
          </p:txBody>
        </p:sp>
        <p:sp>
          <p:nvSpPr>
            <p:cNvPr id="100" name="TextBox 99">
              <a:extLst>
                <a:ext uri="{FF2B5EF4-FFF2-40B4-BE49-F238E27FC236}">
                  <a16:creationId xmlns:a16="http://schemas.microsoft.com/office/drawing/2014/main" id="{E1B591E3-B016-25BF-9455-BC417FBF2FC2}"/>
                </a:ext>
              </a:extLst>
            </p:cNvPr>
            <p:cNvSpPr txBox="1"/>
            <p:nvPr/>
          </p:nvSpPr>
          <p:spPr>
            <a:xfrm>
              <a:off x="4777190" y="4013481"/>
              <a:ext cx="335349" cy="276999"/>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x0</a:t>
              </a:r>
            </a:p>
          </p:txBody>
        </p:sp>
      </p:grpSp>
      <p:sp>
        <p:nvSpPr>
          <p:cNvPr id="110" name="TextBox 109">
            <a:extLst>
              <a:ext uri="{FF2B5EF4-FFF2-40B4-BE49-F238E27FC236}">
                <a16:creationId xmlns:a16="http://schemas.microsoft.com/office/drawing/2014/main" id="{82E9954C-7850-562A-E870-90292C4A7E77}"/>
              </a:ext>
            </a:extLst>
          </p:cNvPr>
          <p:cNvSpPr txBox="1"/>
          <p:nvPr/>
        </p:nvSpPr>
        <p:spPr>
          <a:xfrm>
            <a:off x="8392138" y="3431681"/>
            <a:ext cx="635109" cy="646331"/>
          </a:xfrm>
          <a:prstGeom prst="rect">
            <a:avLst/>
          </a:prstGeom>
          <a:noFill/>
        </p:spPr>
        <p:txBody>
          <a:bodyPr wrap="none" rtlCol="0">
            <a:spAutoFit/>
          </a:bodyPr>
          <a:lstStyle/>
          <a:p>
            <a:pPr algn="ctr"/>
            <a:r>
              <a:rPr lang="en-US" sz="1200">
                <a:solidFill>
                  <a:schemeClr val="bg2">
                    <a:lumMod val="60000"/>
                    <a:lumOff val="40000"/>
                  </a:schemeClr>
                </a:solidFill>
                <a:latin typeface="Gill Sans Light" panose="020B0302020104020203" pitchFamily="34" charset="-79"/>
                <a:cs typeface="Gill Sans Light" panose="020B0302020104020203" pitchFamily="34" charset="-79"/>
              </a:rPr>
              <a:t>more</a:t>
            </a:r>
          </a:p>
          <a:p>
            <a:pPr algn="ctr"/>
            <a:r>
              <a:rPr lang="en-US" sz="1200">
                <a:solidFill>
                  <a:schemeClr val="bg2">
                    <a:lumMod val="60000"/>
                    <a:lumOff val="40000"/>
                  </a:schemeClr>
                </a:solidFill>
                <a:latin typeface="Gill Sans Light" panose="020B0302020104020203" pitchFamily="34" charset="-79"/>
                <a:cs typeface="Gill Sans Light" panose="020B0302020104020203" pitchFamily="34" charset="-79"/>
              </a:rPr>
              <a:t>options</a:t>
            </a:r>
          </a:p>
          <a:p>
            <a:pPr algn="ctr"/>
            <a:r>
              <a:rPr lang="en-US" sz="1200">
                <a:solidFill>
                  <a:schemeClr val="bg2">
                    <a:lumMod val="60000"/>
                    <a:lumOff val="40000"/>
                  </a:schemeClr>
                </a:solidFill>
                <a:latin typeface="Gill Sans Light" panose="020B0302020104020203" pitchFamily="34" charset="-79"/>
                <a:cs typeface="Gill Sans Light" panose="020B0302020104020203" pitchFamily="34" charset="-79"/>
              </a:rPr>
              <a:t>...</a:t>
            </a:r>
          </a:p>
        </p:txBody>
      </p:sp>
      <p:pic>
        <p:nvPicPr>
          <p:cNvPr id="111" name="Picture 4" descr="Check icons for free download | Freepik">
            <a:extLst>
              <a:ext uri="{FF2B5EF4-FFF2-40B4-BE49-F238E27FC236}">
                <a16:creationId xmlns:a16="http://schemas.microsoft.com/office/drawing/2014/main" id="{352092A1-DA43-DDBB-BC78-77F77C5BF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45" y="2127638"/>
            <a:ext cx="444112" cy="444112"/>
          </a:xfrm>
          <a:prstGeom prst="rect">
            <a:avLst/>
          </a:prstGeom>
          <a:noFill/>
          <a:extLst>
            <a:ext uri="{909E8E84-426E-40DD-AFC4-6F175D3DCCD1}">
              <a14:hiddenFill xmlns:a14="http://schemas.microsoft.com/office/drawing/2010/main">
                <a:solidFill>
                  <a:srgbClr val="FFFFFF"/>
                </a:solidFill>
              </a14:hiddenFill>
            </a:ext>
          </a:extLst>
        </p:spPr>
      </p:pic>
      <p:sp>
        <p:nvSpPr>
          <p:cNvPr id="6" name="!! plan">
            <a:extLst>
              <a:ext uri="{FF2B5EF4-FFF2-40B4-BE49-F238E27FC236}">
                <a16:creationId xmlns:a16="http://schemas.microsoft.com/office/drawing/2014/main" id="{EF9BC405-1153-7C4E-C67F-612E90639C94}"/>
              </a:ext>
            </a:extLst>
          </p:cNvPr>
          <p:cNvSpPr txBox="1"/>
          <p:nvPr/>
        </p:nvSpPr>
        <p:spPr>
          <a:xfrm>
            <a:off x="1788823" y="2331890"/>
            <a:ext cx="676788"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Plan 1</a:t>
            </a:r>
          </a:p>
        </p:txBody>
      </p:sp>
    </p:spTree>
    <p:extLst>
      <p:ext uri="{BB962C8B-B14F-4D97-AF65-F5344CB8AC3E}">
        <p14:creationId xmlns:p14="http://schemas.microsoft.com/office/powerpoint/2010/main" val="2201914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1+#ppt_w/2"/>
                                          </p:val>
                                        </p:tav>
                                        <p:tav tm="100000">
                                          <p:val>
                                            <p:strVal val="#ppt_x"/>
                                          </p:val>
                                        </p:tav>
                                      </p:tavLst>
                                    </p:anim>
                                    <p:anim calcmode="lin" valueType="num">
                                      <p:cBhvr additive="base">
                                        <p:cTn id="8" dur="500" fill="hold"/>
                                        <p:tgtEl>
                                          <p:spTgt spid="8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300"/>
                                  </p:stCondLst>
                                  <p:childTnLst>
                                    <p:set>
                                      <p:cBhvr>
                                        <p:cTn id="10" dur="1" fill="hold">
                                          <p:stCondLst>
                                            <p:cond delay="0"/>
                                          </p:stCondLst>
                                        </p:cTn>
                                        <p:tgtEl>
                                          <p:spTgt spid="90"/>
                                        </p:tgtEl>
                                        <p:attrNameLst>
                                          <p:attrName>style.visibility</p:attrName>
                                        </p:attrNameLst>
                                      </p:cBhvr>
                                      <p:to>
                                        <p:strVal val="visible"/>
                                      </p:to>
                                    </p:set>
                                    <p:anim calcmode="lin" valueType="num">
                                      <p:cBhvr additive="base">
                                        <p:cTn id="11" dur="500" fill="hold"/>
                                        <p:tgtEl>
                                          <p:spTgt spid="90"/>
                                        </p:tgtEl>
                                        <p:attrNameLst>
                                          <p:attrName>ppt_x</p:attrName>
                                        </p:attrNameLst>
                                      </p:cBhvr>
                                      <p:tavLst>
                                        <p:tav tm="0">
                                          <p:val>
                                            <p:strVal val="1+#ppt_w/2"/>
                                          </p:val>
                                        </p:tav>
                                        <p:tav tm="100000">
                                          <p:val>
                                            <p:strVal val="#ppt_x"/>
                                          </p:val>
                                        </p:tav>
                                      </p:tavLst>
                                    </p:anim>
                                    <p:anim calcmode="lin" valueType="num">
                                      <p:cBhvr additive="base">
                                        <p:cTn id="12" dur="500" fill="hold"/>
                                        <p:tgtEl>
                                          <p:spTgt spid="90"/>
                                        </p:tgtEl>
                                        <p:attrNameLst>
                                          <p:attrName>ppt_y</p:attrName>
                                        </p:attrNameLst>
                                      </p:cBhvr>
                                      <p:tavLst>
                                        <p:tav tm="0">
                                          <p:val>
                                            <p:strVal val="#ppt_y"/>
                                          </p:val>
                                        </p:tav>
                                        <p:tav tm="100000">
                                          <p:val>
                                            <p:strVal val="#ppt_y"/>
                                          </p:val>
                                        </p:tav>
                                      </p:tavLst>
                                    </p:anim>
                                  </p:childTnLst>
                                </p:cTn>
                              </p:par>
                            </p:childTnLst>
                          </p:cTn>
                        </p:par>
                        <p:par>
                          <p:cTn id="13" fill="hold">
                            <p:stCondLst>
                              <p:cond delay="800"/>
                            </p:stCondLst>
                            <p:childTnLst>
                              <p:par>
                                <p:cTn id="14" presetID="10" presetClass="entr" presetSubtype="0" fill="hold" grpId="0" nodeType="after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89"/>
                                        </p:tgtEl>
                                        <p:attrNameLst>
                                          <p:attrName>style.opacity</p:attrName>
                                        </p:attrNameLst>
                                      </p:cBhvr>
                                      <p:to>
                                        <p:strVal val="0.25"/>
                                      </p:to>
                                    </p:set>
                                    <p:animEffect filter="image" prLst="opacity: 0.25">
                                      <p:cBhvr rctx="IE">
                                        <p:cTn id="21" dur="indefinite"/>
                                        <p:tgtEl>
                                          <p:spTgt spid="89"/>
                                        </p:tgtEl>
                                      </p:cBhvr>
                                    </p:animEffect>
                                  </p:childTnLst>
                                </p:cTn>
                              </p:par>
                              <p:par>
                                <p:cTn id="22" presetID="9" presetClass="emph" presetSubtype="0" nodeType="withEffect">
                                  <p:stCondLst>
                                    <p:cond delay="0"/>
                                  </p:stCondLst>
                                  <p:childTnLst>
                                    <p:set>
                                      <p:cBhvr>
                                        <p:cTn id="23" dur="indefinite"/>
                                        <p:tgtEl>
                                          <p:spTgt spid="90"/>
                                        </p:tgtEl>
                                        <p:attrNameLst>
                                          <p:attrName>style.opacity</p:attrName>
                                        </p:attrNameLst>
                                      </p:cBhvr>
                                      <p:to>
                                        <p:strVal val="0.25"/>
                                      </p:to>
                                    </p:set>
                                    <p:animEffect filter="image" prLst="opacity: 0.25">
                                      <p:cBhvr rctx="IE">
                                        <p:cTn id="24" dur="indefinite"/>
                                        <p:tgtEl>
                                          <p:spTgt spid="90"/>
                                        </p:tgtEl>
                                      </p:cBhvr>
                                    </p:animEffect>
                                  </p:childTnLst>
                                </p:cTn>
                              </p:par>
                              <p:par>
                                <p:cTn id="25" presetID="1" presetClass="entr" presetSubtype="0" fill="hold" nodeType="with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5F231119-8D6F-0BC6-BEA0-479742F7522A}"/>
              </a:ext>
            </a:extLst>
          </p:cNvPr>
          <p:cNvGrpSpPr/>
          <p:nvPr/>
        </p:nvGrpSpPr>
        <p:grpSpPr>
          <a:xfrm>
            <a:off x="6061940" y="2851729"/>
            <a:ext cx="942039" cy="303282"/>
            <a:chOff x="5898803" y="2571750"/>
            <a:chExt cx="1183442" cy="381000"/>
          </a:xfrm>
        </p:grpSpPr>
        <p:sp>
          <p:nvSpPr>
            <p:cNvPr id="60" name="Rectangle 59">
              <a:extLst>
                <a:ext uri="{FF2B5EF4-FFF2-40B4-BE49-F238E27FC236}">
                  <a16:creationId xmlns:a16="http://schemas.microsoft.com/office/drawing/2014/main" id="{8B510892-7012-5A79-718D-8E85465FF8B4}"/>
                </a:ext>
              </a:extLst>
            </p:cNvPr>
            <p:cNvSpPr/>
            <p:nvPr/>
          </p:nvSpPr>
          <p:spPr>
            <a:xfrm>
              <a:off x="5898803"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FBD67DF-9F0D-4341-44C6-C39346FE7160}"/>
                </a:ext>
              </a:extLst>
            </p:cNvPr>
            <p:cNvSpPr/>
            <p:nvPr/>
          </p:nvSpPr>
          <p:spPr>
            <a:xfrm>
              <a:off x="6320245"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171184E-BEB2-6977-0368-D859295E3A2D}"/>
                </a:ext>
              </a:extLst>
            </p:cNvPr>
            <p:cNvSpPr/>
            <p:nvPr/>
          </p:nvSpPr>
          <p:spPr>
            <a:xfrm>
              <a:off x="6737003"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10BD5021-BCBC-AB9F-ADC9-5452B939D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41</a:t>
            </a:fld>
            <a:endParaRPr lang="en-US"/>
          </a:p>
        </p:txBody>
      </p:sp>
      <p:sp>
        <p:nvSpPr>
          <p:cNvPr id="4" name="Title 3">
            <a:extLst>
              <a:ext uri="{FF2B5EF4-FFF2-40B4-BE49-F238E27FC236}">
                <a16:creationId xmlns:a16="http://schemas.microsoft.com/office/drawing/2014/main" id="{DD29A7C4-E24D-3054-A5CF-D214EB66C2F4}"/>
              </a:ext>
            </a:extLst>
          </p:cNvPr>
          <p:cNvSpPr>
            <a:spLocks noGrp="1"/>
          </p:cNvSpPr>
          <p:nvPr>
            <p:ph type="title"/>
          </p:nvPr>
        </p:nvSpPr>
        <p:spPr/>
        <p:txBody>
          <a:bodyPr>
            <a:normAutofit fontScale="90000"/>
          </a:bodyPr>
          <a:lstStyle/>
          <a:p>
            <a:r>
              <a:rPr lang="en-US" altLang="ko-KR" sz="2200"/>
              <a:t>Issues in Using Pipeline Templates</a:t>
            </a:r>
            <a:br>
              <a:rPr lang="en-US" altLang="ko-KR"/>
            </a:br>
            <a:r>
              <a:rPr lang="en-US" altLang="ko-KR" sz="4000"/>
              <a:t>3.</a:t>
            </a:r>
            <a:r>
              <a:rPr lang="ko-KR" altLang="en-US" sz="4000"/>
              <a:t> </a:t>
            </a:r>
            <a:r>
              <a:rPr lang="en-US" sz="4000"/>
              <a:t>Pipeline Merge</a:t>
            </a:r>
          </a:p>
        </p:txBody>
      </p:sp>
      <p:sp>
        <p:nvSpPr>
          <p:cNvPr id="8" name="Text Placeholder 7">
            <a:extLst>
              <a:ext uri="{FF2B5EF4-FFF2-40B4-BE49-F238E27FC236}">
                <a16:creationId xmlns:a16="http://schemas.microsoft.com/office/drawing/2014/main" id="{BF8D7128-2544-238D-3865-A679A0EDA198}"/>
              </a:ext>
            </a:extLst>
          </p:cNvPr>
          <p:cNvSpPr>
            <a:spLocks noGrp="1"/>
          </p:cNvSpPr>
          <p:nvPr>
            <p:ph type="body" idx="1"/>
          </p:nvPr>
        </p:nvSpPr>
        <p:spPr>
          <a:xfrm>
            <a:off x="433200" y="1233850"/>
            <a:ext cx="8125584" cy="3466200"/>
          </a:xfrm>
        </p:spPr>
        <p:txBody>
          <a:bodyPr/>
          <a:lstStyle/>
          <a:p>
            <a:r>
              <a:rPr lang="en-US">
                <a:solidFill>
                  <a:srgbClr val="FF9300"/>
                </a:solidFill>
                <a:latin typeface="Gill Sans" panose="020B0502020104020203" pitchFamily="34" charset="-79"/>
                <a:cs typeface="Gill Sans" panose="020B0502020104020203" pitchFamily="34" charset="-79"/>
              </a:rPr>
              <a:t>Reinstantiate a new pipeline</a:t>
            </a:r>
            <a:r>
              <a:rPr lang="en-US"/>
              <a:t> from another pipeline template</a:t>
            </a:r>
            <a:br>
              <a:rPr lang="en-US"/>
            </a:br>
            <a:r>
              <a:rPr lang="en-US"/>
              <a:t>when failures happen</a:t>
            </a:r>
          </a:p>
        </p:txBody>
      </p:sp>
      <p:grpSp>
        <p:nvGrpSpPr>
          <p:cNvPr id="13" name="Group 12">
            <a:extLst>
              <a:ext uri="{FF2B5EF4-FFF2-40B4-BE49-F238E27FC236}">
                <a16:creationId xmlns:a16="http://schemas.microsoft.com/office/drawing/2014/main" id="{405D2BEB-518F-AFE9-6147-066F94C35780}"/>
              </a:ext>
            </a:extLst>
          </p:cNvPr>
          <p:cNvGrpSpPr/>
          <p:nvPr/>
        </p:nvGrpSpPr>
        <p:grpSpPr>
          <a:xfrm>
            <a:off x="6060077" y="2379382"/>
            <a:ext cx="610293" cy="303282"/>
            <a:chOff x="5898803" y="3108703"/>
            <a:chExt cx="766684" cy="381000"/>
          </a:xfrm>
          <a:solidFill>
            <a:srgbClr val="00B0F0"/>
          </a:solidFill>
        </p:grpSpPr>
        <p:sp>
          <p:nvSpPr>
            <p:cNvPr id="14" name="Rectangle 13">
              <a:extLst>
                <a:ext uri="{FF2B5EF4-FFF2-40B4-BE49-F238E27FC236}">
                  <a16:creationId xmlns:a16="http://schemas.microsoft.com/office/drawing/2014/main" id="{AF06E428-8E15-5B44-1E3D-440D3DB44385}"/>
                </a:ext>
              </a:extLst>
            </p:cNvPr>
            <p:cNvSpPr/>
            <p:nvPr/>
          </p:nvSpPr>
          <p:spPr>
            <a:xfrm>
              <a:off x="5898803" y="3108703"/>
              <a:ext cx="345242" cy="381000"/>
            </a:xfrm>
            <a:prstGeom prst="rect">
              <a:avLst/>
            </a:prstGeom>
            <a:grp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1A5C255-81F1-98D9-C14A-BBB57B28957E}"/>
                </a:ext>
              </a:extLst>
            </p:cNvPr>
            <p:cNvSpPr/>
            <p:nvPr/>
          </p:nvSpPr>
          <p:spPr>
            <a:xfrm>
              <a:off x="6320245" y="3108703"/>
              <a:ext cx="345242" cy="381000"/>
            </a:xfrm>
            <a:prstGeom prst="rect">
              <a:avLst/>
            </a:prstGeom>
            <a:grp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A12B00C8-9B19-0F41-D347-BBF69C653761}"/>
              </a:ext>
            </a:extLst>
          </p:cNvPr>
          <p:cNvGrpSpPr/>
          <p:nvPr/>
        </p:nvGrpSpPr>
        <p:grpSpPr>
          <a:xfrm>
            <a:off x="6061941" y="2847230"/>
            <a:ext cx="1277513" cy="303282"/>
            <a:chOff x="5898803" y="2571750"/>
            <a:chExt cx="1604884" cy="381000"/>
          </a:xfrm>
        </p:grpSpPr>
        <p:sp>
          <p:nvSpPr>
            <p:cNvPr id="17" name="Rectangle 16">
              <a:extLst>
                <a:ext uri="{FF2B5EF4-FFF2-40B4-BE49-F238E27FC236}">
                  <a16:creationId xmlns:a16="http://schemas.microsoft.com/office/drawing/2014/main" id="{CFB24363-CC05-72AB-FBDC-1B358DD3AEDD}"/>
                </a:ext>
              </a:extLst>
            </p:cNvPr>
            <p:cNvSpPr/>
            <p:nvPr/>
          </p:nvSpPr>
          <p:spPr>
            <a:xfrm>
              <a:off x="5898803"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F8BCA01-D92A-890E-A301-0403A18993AE}"/>
                </a:ext>
              </a:extLst>
            </p:cNvPr>
            <p:cNvSpPr/>
            <p:nvPr/>
          </p:nvSpPr>
          <p:spPr>
            <a:xfrm>
              <a:off x="6320245"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F22C582-77B5-C2F7-B72D-E3EFD3607E3C}"/>
                </a:ext>
              </a:extLst>
            </p:cNvPr>
            <p:cNvSpPr/>
            <p:nvPr/>
          </p:nvSpPr>
          <p:spPr>
            <a:xfrm>
              <a:off x="6737003"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6A4DA4B-9954-BED0-D913-BC1FD68F7FB4}"/>
                </a:ext>
              </a:extLst>
            </p:cNvPr>
            <p:cNvSpPr/>
            <p:nvPr/>
          </p:nvSpPr>
          <p:spPr>
            <a:xfrm>
              <a:off x="7158445"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E4E11F67-FA0B-1E84-99F7-83499717C554}"/>
              </a:ext>
            </a:extLst>
          </p:cNvPr>
          <p:cNvGrpSpPr/>
          <p:nvPr/>
        </p:nvGrpSpPr>
        <p:grpSpPr>
          <a:xfrm>
            <a:off x="6061941" y="3316237"/>
            <a:ext cx="610293" cy="303282"/>
            <a:chOff x="5898803" y="3108703"/>
            <a:chExt cx="766684" cy="381000"/>
          </a:xfrm>
          <a:solidFill>
            <a:srgbClr val="00B0F0"/>
          </a:solidFill>
        </p:grpSpPr>
        <p:sp>
          <p:nvSpPr>
            <p:cNvPr id="22" name="Rectangle 21">
              <a:extLst>
                <a:ext uri="{FF2B5EF4-FFF2-40B4-BE49-F238E27FC236}">
                  <a16:creationId xmlns:a16="http://schemas.microsoft.com/office/drawing/2014/main" id="{CD0CBA20-35CE-3368-25AB-EC69EB375D7A}"/>
                </a:ext>
              </a:extLst>
            </p:cNvPr>
            <p:cNvSpPr/>
            <p:nvPr/>
          </p:nvSpPr>
          <p:spPr>
            <a:xfrm>
              <a:off x="5898803" y="3108703"/>
              <a:ext cx="345242" cy="381000"/>
            </a:xfrm>
            <a:prstGeom prst="rect">
              <a:avLst/>
            </a:prstGeom>
            <a:grp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3967B9B-DC8D-771D-AC43-97E3A3B00837}"/>
                </a:ext>
              </a:extLst>
            </p:cNvPr>
            <p:cNvSpPr/>
            <p:nvPr/>
          </p:nvSpPr>
          <p:spPr>
            <a:xfrm>
              <a:off x="6320245" y="3108703"/>
              <a:ext cx="345242" cy="381000"/>
            </a:xfrm>
            <a:prstGeom prst="rect">
              <a:avLst/>
            </a:prstGeom>
            <a:grp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B794E3E8-04D1-6686-5F6B-C2EF50AB766C}"/>
              </a:ext>
            </a:extLst>
          </p:cNvPr>
          <p:cNvGrpSpPr/>
          <p:nvPr/>
        </p:nvGrpSpPr>
        <p:grpSpPr>
          <a:xfrm>
            <a:off x="6061941" y="2378223"/>
            <a:ext cx="942039" cy="303282"/>
            <a:chOff x="5898803" y="2571750"/>
            <a:chExt cx="1183442" cy="381000"/>
          </a:xfrm>
        </p:grpSpPr>
        <p:sp>
          <p:nvSpPr>
            <p:cNvPr id="25" name="Rectangle 24">
              <a:extLst>
                <a:ext uri="{FF2B5EF4-FFF2-40B4-BE49-F238E27FC236}">
                  <a16:creationId xmlns:a16="http://schemas.microsoft.com/office/drawing/2014/main" id="{3B886872-4702-FC34-16D4-0A8E0B3AB510}"/>
                </a:ext>
              </a:extLst>
            </p:cNvPr>
            <p:cNvSpPr/>
            <p:nvPr/>
          </p:nvSpPr>
          <p:spPr>
            <a:xfrm>
              <a:off x="5898803"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6951809-0044-C973-C794-F8EDA6ABD126}"/>
                </a:ext>
              </a:extLst>
            </p:cNvPr>
            <p:cNvSpPr/>
            <p:nvPr/>
          </p:nvSpPr>
          <p:spPr>
            <a:xfrm>
              <a:off x="6320245"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C179E33-A48E-AE88-7604-1D7FA1932FA4}"/>
                </a:ext>
              </a:extLst>
            </p:cNvPr>
            <p:cNvSpPr/>
            <p:nvPr/>
          </p:nvSpPr>
          <p:spPr>
            <a:xfrm>
              <a:off x="6737003"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CA792262-FCE9-6CF7-47E4-D009313B0F99}"/>
              </a:ext>
            </a:extLst>
          </p:cNvPr>
          <p:cNvGrpSpPr/>
          <p:nvPr/>
        </p:nvGrpSpPr>
        <p:grpSpPr>
          <a:xfrm>
            <a:off x="6061941" y="3785243"/>
            <a:ext cx="1277513" cy="303282"/>
            <a:chOff x="5898803" y="2571750"/>
            <a:chExt cx="1604884" cy="381000"/>
          </a:xfrm>
        </p:grpSpPr>
        <p:sp>
          <p:nvSpPr>
            <p:cNvPr id="32" name="Rectangle 31">
              <a:extLst>
                <a:ext uri="{FF2B5EF4-FFF2-40B4-BE49-F238E27FC236}">
                  <a16:creationId xmlns:a16="http://schemas.microsoft.com/office/drawing/2014/main" id="{40418ED3-4ED4-1B85-A8A9-FE7254BE6659}"/>
                </a:ext>
              </a:extLst>
            </p:cNvPr>
            <p:cNvSpPr/>
            <p:nvPr/>
          </p:nvSpPr>
          <p:spPr>
            <a:xfrm>
              <a:off x="5898803"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D6F044-8686-7DD3-7457-E30032F0B548}"/>
                </a:ext>
              </a:extLst>
            </p:cNvPr>
            <p:cNvSpPr/>
            <p:nvPr/>
          </p:nvSpPr>
          <p:spPr>
            <a:xfrm>
              <a:off x="6320245"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25CEB63-5462-ECEE-5C9B-A14E1D8380D3}"/>
                </a:ext>
              </a:extLst>
            </p:cNvPr>
            <p:cNvSpPr/>
            <p:nvPr/>
          </p:nvSpPr>
          <p:spPr>
            <a:xfrm>
              <a:off x="6737003"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3F593C5-A3E5-E6FB-7107-432007DE7EB6}"/>
                </a:ext>
              </a:extLst>
            </p:cNvPr>
            <p:cNvSpPr/>
            <p:nvPr/>
          </p:nvSpPr>
          <p:spPr>
            <a:xfrm>
              <a:off x="7158445" y="2571750"/>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D6BE61E9-3F63-8DAF-4550-5217783C5938}"/>
              </a:ext>
            </a:extLst>
          </p:cNvPr>
          <p:cNvSpPr txBox="1"/>
          <p:nvPr/>
        </p:nvSpPr>
        <p:spPr>
          <a:xfrm>
            <a:off x="5344010" y="4159043"/>
            <a:ext cx="2770310"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13 </a:t>
            </a:r>
            <a:r>
              <a:rPr lang="en-US" sz="1600">
                <a:latin typeface="Gill Sans Light" panose="020B0302020104020203" pitchFamily="34" charset="-79"/>
                <a:cs typeface="Gill Sans Light" panose="020B0302020104020203" pitchFamily="34" charset="-79"/>
                <a:sym typeface="Wingdings" pitchFamily="2" charset="2"/>
              </a:rPr>
              <a:t> </a:t>
            </a:r>
            <a:r>
              <a:rPr lang="en-US" sz="1600">
                <a:latin typeface="Gill Sans Light" panose="020B0302020104020203" pitchFamily="34" charset="-79"/>
                <a:cs typeface="Gill Sans Light" panose="020B0302020104020203" pitchFamily="34" charset="-79"/>
              </a:rPr>
              <a:t>11 nodes (2 nodes failed)</a:t>
            </a:r>
          </a:p>
        </p:txBody>
      </p:sp>
      <p:grpSp>
        <p:nvGrpSpPr>
          <p:cNvPr id="37" name="Group 36">
            <a:extLst>
              <a:ext uri="{FF2B5EF4-FFF2-40B4-BE49-F238E27FC236}">
                <a16:creationId xmlns:a16="http://schemas.microsoft.com/office/drawing/2014/main" id="{E99E66A2-7D77-D179-917A-D3B94147886B}"/>
              </a:ext>
            </a:extLst>
          </p:cNvPr>
          <p:cNvGrpSpPr/>
          <p:nvPr/>
        </p:nvGrpSpPr>
        <p:grpSpPr>
          <a:xfrm>
            <a:off x="1336767" y="2571750"/>
            <a:ext cx="2694535" cy="1323252"/>
            <a:chOff x="852379" y="2566448"/>
            <a:chExt cx="2694535" cy="1323252"/>
          </a:xfrm>
        </p:grpSpPr>
        <p:grpSp>
          <p:nvGrpSpPr>
            <p:cNvPr id="38" name="Group 37">
              <a:extLst>
                <a:ext uri="{FF2B5EF4-FFF2-40B4-BE49-F238E27FC236}">
                  <a16:creationId xmlns:a16="http://schemas.microsoft.com/office/drawing/2014/main" id="{9C677B15-E00A-3178-4C16-8B0D06EACFC1}"/>
                </a:ext>
              </a:extLst>
            </p:cNvPr>
            <p:cNvGrpSpPr>
              <a:grpSpLocks noChangeAspect="1"/>
            </p:cNvGrpSpPr>
            <p:nvPr/>
          </p:nvGrpSpPr>
          <p:grpSpPr>
            <a:xfrm>
              <a:off x="2391398" y="2660120"/>
              <a:ext cx="552012" cy="274320"/>
              <a:chOff x="7265017" y="2628196"/>
              <a:chExt cx="766684" cy="381000"/>
            </a:xfrm>
          </p:grpSpPr>
          <p:sp>
            <p:nvSpPr>
              <p:cNvPr id="51" name="Rectangle 50">
                <a:extLst>
                  <a:ext uri="{FF2B5EF4-FFF2-40B4-BE49-F238E27FC236}">
                    <a16:creationId xmlns:a16="http://schemas.microsoft.com/office/drawing/2014/main" id="{97746716-D705-BA5F-51BF-B0A46D81B7C6}"/>
                  </a:ext>
                </a:extLst>
              </p:cNvPr>
              <p:cNvSpPr/>
              <p:nvPr/>
            </p:nvSpPr>
            <p:spPr>
              <a:xfrm>
                <a:off x="7265017" y="2628196"/>
                <a:ext cx="345242" cy="38100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650CF23-7B7D-A792-84F4-55079871669F}"/>
                  </a:ext>
                </a:extLst>
              </p:cNvPr>
              <p:cNvSpPr/>
              <p:nvPr/>
            </p:nvSpPr>
            <p:spPr>
              <a:xfrm>
                <a:off x="7686459" y="2628196"/>
                <a:ext cx="345242" cy="38100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4F7192B5-148B-9819-DDB2-A5CB361CF3A7}"/>
                </a:ext>
              </a:extLst>
            </p:cNvPr>
            <p:cNvGrpSpPr>
              <a:grpSpLocks noChangeAspect="1"/>
            </p:cNvGrpSpPr>
            <p:nvPr/>
          </p:nvGrpSpPr>
          <p:grpSpPr>
            <a:xfrm>
              <a:off x="2391398" y="3521707"/>
              <a:ext cx="1155516" cy="274320"/>
              <a:chOff x="7265017" y="3862296"/>
              <a:chExt cx="1604884" cy="381000"/>
            </a:xfrm>
          </p:grpSpPr>
          <p:sp>
            <p:nvSpPr>
              <p:cNvPr id="47" name="Rectangle 46">
                <a:extLst>
                  <a:ext uri="{FF2B5EF4-FFF2-40B4-BE49-F238E27FC236}">
                    <a16:creationId xmlns:a16="http://schemas.microsoft.com/office/drawing/2014/main" id="{86F0D892-D177-D3D0-150A-C973A7E7DEB3}"/>
                  </a:ext>
                </a:extLst>
              </p:cNvPr>
              <p:cNvSpPr/>
              <p:nvPr/>
            </p:nvSpPr>
            <p:spPr>
              <a:xfrm>
                <a:off x="7265017"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CC7A205-50F5-7AFE-0DF4-3BB3E4BDD58B}"/>
                  </a:ext>
                </a:extLst>
              </p:cNvPr>
              <p:cNvSpPr/>
              <p:nvPr/>
            </p:nvSpPr>
            <p:spPr>
              <a:xfrm>
                <a:off x="7686459"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68A71E9-FC13-C07F-3BBF-08F3D94857EF}"/>
                  </a:ext>
                </a:extLst>
              </p:cNvPr>
              <p:cNvSpPr/>
              <p:nvPr/>
            </p:nvSpPr>
            <p:spPr>
              <a:xfrm>
                <a:off x="8103217"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46BA2D0-0573-38DC-1136-772C928625C0}"/>
                  </a:ext>
                </a:extLst>
              </p:cNvPr>
              <p:cNvSpPr/>
              <p:nvPr/>
            </p:nvSpPr>
            <p:spPr>
              <a:xfrm>
                <a:off x="8524659"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6A9BEA19-1310-5842-DB65-5FC84345B6E2}"/>
                </a:ext>
              </a:extLst>
            </p:cNvPr>
            <p:cNvGrpSpPr>
              <a:grpSpLocks noChangeAspect="1"/>
            </p:cNvGrpSpPr>
            <p:nvPr/>
          </p:nvGrpSpPr>
          <p:grpSpPr>
            <a:xfrm>
              <a:off x="2391398" y="3085737"/>
              <a:ext cx="855977" cy="274320"/>
              <a:chOff x="7265017" y="3245246"/>
              <a:chExt cx="1188857" cy="381000"/>
            </a:xfrm>
          </p:grpSpPr>
          <p:sp>
            <p:nvSpPr>
              <p:cNvPr id="44" name="Rectangle 43">
                <a:extLst>
                  <a:ext uri="{FF2B5EF4-FFF2-40B4-BE49-F238E27FC236}">
                    <a16:creationId xmlns:a16="http://schemas.microsoft.com/office/drawing/2014/main" id="{E653592A-A557-EA09-3D7C-1E326A88556B}"/>
                  </a:ext>
                </a:extLst>
              </p:cNvPr>
              <p:cNvSpPr/>
              <p:nvPr/>
            </p:nvSpPr>
            <p:spPr>
              <a:xfrm>
                <a:off x="7265017" y="3245246"/>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AA9D0AD-5C7D-BC95-8C69-70DD4818B4FB}"/>
                  </a:ext>
                </a:extLst>
              </p:cNvPr>
              <p:cNvSpPr/>
              <p:nvPr/>
            </p:nvSpPr>
            <p:spPr>
              <a:xfrm>
                <a:off x="7686459" y="3245246"/>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AA10453-8788-EC87-7B18-F5EFB485D138}"/>
                  </a:ext>
                </a:extLst>
              </p:cNvPr>
              <p:cNvSpPr/>
              <p:nvPr/>
            </p:nvSpPr>
            <p:spPr>
              <a:xfrm>
                <a:off x="8108632" y="3245246"/>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TextBox 40">
              <a:extLst>
                <a:ext uri="{FF2B5EF4-FFF2-40B4-BE49-F238E27FC236}">
                  <a16:creationId xmlns:a16="http://schemas.microsoft.com/office/drawing/2014/main" id="{C6A97E86-4DB8-0E04-50FC-23EA17A211DA}"/>
                </a:ext>
              </a:extLst>
            </p:cNvPr>
            <p:cNvSpPr txBox="1"/>
            <p:nvPr/>
          </p:nvSpPr>
          <p:spPr>
            <a:xfrm>
              <a:off x="852379" y="2566448"/>
              <a:ext cx="1311578" cy="461665"/>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Pipeline Template</a:t>
              </a:r>
            </a:p>
            <a:p>
              <a:pPr algn="ctr"/>
              <a:r>
                <a:rPr lang="en-US" sz="1200">
                  <a:latin typeface="Gill Sans Light" panose="020B0302020104020203" pitchFamily="34" charset="-79"/>
                  <a:cs typeface="Gill Sans Light" panose="020B0302020104020203" pitchFamily="34" charset="-79"/>
                </a:rPr>
                <a:t>(2 nodes)</a:t>
              </a:r>
            </a:p>
          </p:txBody>
        </p:sp>
        <p:sp>
          <p:nvSpPr>
            <p:cNvPr id="42" name="TextBox 41">
              <a:extLst>
                <a:ext uri="{FF2B5EF4-FFF2-40B4-BE49-F238E27FC236}">
                  <a16:creationId xmlns:a16="http://schemas.microsoft.com/office/drawing/2014/main" id="{4BD29500-84D1-7C0A-8FE1-95EF75ECE15D}"/>
                </a:ext>
              </a:extLst>
            </p:cNvPr>
            <p:cNvSpPr txBox="1"/>
            <p:nvPr/>
          </p:nvSpPr>
          <p:spPr>
            <a:xfrm>
              <a:off x="852380" y="2992065"/>
              <a:ext cx="1311576" cy="461665"/>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Pipeline Template</a:t>
              </a:r>
            </a:p>
            <a:p>
              <a:pPr algn="ctr"/>
              <a:r>
                <a:rPr lang="en-US" sz="1200">
                  <a:latin typeface="Gill Sans Light" panose="020B0302020104020203" pitchFamily="34" charset="-79"/>
                  <a:cs typeface="Gill Sans Light" panose="020B0302020104020203" pitchFamily="34" charset="-79"/>
                </a:rPr>
                <a:t>(3 nodes)</a:t>
              </a:r>
            </a:p>
          </p:txBody>
        </p:sp>
        <p:sp>
          <p:nvSpPr>
            <p:cNvPr id="43" name="TextBox 42">
              <a:extLst>
                <a:ext uri="{FF2B5EF4-FFF2-40B4-BE49-F238E27FC236}">
                  <a16:creationId xmlns:a16="http://schemas.microsoft.com/office/drawing/2014/main" id="{6AFB1BDF-14FD-F488-FF37-CAFEFD833613}"/>
                </a:ext>
              </a:extLst>
            </p:cNvPr>
            <p:cNvSpPr txBox="1"/>
            <p:nvPr/>
          </p:nvSpPr>
          <p:spPr>
            <a:xfrm>
              <a:off x="852379" y="3428035"/>
              <a:ext cx="1311578" cy="461665"/>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Pipeline Template</a:t>
              </a:r>
            </a:p>
            <a:p>
              <a:pPr algn="ctr"/>
              <a:r>
                <a:rPr lang="en-US" sz="1200">
                  <a:latin typeface="Gill Sans Light" panose="020B0302020104020203" pitchFamily="34" charset="-79"/>
                  <a:cs typeface="Gill Sans Light" panose="020B0302020104020203" pitchFamily="34" charset="-79"/>
                </a:rPr>
                <a:t>(4 nodes)</a:t>
              </a:r>
            </a:p>
          </p:txBody>
        </p:sp>
      </p:grpSp>
      <p:sp>
        <p:nvSpPr>
          <p:cNvPr id="53" name="Multiply 52">
            <a:extLst>
              <a:ext uri="{FF2B5EF4-FFF2-40B4-BE49-F238E27FC236}">
                <a16:creationId xmlns:a16="http://schemas.microsoft.com/office/drawing/2014/main" id="{7572A5C3-E335-233F-A325-13050A423859}"/>
              </a:ext>
            </a:extLst>
          </p:cNvPr>
          <p:cNvSpPr/>
          <p:nvPr/>
        </p:nvSpPr>
        <p:spPr>
          <a:xfrm>
            <a:off x="6266491" y="2242944"/>
            <a:ext cx="536666" cy="536666"/>
          </a:xfrm>
          <a:prstGeom prst="mathMultiply">
            <a:avLst>
              <a:gd name="adj1" fmla="val 7015"/>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Multiply 53">
            <a:extLst>
              <a:ext uri="{FF2B5EF4-FFF2-40B4-BE49-F238E27FC236}">
                <a16:creationId xmlns:a16="http://schemas.microsoft.com/office/drawing/2014/main" id="{A8941A47-A109-9E4D-AAEA-EE0C21D5109C}"/>
              </a:ext>
            </a:extLst>
          </p:cNvPr>
          <p:cNvSpPr/>
          <p:nvPr/>
        </p:nvSpPr>
        <p:spPr>
          <a:xfrm>
            <a:off x="6933712" y="2722258"/>
            <a:ext cx="536666" cy="536666"/>
          </a:xfrm>
          <a:prstGeom prst="mathMultiply">
            <a:avLst>
              <a:gd name="adj1" fmla="val 7015"/>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a:extLst>
              <a:ext uri="{FF2B5EF4-FFF2-40B4-BE49-F238E27FC236}">
                <a16:creationId xmlns:a16="http://schemas.microsoft.com/office/drawing/2014/main" id="{C85F3833-F5D6-2C46-C368-643024904D58}"/>
              </a:ext>
            </a:extLst>
          </p:cNvPr>
          <p:cNvSpPr/>
          <p:nvPr/>
        </p:nvSpPr>
        <p:spPr>
          <a:xfrm>
            <a:off x="1234287" y="2561396"/>
            <a:ext cx="2320709" cy="469008"/>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Elbow Connector 55">
            <a:extLst>
              <a:ext uri="{FF2B5EF4-FFF2-40B4-BE49-F238E27FC236}">
                <a16:creationId xmlns:a16="http://schemas.microsoft.com/office/drawing/2014/main" id="{7FF5A28D-2BAF-5770-048E-DEC68519904C}"/>
              </a:ext>
            </a:extLst>
          </p:cNvPr>
          <p:cNvCxnSpPr>
            <a:cxnSpLocks/>
            <a:stCxn id="55" idx="3"/>
            <a:endCxn id="25" idx="1"/>
          </p:cNvCxnSpPr>
          <p:nvPr/>
        </p:nvCxnSpPr>
        <p:spPr>
          <a:xfrm flipV="1">
            <a:off x="3554996" y="2529864"/>
            <a:ext cx="2506945" cy="266036"/>
          </a:xfrm>
          <a:prstGeom prst="bentConnector3">
            <a:avLst>
              <a:gd name="adj1" fmla="val 50000"/>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sp>
        <p:nvSpPr>
          <p:cNvPr id="57" name="Rounded Rectangle 56">
            <a:extLst>
              <a:ext uri="{FF2B5EF4-FFF2-40B4-BE49-F238E27FC236}">
                <a16:creationId xmlns:a16="http://schemas.microsoft.com/office/drawing/2014/main" id="{79970850-9DFD-890B-7EFC-032DBD277EFC}"/>
              </a:ext>
            </a:extLst>
          </p:cNvPr>
          <p:cNvSpPr/>
          <p:nvPr/>
        </p:nvSpPr>
        <p:spPr>
          <a:xfrm>
            <a:off x="1234286" y="2994372"/>
            <a:ext cx="2634417" cy="469008"/>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Elbow Connector 57">
            <a:extLst>
              <a:ext uri="{FF2B5EF4-FFF2-40B4-BE49-F238E27FC236}">
                <a16:creationId xmlns:a16="http://schemas.microsoft.com/office/drawing/2014/main" id="{AF83D81B-0723-C6AA-668A-ACCFA957523D}"/>
              </a:ext>
            </a:extLst>
          </p:cNvPr>
          <p:cNvCxnSpPr>
            <a:cxnSpLocks/>
            <a:stCxn id="57" idx="3"/>
            <a:endCxn id="17" idx="1"/>
          </p:cNvCxnSpPr>
          <p:nvPr/>
        </p:nvCxnSpPr>
        <p:spPr>
          <a:xfrm flipV="1">
            <a:off x="3868703" y="2998871"/>
            <a:ext cx="2193238" cy="230005"/>
          </a:xfrm>
          <a:prstGeom prst="bentConnector3">
            <a:avLst>
              <a:gd name="adj1" fmla="val 50000"/>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9581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5"/>
                                        </p:tgtEl>
                                        <p:attrNameLst>
                                          <p:attrName>style.visibility</p:attrName>
                                        </p:attrNameLst>
                                      </p:cBhvr>
                                      <p:to>
                                        <p:strVal val="visible"/>
                                      </p:to>
                                    </p:set>
                                  </p:childTnLst>
                                </p:cTn>
                              </p:par>
                              <p:par>
                                <p:cTn id="18" presetID="22" presetClass="entr" presetSubtype="8" fill="hold"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53"/>
                                        </p:tgtEl>
                                      </p:cBhvr>
                                    </p:animEffect>
                                    <p:set>
                                      <p:cBhvr>
                                        <p:cTn id="25" dur="1" fill="hold">
                                          <p:stCondLst>
                                            <p:cond delay="499"/>
                                          </p:stCondLst>
                                        </p:cTn>
                                        <p:tgtEl>
                                          <p:spTgt spid="5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4"/>
                                        </p:tgtEl>
                                      </p:cBhvr>
                                    </p:animEffect>
                                    <p:set>
                                      <p:cBhvr>
                                        <p:cTn id="28" dur="1" fill="hold">
                                          <p:stCondLst>
                                            <p:cond delay="499"/>
                                          </p:stCondLst>
                                        </p:cTn>
                                        <p:tgtEl>
                                          <p:spTgt spid="24"/>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55"/>
                                        </p:tgtEl>
                                      </p:cBhvr>
                                    </p:animEffect>
                                    <p:set>
                                      <p:cBhvr>
                                        <p:cTn id="37" dur="1" fill="hold">
                                          <p:stCondLst>
                                            <p:cond delay="499"/>
                                          </p:stCondLst>
                                        </p:cTn>
                                        <p:tgtEl>
                                          <p:spTgt spid="55"/>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6"/>
                                        </p:tgtEl>
                                      </p:cBhvr>
                                    </p:animEffect>
                                    <p:set>
                                      <p:cBhvr>
                                        <p:cTn id="40" dur="1" fill="hold">
                                          <p:stCondLst>
                                            <p:cond delay="499"/>
                                          </p:stCondLst>
                                        </p:cTn>
                                        <p:tgtEl>
                                          <p:spTgt spid="5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22" presetClass="entr" presetSubtype="8"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wipe(left)">
                                      <p:cBhvr>
                                        <p:cTn id="45" dur="500"/>
                                        <p:tgtEl>
                                          <p:spTgt spid="58"/>
                                        </p:tgtEl>
                                      </p:cBhvr>
                                    </p:animEffect>
                                  </p:childTnLst>
                                </p:cTn>
                              </p:par>
                            </p:childTnLst>
                          </p:cTn>
                        </p:par>
                        <p:par>
                          <p:cTn id="46" fill="hold">
                            <p:stCondLst>
                              <p:cond delay="500"/>
                            </p:stCondLst>
                            <p:childTnLst>
                              <p:par>
                                <p:cTn id="47" presetID="10" presetClass="exit" presetSubtype="0" fill="hold" nodeType="afterEffect">
                                  <p:stCondLst>
                                    <p:cond delay="0"/>
                                  </p:stCondLst>
                                  <p:childTnLst>
                                    <p:animEffect transition="out" filter="fade">
                                      <p:cBhvr>
                                        <p:cTn id="48" dur="500"/>
                                        <p:tgtEl>
                                          <p:spTgt spid="16"/>
                                        </p:tgtEl>
                                      </p:cBhvr>
                                    </p:animEffect>
                                    <p:set>
                                      <p:cBhvr>
                                        <p:cTn id="49" dur="1" fill="hold">
                                          <p:stCondLst>
                                            <p:cond delay="499"/>
                                          </p:stCondLst>
                                        </p:cTn>
                                        <p:tgtEl>
                                          <p:spTgt spid="16"/>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54"/>
                                        </p:tgtEl>
                                      </p:cBhvr>
                                    </p:animEffect>
                                    <p:set>
                                      <p:cBhvr>
                                        <p:cTn id="52" dur="1" fill="hold">
                                          <p:stCondLst>
                                            <p:cond delay="499"/>
                                          </p:stCondLst>
                                        </p:cTn>
                                        <p:tgtEl>
                                          <p:spTgt spid="54"/>
                                        </p:tgtEl>
                                        <p:attrNameLst>
                                          <p:attrName>style.visibility</p:attrName>
                                        </p:attrNameLst>
                                      </p:cBhvr>
                                      <p:to>
                                        <p:strVal val="hidden"/>
                                      </p:to>
                                    </p:se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53" grpId="0" animBg="1"/>
      <p:bldP spid="53" grpId="1" animBg="1"/>
      <p:bldP spid="54" grpId="0" animBg="1"/>
      <p:bldP spid="54" grpId="1" animBg="1"/>
      <p:bldP spid="55" grpId="0" animBg="1"/>
      <p:bldP spid="55" grpId="1" animBg="1"/>
      <p:bldP spid="5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AE04205-E5CB-E5B2-1815-59F297D26D71}"/>
              </a:ext>
            </a:extLst>
          </p:cNvPr>
          <p:cNvSpPr>
            <a:spLocks noGrp="1"/>
          </p:cNvSpPr>
          <p:nvPr>
            <p:ph type="body" idx="1"/>
          </p:nvPr>
        </p:nvSpPr>
        <p:spPr/>
        <p:txBody>
          <a:bodyPr/>
          <a:lstStyle/>
          <a:p>
            <a:r>
              <a:rPr lang="en-US"/>
              <a:t>When no feasible pipeline template: </a:t>
            </a:r>
            <a:r>
              <a:rPr lang="en-US">
                <a:solidFill>
                  <a:srgbClr val="FF9300"/>
                </a:solidFill>
                <a:latin typeface="Gill Sans" panose="020B0502020104020203" pitchFamily="34" charset="-79"/>
                <a:cs typeface="Gill Sans" panose="020B0502020104020203" pitchFamily="34" charset="-79"/>
              </a:rPr>
              <a:t>merge pipelines</a:t>
            </a:r>
          </a:p>
          <a:p>
            <a:r>
              <a:rPr lang="en-US">
                <a:solidFill>
                  <a:srgbClr val="FF9300"/>
                </a:solidFill>
                <a:latin typeface="Gill Sans" panose="020B0502020104020203" pitchFamily="34" charset="-79"/>
                <a:cs typeface="Gill Sans" panose="020B0502020104020203" pitchFamily="34" charset="-79"/>
              </a:rPr>
              <a:t>Provable guarantee</a:t>
            </a:r>
            <a:r>
              <a:rPr lang="en-US"/>
              <a:t> that Oobleck always has a template for merged pipeline</a:t>
            </a:r>
          </a:p>
        </p:txBody>
      </p:sp>
      <p:sp>
        <p:nvSpPr>
          <p:cNvPr id="123" name="Rounded Rectangle 122">
            <a:extLst>
              <a:ext uri="{FF2B5EF4-FFF2-40B4-BE49-F238E27FC236}">
                <a16:creationId xmlns:a16="http://schemas.microsoft.com/office/drawing/2014/main" id="{78EFACF8-6FFD-49AD-C2CB-83C82FA27851}"/>
              </a:ext>
            </a:extLst>
          </p:cNvPr>
          <p:cNvSpPr/>
          <p:nvPr/>
        </p:nvSpPr>
        <p:spPr>
          <a:xfrm>
            <a:off x="5913119" y="2242944"/>
            <a:ext cx="2634417" cy="9859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en-US">
                <a:latin typeface="Gill Sans Light" panose="020B0302020104020203" pitchFamily="34" charset="-79"/>
                <a:cs typeface="Gill Sans Light" panose="020B0302020104020203" pitchFamily="34" charset="-79"/>
              </a:rPr>
              <a:t>Merge pipelines</a:t>
            </a:r>
          </a:p>
          <a:p>
            <a:pPr algn="r"/>
            <a:r>
              <a:rPr lang="en-US">
                <a:latin typeface="Gill Sans Light" panose="020B0302020104020203" pitchFamily="34" charset="-79"/>
                <a:cs typeface="Gill Sans Light" panose="020B0302020104020203" pitchFamily="34" charset="-79"/>
              </a:rPr>
              <a:t>Total 3 nodes</a:t>
            </a:r>
          </a:p>
        </p:txBody>
      </p:sp>
      <p:sp>
        <p:nvSpPr>
          <p:cNvPr id="2" name="Slide Number Placeholder 1">
            <a:extLst>
              <a:ext uri="{FF2B5EF4-FFF2-40B4-BE49-F238E27FC236}">
                <a16:creationId xmlns:a16="http://schemas.microsoft.com/office/drawing/2014/main" id="{A31CF8D2-9823-68BB-BF93-D88FC0B3DE2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42</a:t>
            </a:fld>
            <a:endParaRPr lang="en-US"/>
          </a:p>
        </p:txBody>
      </p:sp>
      <p:sp>
        <p:nvSpPr>
          <p:cNvPr id="4" name="Title 3">
            <a:extLst>
              <a:ext uri="{FF2B5EF4-FFF2-40B4-BE49-F238E27FC236}">
                <a16:creationId xmlns:a16="http://schemas.microsoft.com/office/drawing/2014/main" id="{E59A565D-F0E7-79BB-3453-4A19D51E417B}"/>
              </a:ext>
            </a:extLst>
          </p:cNvPr>
          <p:cNvSpPr>
            <a:spLocks noGrp="1"/>
          </p:cNvSpPr>
          <p:nvPr>
            <p:ph type="title"/>
          </p:nvPr>
        </p:nvSpPr>
        <p:spPr/>
        <p:txBody>
          <a:bodyPr>
            <a:normAutofit fontScale="90000"/>
          </a:bodyPr>
          <a:lstStyle/>
          <a:p>
            <a:r>
              <a:rPr lang="en-US" altLang="ko-KR" sz="2200"/>
              <a:t>Issues in Using Pipeline Templates</a:t>
            </a:r>
            <a:br>
              <a:rPr lang="en-US" altLang="ko-KR" sz="2200"/>
            </a:br>
            <a:r>
              <a:rPr lang="en-US" altLang="ko-KR" sz="4000"/>
              <a:t>3.</a:t>
            </a:r>
            <a:r>
              <a:rPr lang="ko-KR" altLang="en-US" sz="4000"/>
              <a:t> </a:t>
            </a:r>
            <a:r>
              <a:rPr lang="en-US" sz="4000"/>
              <a:t>Pipeline Merge</a:t>
            </a:r>
          </a:p>
        </p:txBody>
      </p:sp>
      <p:grpSp>
        <p:nvGrpSpPr>
          <p:cNvPr id="68" name="Group 67">
            <a:extLst>
              <a:ext uri="{FF2B5EF4-FFF2-40B4-BE49-F238E27FC236}">
                <a16:creationId xmlns:a16="http://schemas.microsoft.com/office/drawing/2014/main" id="{FD43C833-B45C-E2D0-694B-C8B1BFC23F09}"/>
              </a:ext>
            </a:extLst>
          </p:cNvPr>
          <p:cNvGrpSpPr/>
          <p:nvPr/>
        </p:nvGrpSpPr>
        <p:grpSpPr>
          <a:xfrm>
            <a:off x="6060077" y="2379382"/>
            <a:ext cx="610293" cy="303282"/>
            <a:chOff x="5898803" y="3108703"/>
            <a:chExt cx="766684" cy="381000"/>
          </a:xfrm>
          <a:solidFill>
            <a:srgbClr val="00B0F0"/>
          </a:solidFill>
        </p:grpSpPr>
        <p:sp>
          <p:nvSpPr>
            <p:cNvPr id="69" name="Rectangle 68">
              <a:extLst>
                <a:ext uri="{FF2B5EF4-FFF2-40B4-BE49-F238E27FC236}">
                  <a16:creationId xmlns:a16="http://schemas.microsoft.com/office/drawing/2014/main" id="{C753C08C-1647-E97E-1D5E-6B020CA101B7}"/>
                </a:ext>
              </a:extLst>
            </p:cNvPr>
            <p:cNvSpPr/>
            <p:nvPr/>
          </p:nvSpPr>
          <p:spPr>
            <a:xfrm>
              <a:off x="5898803" y="3108703"/>
              <a:ext cx="345242" cy="381000"/>
            </a:xfrm>
            <a:prstGeom prst="rect">
              <a:avLst/>
            </a:prstGeom>
            <a:grp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17A9700-5575-DC03-2379-667EFD69805D}"/>
                </a:ext>
              </a:extLst>
            </p:cNvPr>
            <p:cNvSpPr/>
            <p:nvPr/>
          </p:nvSpPr>
          <p:spPr>
            <a:xfrm>
              <a:off x="6320245" y="3108703"/>
              <a:ext cx="345242" cy="381000"/>
            </a:xfrm>
            <a:prstGeom prst="rect">
              <a:avLst/>
            </a:prstGeom>
            <a:grp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D1C8DBDA-8D8A-B8DC-2664-824BDF5EFAF0}"/>
              </a:ext>
            </a:extLst>
          </p:cNvPr>
          <p:cNvGrpSpPr/>
          <p:nvPr/>
        </p:nvGrpSpPr>
        <p:grpSpPr>
          <a:xfrm>
            <a:off x="6061941" y="3316237"/>
            <a:ext cx="610293" cy="303282"/>
            <a:chOff x="5898803" y="3108703"/>
            <a:chExt cx="766684" cy="381000"/>
          </a:xfrm>
          <a:solidFill>
            <a:srgbClr val="00B0F0"/>
          </a:solidFill>
        </p:grpSpPr>
        <p:sp>
          <p:nvSpPr>
            <p:cNvPr id="77" name="Rectangle 76">
              <a:extLst>
                <a:ext uri="{FF2B5EF4-FFF2-40B4-BE49-F238E27FC236}">
                  <a16:creationId xmlns:a16="http://schemas.microsoft.com/office/drawing/2014/main" id="{61678669-AB13-4943-E1A6-AE3986C1F850}"/>
                </a:ext>
              </a:extLst>
            </p:cNvPr>
            <p:cNvSpPr/>
            <p:nvPr/>
          </p:nvSpPr>
          <p:spPr>
            <a:xfrm>
              <a:off x="5898803" y="3108703"/>
              <a:ext cx="345242" cy="381000"/>
            </a:xfrm>
            <a:prstGeom prst="rect">
              <a:avLst/>
            </a:prstGeom>
            <a:grp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9EC58A87-E7F6-AF5C-FB0F-D4CBC9E3468F}"/>
                </a:ext>
              </a:extLst>
            </p:cNvPr>
            <p:cNvSpPr/>
            <p:nvPr/>
          </p:nvSpPr>
          <p:spPr>
            <a:xfrm>
              <a:off x="6320245" y="3108703"/>
              <a:ext cx="345242" cy="381000"/>
            </a:xfrm>
            <a:prstGeom prst="rect">
              <a:avLst/>
            </a:prstGeom>
            <a:grp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TextBox 87">
            <a:extLst>
              <a:ext uri="{FF2B5EF4-FFF2-40B4-BE49-F238E27FC236}">
                <a16:creationId xmlns:a16="http://schemas.microsoft.com/office/drawing/2014/main" id="{70D87D1A-3348-AA90-A605-764F2F2726DF}"/>
              </a:ext>
            </a:extLst>
          </p:cNvPr>
          <p:cNvSpPr txBox="1"/>
          <p:nvPr/>
        </p:nvSpPr>
        <p:spPr>
          <a:xfrm>
            <a:off x="5482675" y="4159043"/>
            <a:ext cx="2492990"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8 </a:t>
            </a:r>
            <a:r>
              <a:rPr lang="en-US" sz="1600">
                <a:latin typeface="Gill Sans Light" panose="020B0302020104020203" pitchFamily="34" charset="-79"/>
                <a:cs typeface="Gill Sans Light" panose="020B0302020104020203" pitchFamily="34" charset="-79"/>
                <a:sym typeface="Wingdings" pitchFamily="2" charset="2"/>
              </a:rPr>
              <a:t> 7 nodes (1 node failed)</a:t>
            </a:r>
            <a:endParaRPr lang="en-US" sz="1600">
              <a:latin typeface="Gill Sans Light" panose="020B0302020104020203" pitchFamily="34" charset="-79"/>
              <a:cs typeface="Gill Sans Light" panose="020B0302020104020203" pitchFamily="34" charset="-79"/>
            </a:endParaRPr>
          </a:p>
        </p:txBody>
      </p:sp>
      <p:grpSp>
        <p:nvGrpSpPr>
          <p:cNvPr id="89" name="Group 88">
            <a:extLst>
              <a:ext uri="{FF2B5EF4-FFF2-40B4-BE49-F238E27FC236}">
                <a16:creationId xmlns:a16="http://schemas.microsoft.com/office/drawing/2014/main" id="{50A3878F-77DC-B5F0-9528-6DD5C84B0853}"/>
              </a:ext>
            </a:extLst>
          </p:cNvPr>
          <p:cNvGrpSpPr/>
          <p:nvPr/>
        </p:nvGrpSpPr>
        <p:grpSpPr>
          <a:xfrm>
            <a:off x="1336767" y="2571750"/>
            <a:ext cx="2694535" cy="1323252"/>
            <a:chOff x="852379" y="2566448"/>
            <a:chExt cx="2694535" cy="1323252"/>
          </a:xfrm>
        </p:grpSpPr>
        <p:grpSp>
          <p:nvGrpSpPr>
            <p:cNvPr id="90" name="Group 89">
              <a:extLst>
                <a:ext uri="{FF2B5EF4-FFF2-40B4-BE49-F238E27FC236}">
                  <a16:creationId xmlns:a16="http://schemas.microsoft.com/office/drawing/2014/main" id="{5B5EF0AD-D726-CB10-E312-426580D1EA8F}"/>
                </a:ext>
              </a:extLst>
            </p:cNvPr>
            <p:cNvGrpSpPr>
              <a:grpSpLocks noChangeAspect="1"/>
            </p:cNvGrpSpPr>
            <p:nvPr/>
          </p:nvGrpSpPr>
          <p:grpSpPr>
            <a:xfrm>
              <a:off x="2391398" y="2660120"/>
              <a:ext cx="552012" cy="274320"/>
              <a:chOff x="7265017" y="2628196"/>
              <a:chExt cx="766684" cy="381000"/>
            </a:xfrm>
          </p:grpSpPr>
          <p:sp>
            <p:nvSpPr>
              <p:cNvPr id="103" name="Rectangle 102">
                <a:extLst>
                  <a:ext uri="{FF2B5EF4-FFF2-40B4-BE49-F238E27FC236}">
                    <a16:creationId xmlns:a16="http://schemas.microsoft.com/office/drawing/2014/main" id="{A9685A03-ECDA-CF0D-C234-99DD9C9567D8}"/>
                  </a:ext>
                </a:extLst>
              </p:cNvPr>
              <p:cNvSpPr/>
              <p:nvPr/>
            </p:nvSpPr>
            <p:spPr>
              <a:xfrm>
                <a:off x="7265017" y="2628196"/>
                <a:ext cx="345242" cy="38100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F8A14C23-0E4B-79ED-9CD9-417AC92383CC}"/>
                  </a:ext>
                </a:extLst>
              </p:cNvPr>
              <p:cNvSpPr/>
              <p:nvPr/>
            </p:nvSpPr>
            <p:spPr>
              <a:xfrm>
                <a:off x="7686459" y="2628196"/>
                <a:ext cx="345242" cy="381000"/>
              </a:xfrm>
              <a:prstGeom prst="rect">
                <a:avLst/>
              </a:prstGeom>
              <a:solidFill>
                <a:srgbClr val="00B0F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a:extLst>
                <a:ext uri="{FF2B5EF4-FFF2-40B4-BE49-F238E27FC236}">
                  <a16:creationId xmlns:a16="http://schemas.microsoft.com/office/drawing/2014/main" id="{30F80F51-328C-06B1-4023-FDD1F0C81676}"/>
                </a:ext>
              </a:extLst>
            </p:cNvPr>
            <p:cNvGrpSpPr>
              <a:grpSpLocks noChangeAspect="1"/>
            </p:cNvGrpSpPr>
            <p:nvPr/>
          </p:nvGrpSpPr>
          <p:grpSpPr>
            <a:xfrm>
              <a:off x="2391398" y="3521707"/>
              <a:ext cx="1155516" cy="274320"/>
              <a:chOff x="7265017" y="3862296"/>
              <a:chExt cx="1604884" cy="381000"/>
            </a:xfrm>
          </p:grpSpPr>
          <p:sp>
            <p:nvSpPr>
              <p:cNvPr id="99" name="Rectangle 98">
                <a:extLst>
                  <a:ext uri="{FF2B5EF4-FFF2-40B4-BE49-F238E27FC236}">
                    <a16:creationId xmlns:a16="http://schemas.microsoft.com/office/drawing/2014/main" id="{D4577DE9-5C2D-2537-76A0-68C5DB8A579B}"/>
                  </a:ext>
                </a:extLst>
              </p:cNvPr>
              <p:cNvSpPr/>
              <p:nvPr/>
            </p:nvSpPr>
            <p:spPr>
              <a:xfrm>
                <a:off x="7265017"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B03C6203-093A-B0D1-E78B-8D7FEF1D55C9}"/>
                  </a:ext>
                </a:extLst>
              </p:cNvPr>
              <p:cNvSpPr/>
              <p:nvPr/>
            </p:nvSpPr>
            <p:spPr>
              <a:xfrm>
                <a:off x="7686459"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CA298A8E-E341-1619-0A85-D4764E04F417}"/>
                  </a:ext>
                </a:extLst>
              </p:cNvPr>
              <p:cNvSpPr/>
              <p:nvPr/>
            </p:nvSpPr>
            <p:spPr>
              <a:xfrm>
                <a:off x="8103217"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C2ABF77A-9FCB-A71D-483D-CDB83944DD5E}"/>
                  </a:ext>
                </a:extLst>
              </p:cNvPr>
              <p:cNvSpPr/>
              <p:nvPr/>
            </p:nvSpPr>
            <p:spPr>
              <a:xfrm>
                <a:off x="8524659" y="3862296"/>
                <a:ext cx="345242" cy="381000"/>
              </a:xfrm>
              <a:prstGeom prst="rect">
                <a:avLst/>
              </a:prstGeom>
              <a:solidFill>
                <a:schemeClr val="bg2"/>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2" name="Group 91">
              <a:extLst>
                <a:ext uri="{FF2B5EF4-FFF2-40B4-BE49-F238E27FC236}">
                  <a16:creationId xmlns:a16="http://schemas.microsoft.com/office/drawing/2014/main" id="{2256B023-5EDB-F2AB-621E-365A372B3E86}"/>
                </a:ext>
              </a:extLst>
            </p:cNvPr>
            <p:cNvGrpSpPr>
              <a:grpSpLocks noChangeAspect="1"/>
            </p:cNvGrpSpPr>
            <p:nvPr/>
          </p:nvGrpSpPr>
          <p:grpSpPr>
            <a:xfrm>
              <a:off x="2391398" y="3085737"/>
              <a:ext cx="855977" cy="274320"/>
              <a:chOff x="7265017" y="3245246"/>
              <a:chExt cx="1188857" cy="381000"/>
            </a:xfrm>
          </p:grpSpPr>
          <p:sp>
            <p:nvSpPr>
              <p:cNvPr id="96" name="Rectangle 95">
                <a:extLst>
                  <a:ext uri="{FF2B5EF4-FFF2-40B4-BE49-F238E27FC236}">
                    <a16:creationId xmlns:a16="http://schemas.microsoft.com/office/drawing/2014/main" id="{E446A615-47B6-B937-8A34-30DA4E796E62}"/>
                  </a:ext>
                </a:extLst>
              </p:cNvPr>
              <p:cNvSpPr/>
              <p:nvPr/>
            </p:nvSpPr>
            <p:spPr>
              <a:xfrm>
                <a:off x="7265017" y="3245246"/>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37492373-845F-0B7B-C065-0AB6C6CF24C2}"/>
                  </a:ext>
                </a:extLst>
              </p:cNvPr>
              <p:cNvSpPr/>
              <p:nvPr/>
            </p:nvSpPr>
            <p:spPr>
              <a:xfrm>
                <a:off x="7686459" y="3245246"/>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876DF792-264C-080B-40FC-6F5359B27951}"/>
                  </a:ext>
                </a:extLst>
              </p:cNvPr>
              <p:cNvSpPr/>
              <p:nvPr/>
            </p:nvSpPr>
            <p:spPr>
              <a:xfrm>
                <a:off x="8108632" y="3245246"/>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TextBox 92">
              <a:extLst>
                <a:ext uri="{FF2B5EF4-FFF2-40B4-BE49-F238E27FC236}">
                  <a16:creationId xmlns:a16="http://schemas.microsoft.com/office/drawing/2014/main" id="{907A2E6A-0280-B908-1452-E924039B8C5D}"/>
                </a:ext>
              </a:extLst>
            </p:cNvPr>
            <p:cNvSpPr txBox="1"/>
            <p:nvPr/>
          </p:nvSpPr>
          <p:spPr>
            <a:xfrm>
              <a:off x="852379" y="2566448"/>
              <a:ext cx="1311578" cy="461665"/>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Pipeline Template</a:t>
              </a:r>
            </a:p>
            <a:p>
              <a:pPr algn="ctr"/>
              <a:r>
                <a:rPr lang="en-US" sz="1200">
                  <a:latin typeface="Gill Sans Light" panose="020B0302020104020203" pitchFamily="34" charset="-79"/>
                  <a:cs typeface="Gill Sans Light" panose="020B0302020104020203" pitchFamily="34" charset="-79"/>
                </a:rPr>
                <a:t>(2 nodes)</a:t>
              </a:r>
            </a:p>
          </p:txBody>
        </p:sp>
        <p:sp>
          <p:nvSpPr>
            <p:cNvPr id="94" name="TextBox 93">
              <a:extLst>
                <a:ext uri="{FF2B5EF4-FFF2-40B4-BE49-F238E27FC236}">
                  <a16:creationId xmlns:a16="http://schemas.microsoft.com/office/drawing/2014/main" id="{47286B11-2B2F-2F01-733D-7FF29D856B90}"/>
                </a:ext>
              </a:extLst>
            </p:cNvPr>
            <p:cNvSpPr txBox="1"/>
            <p:nvPr/>
          </p:nvSpPr>
          <p:spPr>
            <a:xfrm>
              <a:off x="852380" y="2992065"/>
              <a:ext cx="1311576" cy="461665"/>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Pipeline Template</a:t>
              </a:r>
            </a:p>
            <a:p>
              <a:pPr algn="ctr"/>
              <a:r>
                <a:rPr lang="en-US" sz="1200">
                  <a:latin typeface="Gill Sans Light" panose="020B0302020104020203" pitchFamily="34" charset="-79"/>
                  <a:cs typeface="Gill Sans Light" panose="020B0302020104020203" pitchFamily="34" charset="-79"/>
                </a:rPr>
                <a:t>(3 nodes)</a:t>
              </a:r>
            </a:p>
          </p:txBody>
        </p:sp>
        <p:sp>
          <p:nvSpPr>
            <p:cNvPr id="95" name="TextBox 94">
              <a:extLst>
                <a:ext uri="{FF2B5EF4-FFF2-40B4-BE49-F238E27FC236}">
                  <a16:creationId xmlns:a16="http://schemas.microsoft.com/office/drawing/2014/main" id="{6BEC80D7-E911-52C1-6EE1-7E749A73199D}"/>
                </a:ext>
              </a:extLst>
            </p:cNvPr>
            <p:cNvSpPr txBox="1"/>
            <p:nvPr/>
          </p:nvSpPr>
          <p:spPr>
            <a:xfrm>
              <a:off x="852379" y="3428035"/>
              <a:ext cx="1311578" cy="461665"/>
            </a:xfrm>
            <a:prstGeom prst="rect">
              <a:avLst/>
            </a:prstGeom>
            <a:noFill/>
          </p:spPr>
          <p:txBody>
            <a:bodyPr wrap="none" rtlCol="0">
              <a:spAutoFit/>
            </a:bodyPr>
            <a:lstStyle/>
            <a:p>
              <a:pPr algn="ctr"/>
              <a:r>
                <a:rPr lang="en-US" sz="1200">
                  <a:latin typeface="Gill Sans Light" panose="020B0302020104020203" pitchFamily="34" charset="-79"/>
                  <a:cs typeface="Gill Sans Light" panose="020B0302020104020203" pitchFamily="34" charset="-79"/>
                </a:rPr>
                <a:t>Pipeline Template</a:t>
              </a:r>
            </a:p>
            <a:p>
              <a:pPr algn="ctr"/>
              <a:r>
                <a:rPr lang="en-US" sz="1200">
                  <a:latin typeface="Gill Sans Light" panose="020B0302020104020203" pitchFamily="34" charset="-79"/>
                  <a:cs typeface="Gill Sans Light" panose="020B0302020104020203" pitchFamily="34" charset="-79"/>
                </a:rPr>
                <a:t>(4 nodes)</a:t>
              </a:r>
            </a:p>
          </p:txBody>
        </p:sp>
      </p:grpSp>
      <p:sp>
        <p:nvSpPr>
          <p:cNvPr id="109" name="Rounded Rectangle 108">
            <a:extLst>
              <a:ext uri="{FF2B5EF4-FFF2-40B4-BE49-F238E27FC236}">
                <a16:creationId xmlns:a16="http://schemas.microsoft.com/office/drawing/2014/main" id="{15CB16BE-904C-A84C-1476-2E0B254E2B04}"/>
              </a:ext>
            </a:extLst>
          </p:cNvPr>
          <p:cNvSpPr/>
          <p:nvPr/>
        </p:nvSpPr>
        <p:spPr>
          <a:xfrm>
            <a:off x="1234286" y="2994372"/>
            <a:ext cx="2634417" cy="469008"/>
          </a:xfrm>
          <a:prstGeom prst="roundRect">
            <a:avLst/>
          </a:prstGeom>
          <a:noFill/>
          <a:ln>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Elbow Connector 109">
            <a:extLst>
              <a:ext uri="{FF2B5EF4-FFF2-40B4-BE49-F238E27FC236}">
                <a16:creationId xmlns:a16="http://schemas.microsoft.com/office/drawing/2014/main" id="{C642E7EA-6089-FEAA-9C10-437E7A9F1729}"/>
              </a:ext>
            </a:extLst>
          </p:cNvPr>
          <p:cNvCxnSpPr>
            <a:cxnSpLocks/>
            <a:stCxn id="109" idx="3"/>
            <a:endCxn id="123" idx="1"/>
          </p:cNvCxnSpPr>
          <p:nvPr/>
        </p:nvCxnSpPr>
        <p:spPr>
          <a:xfrm flipV="1">
            <a:off x="3868703" y="2735910"/>
            <a:ext cx="2044416" cy="492966"/>
          </a:xfrm>
          <a:prstGeom prst="bentConnector3">
            <a:avLst>
              <a:gd name="adj1" fmla="val 50000"/>
            </a:avLst>
          </a:prstGeom>
          <a:ln w="19050">
            <a:solidFill>
              <a:schemeClr val="tx2"/>
            </a:solidFill>
            <a:tailEnd type="triangle"/>
          </a:ln>
        </p:spPr>
        <p:style>
          <a:lnRef idx="1">
            <a:schemeClr val="dk1"/>
          </a:lnRef>
          <a:fillRef idx="0">
            <a:schemeClr val="dk1"/>
          </a:fillRef>
          <a:effectRef idx="0">
            <a:schemeClr val="dk1"/>
          </a:effectRef>
          <a:fontRef idx="minor">
            <a:schemeClr val="tx1"/>
          </a:fontRef>
        </p:style>
      </p:cxnSp>
      <p:grpSp>
        <p:nvGrpSpPr>
          <p:cNvPr id="115" name="Group 114">
            <a:extLst>
              <a:ext uri="{FF2B5EF4-FFF2-40B4-BE49-F238E27FC236}">
                <a16:creationId xmlns:a16="http://schemas.microsoft.com/office/drawing/2014/main" id="{6A953772-14FC-13A1-A0C4-427643CF2F20}"/>
              </a:ext>
            </a:extLst>
          </p:cNvPr>
          <p:cNvGrpSpPr/>
          <p:nvPr/>
        </p:nvGrpSpPr>
        <p:grpSpPr>
          <a:xfrm>
            <a:off x="6058211" y="2844981"/>
            <a:ext cx="610293" cy="303282"/>
            <a:chOff x="5898803" y="3108703"/>
            <a:chExt cx="766684" cy="381000"/>
          </a:xfrm>
          <a:solidFill>
            <a:srgbClr val="00B0F0"/>
          </a:solidFill>
        </p:grpSpPr>
        <p:sp>
          <p:nvSpPr>
            <p:cNvPr id="116" name="Rectangle 115">
              <a:extLst>
                <a:ext uri="{FF2B5EF4-FFF2-40B4-BE49-F238E27FC236}">
                  <a16:creationId xmlns:a16="http://schemas.microsoft.com/office/drawing/2014/main" id="{75A71506-6036-88A7-8B80-E9C66D0AA5BC}"/>
                </a:ext>
              </a:extLst>
            </p:cNvPr>
            <p:cNvSpPr/>
            <p:nvPr/>
          </p:nvSpPr>
          <p:spPr>
            <a:xfrm>
              <a:off x="5898803" y="3108703"/>
              <a:ext cx="345242" cy="381000"/>
            </a:xfrm>
            <a:prstGeom prst="rect">
              <a:avLst/>
            </a:prstGeom>
            <a:grp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E5218ED2-14FA-9554-FC25-BC95615DA15A}"/>
                </a:ext>
              </a:extLst>
            </p:cNvPr>
            <p:cNvSpPr/>
            <p:nvPr/>
          </p:nvSpPr>
          <p:spPr>
            <a:xfrm>
              <a:off x="6320245" y="3108703"/>
              <a:ext cx="345242" cy="381000"/>
            </a:xfrm>
            <a:prstGeom prst="rect">
              <a:avLst/>
            </a:prstGeom>
            <a:grp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00AFDF28-B9A5-2EEA-A6DA-B0F7F404EFBA}"/>
              </a:ext>
            </a:extLst>
          </p:cNvPr>
          <p:cNvGrpSpPr/>
          <p:nvPr/>
        </p:nvGrpSpPr>
        <p:grpSpPr>
          <a:xfrm>
            <a:off x="6059752" y="3785352"/>
            <a:ext cx="610293" cy="303282"/>
            <a:chOff x="5898803" y="3108703"/>
            <a:chExt cx="766684" cy="381000"/>
          </a:xfrm>
          <a:solidFill>
            <a:srgbClr val="00B0F0"/>
          </a:solidFill>
        </p:grpSpPr>
        <p:sp>
          <p:nvSpPr>
            <p:cNvPr id="119" name="Rectangle 118">
              <a:extLst>
                <a:ext uri="{FF2B5EF4-FFF2-40B4-BE49-F238E27FC236}">
                  <a16:creationId xmlns:a16="http://schemas.microsoft.com/office/drawing/2014/main" id="{CE2DB0F8-C24F-7CC6-FF56-273A5E34958A}"/>
                </a:ext>
              </a:extLst>
            </p:cNvPr>
            <p:cNvSpPr/>
            <p:nvPr/>
          </p:nvSpPr>
          <p:spPr>
            <a:xfrm>
              <a:off x="5898803" y="3108703"/>
              <a:ext cx="345242" cy="381000"/>
            </a:xfrm>
            <a:prstGeom prst="rect">
              <a:avLst/>
            </a:prstGeom>
            <a:grp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3FB8D193-63C5-540D-1EFF-673D3786EA2F}"/>
                </a:ext>
              </a:extLst>
            </p:cNvPr>
            <p:cNvSpPr/>
            <p:nvPr/>
          </p:nvSpPr>
          <p:spPr>
            <a:xfrm>
              <a:off x="6320245" y="3108703"/>
              <a:ext cx="345242" cy="381000"/>
            </a:xfrm>
            <a:prstGeom prst="rect">
              <a:avLst/>
            </a:prstGeom>
            <a:grp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Multiply 120">
            <a:extLst>
              <a:ext uri="{FF2B5EF4-FFF2-40B4-BE49-F238E27FC236}">
                <a16:creationId xmlns:a16="http://schemas.microsoft.com/office/drawing/2014/main" id="{4E19D75E-B304-374B-3CEA-FD893996A604}"/>
              </a:ext>
            </a:extLst>
          </p:cNvPr>
          <p:cNvSpPr/>
          <p:nvPr/>
        </p:nvSpPr>
        <p:spPr>
          <a:xfrm>
            <a:off x="6266491" y="2242944"/>
            <a:ext cx="536666" cy="536666"/>
          </a:xfrm>
          <a:prstGeom prst="mathMultiply">
            <a:avLst>
              <a:gd name="adj1" fmla="val 7015"/>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6" name="Group 125">
            <a:extLst>
              <a:ext uri="{FF2B5EF4-FFF2-40B4-BE49-F238E27FC236}">
                <a16:creationId xmlns:a16="http://schemas.microsoft.com/office/drawing/2014/main" id="{EB0B59EC-04BD-D2D7-361F-15733C651314}"/>
              </a:ext>
            </a:extLst>
          </p:cNvPr>
          <p:cNvGrpSpPr/>
          <p:nvPr/>
        </p:nvGrpSpPr>
        <p:grpSpPr>
          <a:xfrm>
            <a:off x="6061940" y="2583076"/>
            <a:ext cx="942039" cy="303282"/>
            <a:chOff x="5898803" y="2571750"/>
            <a:chExt cx="1183442" cy="381000"/>
          </a:xfrm>
        </p:grpSpPr>
        <p:sp>
          <p:nvSpPr>
            <p:cNvPr id="127" name="Rectangle 126">
              <a:extLst>
                <a:ext uri="{FF2B5EF4-FFF2-40B4-BE49-F238E27FC236}">
                  <a16:creationId xmlns:a16="http://schemas.microsoft.com/office/drawing/2014/main" id="{03443426-7A18-0DC1-A3FB-DDE474EF1CD4}"/>
                </a:ext>
              </a:extLst>
            </p:cNvPr>
            <p:cNvSpPr/>
            <p:nvPr/>
          </p:nvSpPr>
          <p:spPr>
            <a:xfrm>
              <a:off x="5898803"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A73B4F39-A3FF-960D-6D69-E782297D9C9D}"/>
                </a:ext>
              </a:extLst>
            </p:cNvPr>
            <p:cNvSpPr/>
            <p:nvPr/>
          </p:nvSpPr>
          <p:spPr>
            <a:xfrm>
              <a:off x="6320245"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19B41D51-F953-3FD3-E15C-8066D80230A2}"/>
                </a:ext>
              </a:extLst>
            </p:cNvPr>
            <p:cNvSpPr/>
            <p:nvPr/>
          </p:nvSpPr>
          <p:spPr>
            <a:xfrm>
              <a:off x="6737003" y="2571750"/>
              <a:ext cx="345242" cy="381000"/>
            </a:xfrm>
            <a:prstGeom prst="rect">
              <a:avLst/>
            </a:prstGeom>
            <a:solidFill>
              <a:srgbClr val="FF9300"/>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0497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22" presetClass="entr" presetSubtype="8" fill="hold" nodeType="withEffect">
                                  <p:stCondLst>
                                    <p:cond delay="0"/>
                                  </p:stCondLst>
                                  <p:childTnLst>
                                    <p:set>
                                      <p:cBhvr>
                                        <p:cTn id="12" dur="1" fill="hold">
                                          <p:stCondLst>
                                            <p:cond delay="0"/>
                                          </p:stCondLst>
                                        </p:cTn>
                                        <p:tgtEl>
                                          <p:spTgt spid="110"/>
                                        </p:tgtEl>
                                        <p:attrNameLst>
                                          <p:attrName>style.visibility</p:attrName>
                                        </p:attrNameLst>
                                      </p:cBhvr>
                                      <p:to>
                                        <p:strVal val="visible"/>
                                      </p:to>
                                    </p:set>
                                    <p:animEffect transition="in" filter="wipe(left)">
                                      <p:cBhvr>
                                        <p:cTn id="13" dur="500"/>
                                        <p:tgtEl>
                                          <p:spTgt spid="110"/>
                                        </p:tgtEl>
                                      </p:cBhvr>
                                    </p:animEffect>
                                  </p:childTnLst>
                                </p:cTn>
                              </p:par>
                            </p:childTnLst>
                          </p:cTn>
                        </p:par>
                        <p:par>
                          <p:cTn id="14" fill="hold">
                            <p:stCondLst>
                              <p:cond delay="500"/>
                            </p:stCondLst>
                            <p:childTnLst>
                              <p:par>
                                <p:cTn id="15" presetID="10" presetClass="exit" presetSubtype="0" fill="hold" nodeType="afterEffect">
                                  <p:stCondLst>
                                    <p:cond delay="0"/>
                                  </p:stCondLst>
                                  <p:childTnLst>
                                    <p:animEffect transition="out" filter="fade">
                                      <p:cBhvr>
                                        <p:cTn id="16" dur="500"/>
                                        <p:tgtEl>
                                          <p:spTgt spid="68"/>
                                        </p:tgtEl>
                                      </p:cBhvr>
                                    </p:animEffect>
                                    <p:set>
                                      <p:cBhvr>
                                        <p:cTn id="17" dur="1" fill="hold">
                                          <p:stCondLst>
                                            <p:cond delay="499"/>
                                          </p:stCondLst>
                                        </p:cTn>
                                        <p:tgtEl>
                                          <p:spTgt spid="68"/>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121"/>
                                        </p:tgtEl>
                                      </p:cBhvr>
                                    </p:animEffect>
                                    <p:set>
                                      <p:cBhvr>
                                        <p:cTn id="20" dur="1" fill="hold">
                                          <p:stCondLst>
                                            <p:cond delay="499"/>
                                          </p:stCondLst>
                                        </p:cTn>
                                        <p:tgtEl>
                                          <p:spTgt spid="121"/>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115"/>
                                        </p:tgtEl>
                                      </p:cBhvr>
                                    </p:animEffect>
                                    <p:set>
                                      <p:cBhvr>
                                        <p:cTn id="23" dur="1" fill="hold">
                                          <p:stCondLst>
                                            <p:cond delay="499"/>
                                          </p:stCondLst>
                                        </p:cTn>
                                        <p:tgtEl>
                                          <p:spTgt spid="115"/>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nodeType="after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26"/>
                                        </p:tgtEl>
                                        <p:attrNameLst>
                                          <p:attrName>style.visibility</p:attrName>
                                        </p:attrNameLst>
                                      </p:cBhvr>
                                      <p:to>
                                        <p:strVal val="visible"/>
                                      </p:to>
                                    </p:set>
                                    <p:animEffect transition="in" filter="fade">
                                      <p:cBhvr>
                                        <p:cTn id="30" dur="500"/>
                                        <p:tgtEl>
                                          <p:spTgt spid="12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09" grpId="0" animBg="1"/>
      <p:bldP spid="1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BD5021-BCBC-AB9F-ADC9-5452B939D1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43</a:t>
            </a:fld>
            <a:endParaRPr lang="en-US"/>
          </a:p>
        </p:txBody>
      </p:sp>
      <p:sp>
        <p:nvSpPr>
          <p:cNvPr id="4" name="Title 3">
            <a:extLst>
              <a:ext uri="{FF2B5EF4-FFF2-40B4-BE49-F238E27FC236}">
                <a16:creationId xmlns:a16="http://schemas.microsoft.com/office/drawing/2014/main" id="{DD29A7C4-E24D-3054-A5CF-D214EB66C2F4}"/>
              </a:ext>
            </a:extLst>
          </p:cNvPr>
          <p:cNvSpPr>
            <a:spLocks noGrp="1"/>
          </p:cNvSpPr>
          <p:nvPr>
            <p:ph type="title"/>
          </p:nvPr>
        </p:nvSpPr>
        <p:spPr/>
        <p:txBody>
          <a:bodyPr/>
          <a:lstStyle/>
          <a:p>
            <a:r>
              <a:rPr lang="en-US"/>
              <a:t>Oobleck Architecture Workflow</a:t>
            </a:r>
          </a:p>
        </p:txBody>
      </p:sp>
      <p:pic>
        <p:nvPicPr>
          <p:cNvPr id="6" name="Picture 5" descr="A grey rectangular object with black text&#10;&#10;Description automatically generated">
            <a:extLst>
              <a:ext uri="{FF2B5EF4-FFF2-40B4-BE49-F238E27FC236}">
                <a16:creationId xmlns:a16="http://schemas.microsoft.com/office/drawing/2014/main" id="{3F1DA9FF-44AD-C1BF-3384-E69F7A53FD77}"/>
              </a:ext>
            </a:extLst>
          </p:cNvPr>
          <p:cNvPicPr>
            <a:picLocks noChangeAspect="1"/>
          </p:cNvPicPr>
          <p:nvPr/>
        </p:nvPicPr>
        <p:blipFill>
          <a:blip r:embed="rId3"/>
          <a:stretch>
            <a:fillRect/>
          </a:stretch>
        </p:blipFill>
        <p:spPr>
          <a:xfrm>
            <a:off x="1048062" y="1242042"/>
            <a:ext cx="4474334" cy="1795315"/>
          </a:xfrm>
          <a:prstGeom prst="rect">
            <a:avLst/>
          </a:prstGeom>
        </p:spPr>
      </p:pic>
      <p:pic>
        <p:nvPicPr>
          <p:cNvPr id="8" name="Picture 7" descr="A diagram of a pipeline&#10;&#10;Description automatically generated">
            <a:extLst>
              <a:ext uri="{FF2B5EF4-FFF2-40B4-BE49-F238E27FC236}">
                <a16:creationId xmlns:a16="http://schemas.microsoft.com/office/drawing/2014/main" id="{3656DA07-2B0D-0022-DF16-A7FF3009B0A5}"/>
              </a:ext>
            </a:extLst>
          </p:cNvPr>
          <p:cNvPicPr>
            <a:picLocks noChangeAspect="1"/>
          </p:cNvPicPr>
          <p:nvPr/>
        </p:nvPicPr>
        <p:blipFill>
          <a:blip r:embed="rId4"/>
          <a:stretch>
            <a:fillRect/>
          </a:stretch>
        </p:blipFill>
        <p:spPr>
          <a:xfrm>
            <a:off x="1048062" y="1242042"/>
            <a:ext cx="4474334" cy="1795315"/>
          </a:xfrm>
          <a:prstGeom prst="rect">
            <a:avLst/>
          </a:prstGeom>
        </p:spPr>
      </p:pic>
      <p:pic>
        <p:nvPicPr>
          <p:cNvPr id="10" name="Picture 9" descr="A diagram of an oil pipeline&#10;&#10;Description automatically generated">
            <a:extLst>
              <a:ext uri="{FF2B5EF4-FFF2-40B4-BE49-F238E27FC236}">
                <a16:creationId xmlns:a16="http://schemas.microsoft.com/office/drawing/2014/main" id="{3370BA8B-A67B-213B-2CC0-917723CA23C4}"/>
              </a:ext>
            </a:extLst>
          </p:cNvPr>
          <p:cNvPicPr>
            <a:picLocks noChangeAspect="1"/>
          </p:cNvPicPr>
          <p:nvPr/>
        </p:nvPicPr>
        <p:blipFill>
          <a:blip r:embed="rId5"/>
          <a:stretch>
            <a:fillRect/>
          </a:stretch>
        </p:blipFill>
        <p:spPr>
          <a:xfrm>
            <a:off x="1048062" y="1242042"/>
            <a:ext cx="4474334" cy="3506911"/>
          </a:xfrm>
          <a:prstGeom prst="rect">
            <a:avLst/>
          </a:prstGeom>
        </p:spPr>
      </p:pic>
      <p:pic>
        <p:nvPicPr>
          <p:cNvPr id="12" name="Picture 11" descr="A diagram of a pipeline execution&#10;&#10;Description automatically generated">
            <a:extLst>
              <a:ext uri="{FF2B5EF4-FFF2-40B4-BE49-F238E27FC236}">
                <a16:creationId xmlns:a16="http://schemas.microsoft.com/office/drawing/2014/main" id="{7C0A5C46-9CD1-41F4-C6E1-7BFCA07F0F2C}"/>
              </a:ext>
            </a:extLst>
          </p:cNvPr>
          <p:cNvPicPr>
            <a:picLocks noChangeAspect="1"/>
          </p:cNvPicPr>
          <p:nvPr/>
        </p:nvPicPr>
        <p:blipFill>
          <a:blip r:embed="rId6"/>
          <a:stretch>
            <a:fillRect/>
          </a:stretch>
        </p:blipFill>
        <p:spPr>
          <a:xfrm>
            <a:off x="1048062" y="1242042"/>
            <a:ext cx="4474334" cy="3506911"/>
          </a:xfrm>
          <a:prstGeom prst="rect">
            <a:avLst/>
          </a:prstGeom>
        </p:spPr>
      </p:pic>
      <p:pic>
        <p:nvPicPr>
          <p:cNvPr id="14" name="Picture 13" descr="A diagram of a pipeline&#10;&#10;Description automatically generated">
            <a:extLst>
              <a:ext uri="{FF2B5EF4-FFF2-40B4-BE49-F238E27FC236}">
                <a16:creationId xmlns:a16="http://schemas.microsoft.com/office/drawing/2014/main" id="{AA224DC3-AE7F-88DA-BFA8-1E2D9C57D2DF}"/>
              </a:ext>
            </a:extLst>
          </p:cNvPr>
          <p:cNvPicPr>
            <a:picLocks noChangeAspect="1"/>
          </p:cNvPicPr>
          <p:nvPr/>
        </p:nvPicPr>
        <p:blipFill>
          <a:blip r:embed="rId7"/>
          <a:stretch>
            <a:fillRect/>
          </a:stretch>
        </p:blipFill>
        <p:spPr>
          <a:xfrm>
            <a:off x="1048062" y="1242042"/>
            <a:ext cx="4474334" cy="3506911"/>
          </a:xfrm>
          <a:prstGeom prst="rect">
            <a:avLst/>
          </a:prstGeom>
        </p:spPr>
      </p:pic>
      <p:sp>
        <p:nvSpPr>
          <p:cNvPr id="3" name="!! TextBox 2">
            <a:extLst>
              <a:ext uri="{FF2B5EF4-FFF2-40B4-BE49-F238E27FC236}">
                <a16:creationId xmlns:a16="http://schemas.microsoft.com/office/drawing/2014/main" id="{4C46774E-902A-182B-05B6-9433E3D47001}"/>
              </a:ext>
            </a:extLst>
          </p:cNvPr>
          <p:cNvSpPr txBox="1"/>
          <p:nvPr/>
        </p:nvSpPr>
        <p:spPr>
          <a:xfrm>
            <a:off x="5643797" y="1798820"/>
            <a:ext cx="3252865" cy="338554"/>
          </a:xfrm>
          <a:prstGeom prst="rect">
            <a:avLst/>
          </a:prstGeom>
          <a:noFill/>
        </p:spPr>
        <p:txBody>
          <a:bodyPr wrap="square" rtlCol="0">
            <a:spAutoFit/>
          </a:bodyPr>
          <a:lstStyle/>
          <a:p>
            <a:pPr marL="274320" indent="-274320">
              <a:spcAft>
                <a:spcPts val="2000"/>
              </a:spcAft>
              <a:buAutoNum type="arabicPeriod"/>
            </a:pPr>
            <a:r>
              <a:rPr lang="en-US" sz="1600">
                <a:latin typeface="Gill Sans Light" panose="020B0302020104020203" pitchFamily="34" charset="-79"/>
                <a:cs typeface="Gill Sans Light" panose="020B0302020104020203" pitchFamily="34" charset="-79"/>
              </a:rPr>
              <a:t>Generate pipeline templates</a:t>
            </a:r>
          </a:p>
        </p:txBody>
      </p:sp>
      <p:sp>
        <p:nvSpPr>
          <p:cNvPr id="7" name="!! TextBox 6">
            <a:extLst>
              <a:ext uri="{FF2B5EF4-FFF2-40B4-BE49-F238E27FC236}">
                <a16:creationId xmlns:a16="http://schemas.microsoft.com/office/drawing/2014/main" id="{9CCD66B4-3860-8875-8B14-F20C6F9B61D3}"/>
              </a:ext>
            </a:extLst>
          </p:cNvPr>
          <p:cNvSpPr txBox="1"/>
          <p:nvPr/>
        </p:nvSpPr>
        <p:spPr>
          <a:xfrm>
            <a:off x="5643797" y="2452123"/>
            <a:ext cx="3252865" cy="584775"/>
          </a:xfrm>
          <a:prstGeom prst="rect">
            <a:avLst/>
          </a:prstGeom>
          <a:noFill/>
        </p:spPr>
        <p:txBody>
          <a:bodyPr wrap="square">
            <a:spAutoFit/>
          </a:bodyPr>
          <a:lstStyle/>
          <a:p>
            <a:pPr marL="274320" indent="-274320">
              <a:spcAft>
                <a:spcPts val="2000"/>
              </a:spcAft>
              <a:buFont typeface="+mj-lt"/>
              <a:buAutoNum type="arabicPeriod" startAt="2"/>
            </a:pPr>
            <a:r>
              <a:rPr lang="en-US" sz="1600">
                <a:latin typeface="Gill Sans Light" panose="020B0302020104020203" pitchFamily="34" charset="-79"/>
                <a:cs typeface="Gill Sans Light" panose="020B0302020104020203" pitchFamily="34" charset="-79"/>
              </a:rPr>
              <a:t>Instantiate pipelines from the pipeline templates</a:t>
            </a:r>
          </a:p>
        </p:txBody>
      </p:sp>
      <p:sp>
        <p:nvSpPr>
          <p:cNvPr id="11" name="!! TextBox 10">
            <a:extLst>
              <a:ext uri="{FF2B5EF4-FFF2-40B4-BE49-F238E27FC236}">
                <a16:creationId xmlns:a16="http://schemas.microsoft.com/office/drawing/2014/main" id="{3B7852A5-D45A-ED56-1B36-8649AE5A629E}"/>
              </a:ext>
            </a:extLst>
          </p:cNvPr>
          <p:cNvSpPr txBox="1"/>
          <p:nvPr/>
        </p:nvSpPr>
        <p:spPr>
          <a:xfrm>
            <a:off x="5643797" y="3351647"/>
            <a:ext cx="3252865" cy="584775"/>
          </a:xfrm>
          <a:prstGeom prst="rect">
            <a:avLst/>
          </a:prstGeom>
          <a:noFill/>
        </p:spPr>
        <p:txBody>
          <a:bodyPr wrap="square">
            <a:spAutoFit/>
          </a:bodyPr>
          <a:lstStyle/>
          <a:p>
            <a:pPr marL="274320" indent="-274320">
              <a:spcAft>
                <a:spcPts val="2000"/>
              </a:spcAft>
              <a:buFont typeface="+mj-lt"/>
              <a:buAutoNum type="arabicPeriod" startAt="3"/>
            </a:pPr>
            <a:r>
              <a:rPr lang="en-US" sz="1600">
                <a:latin typeface="Gill Sans Light" panose="020B0302020104020203" pitchFamily="34" charset="-79"/>
                <a:cs typeface="Gill Sans Light" panose="020B0302020104020203" pitchFamily="34" charset="-79"/>
              </a:rPr>
              <a:t>Pipeline reinstantiation when failures detected</a:t>
            </a:r>
          </a:p>
        </p:txBody>
      </p:sp>
    </p:spTree>
    <p:extLst>
      <p:ext uri="{BB962C8B-B14F-4D97-AF65-F5344CB8AC3E}">
        <p14:creationId xmlns:p14="http://schemas.microsoft.com/office/powerpoint/2010/main" val="204740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936506-8BF3-6757-220D-E19EF79E66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44</a:t>
            </a:fld>
            <a:endParaRPr lang="en-US"/>
          </a:p>
        </p:txBody>
      </p:sp>
      <p:sp>
        <p:nvSpPr>
          <p:cNvPr id="3" name="Text Placeholder 2">
            <a:extLst>
              <a:ext uri="{FF2B5EF4-FFF2-40B4-BE49-F238E27FC236}">
                <a16:creationId xmlns:a16="http://schemas.microsoft.com/office/drawing/2014/main" id="{48664417-7A6C-D811-6F0F-4194F1BF0ACC}"/>
              </a:ext>
            </a:extLst>
          </p:cNvPr>
          <p:cNvSpPr>
            <a:spLocks noGrp="1"/>
          </p:cNvSpPr>
          <p:nvPr>
            <p:ph type="body" idx="1"/>
          </p:nvPr>
        </p:nvSpPr>
        <p:spPr/>
        <p:txBody>
          <a:bodyPr/>
          <a:lstStyle/>
          <a:p>
            <a:r>
              <a:rPr lang="en-US"/>
              <a:t>Oobleck only tolerates node-granularity hardware failures</a:t>
            </a:r>
          </a:p>
          <a:p>
            <a:pPr lvl="1"/>
            <a:r>
              <a:rPr lang="en-US"/>
              <a:t>Slowing down in computational resources or network bandwidth is not covered</a:t>
            </a:r>
          </a:p>
          <a:p>
            <a:pPr lvl="1"/>
            <a:r>
              <a:rPr lang="en-US"/>
              <a:t>Supporting heterogeneous GPUs/network can be a part of this problem</a:t>
            </a:r>
          </a:p>
          <a:p>
            <a:endParaRPr lang="en-US"/>
          </a:p>
          <a:p>
            <a:endParaRPr lang="en-US"/>
          </a:p>
          <a:p>
            <a:pPr lvl="1"/>
            <a:endParaRPr lang="en-US"/>
          </a:p>
          <a:p>
            <a:endParaRPr lang="en-US"/>
          </a:p>
        </p:txBody>
      </p:sp>
      <p:sp>
        <p:nvSpPr>
          <p:cNvPr id="4" name="Title 3">
            <a:extLst>
              <a:ext uri="{FF2B5EF4-FFF2-40B4-BE49-F238E27FC236}">
                <a16:creationId xmlns:a16="http://schemas.microsoft.com/office/drawing/2014/main" id="{EF1F610D-39E8-74F1-BB32-8C005FF2567F}"/>
              </a:ext>
            </a:extLst>
          </p:cNvPr>
          <p:cNvSpPr>
            <a:spLocks noGrp="1"/>
          </p:cNvSpPr>
          <p:nvPr>
            <p:ph type="title"/>
          </p:nvPr>
        </p:nvSpPr>
        <p:spPr/>
        <p:txBody>
          <a:bodyPr/>
          <a:lstStyle/>
          <a:p>
            <a:r>
              <a:rPr lang="en-US"/>
              <a:t>Limitations &amp; Discussion</a:t>
            </a:r>
          </a:p>
        </p:txBody>
      </p:sp>
      <p:grpSp>
        <p:nvGrpSpPr>
          <p:cNvPr id="11" name="Group 10">
            <a:extLst>
              <a:ext uri="{FF2B5EF4-FFF2-40B4-BE49-F238E27FC236}">
                <a16:creationId xmlns:a16="http://schemas.microsoft.com/office/drawing/2014/main" id="{A2D0A800-9277-2541-7C7B-4E3FE37862CB}"/>
              </a:ext>
            </a:extLst>
          </p:cNvPr>
          <p:cNvGrpSpPr/>
          <p:nvPr/>
        </p:nvGrpSpPr>
        <p:grpSpPr>
          <a:xfrm>
            <a:off x="792010" y="2571750"/>
            <a:ext cx="2316950" cy="919535"/>
            <a:chOff x="289090" y="2116885"/>
            <a:chExt cx="2316950" cy="919535"/>
          </a:xfrm>
        </p:grpSpPr>
        <p:sp>
          <p:nvSpPr>
            <p:cNvPr id="5" name="Rectangle 4">
              <a:extLst>
                <a:ext uri="{FF2B5EF4-FFF2-40B4-BE49-F238E27FC236}">
                  <a16:creationId xmlns:a16="http://schemas.microsoft.com/office/drawing/2014/main" id="{FBC9B946-F23D-A781-AE61-AA773A05D203}"/>
                </a:ext>
              </a:extLst>
            </p:cNvPr>
            <p:cNvSpPr/>
            <p:nvPr/>
          </p:nvSpPr>
          <p:spPr>
            <a:xfrm>
              <a:off x="1158240" y="2179320"/>
              <a:ext cx="1348740" cy="190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482072D-7C08-94AA-2102-32267EB77AEE}"/>
                </a:ext>
              </a:extLst>
            </p:cNvPr>
            <p:cNvSpPr/>
            <p:nvPr/>
          </p:nvSpPr>
          <p:spPr>
            <a:xfrm>
              <a:off x="1158240" y="2476500"/>
              <a:ext cx="1295400" cy="190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5DDD6AD-0DB1-0B02-B2BC-5560F9DF10E8}"/>
                </a:ext>
              </a:extLst>
            </p:cNvPr>
            <p:cNvSpPr/>
            <p:nvPr/>
          </p:nvSpPr>
          <p:spPr>
            <a:xfrm>
              <a:off x="1158240" y="2787281"/>
              <a:ext cx="1447800" cy="190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8C8392-613F-36DB-47CE-918E0F26A366}"/>
                </a:ext>
              </a:extLst>
            </p:cNvPr>
            <p:cNvSpPr txBox="1"/>
            <p:nvPr/>
          </p:nvSpPr>
          <p:spPr>
            <a:xfrm>
              <a:off x="289091" y="2116885"/>
              <a:ext cx="869149" cy="307777"/>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Pipeline 1</a:t>
              </a:r>
            </a:p>
          </p:txBody>
        </p:sp>
        <p:sp>
          <p:nvSpPr>
            <p:cNvPr id="9" name="TextBox 8">
              <a:extLst>
                <a:ext uri="{FF2B5EF4-FFF2-40B4-BE49-F238E27FC236}">
                  <a16:creationId xmlns:a16="http://schemas.microsoft.com/office/drawing/2014/main" id="{22BB9411-F59B-C44E-CB6B-034F7FFC2019}"/>
                </a:ext>
              </a:extLst>
            </p:cNvPr>
            <p:cNvSpPr txBox="1"/>
            <p:nvPr/>
          </p:nvSpPr>
          <p:spPr>
            <a:xfrm>
              <a:off x="289090" y="2410938"/>
              <a:ext cx="869149" cy="307777"/>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Pipeline 2</a:t>
              </a:r>
            </a:p>
          </p:txBody>
        </p:sp>
        <p:sp>
          <p:nvSpPr>
            <p:cNvPr id="10" name="TextBox 9">
              <a:extLst>
                <a:ext uri="{FF2B5EF4-FFF2-40B4-BE49-F238E27FC236}">
                  <a16:creationId xmlns:a16="http://schemas.microsoft.com/office/drawing/2014/main" id="{21B0E21A-F5E3-9730-8F84-005138A338B9}"/>
                </a:ext>
              </a:extLst>
            </p:cNvPr>
            <p:cNvSpPr txBox="1"/>
            <p:nvPr/>
          </p:nvSpPr>
          <p:spPr>
            <a:xfrm>
              <a:off x="289090" y="2728643"/>
              <a:ext cx="869149" cy="307777"/>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Pipeline 3</a:t>
              </a:r>
            </a:p>
          </p:txBody>
        </p:sp>
      </p:grpSp>
      <p:grpSp>
        <p:nvGrpSpPr>
          <p:cNvPr id="12" name="Group 11">
            <a:extLst>
              <a:ext uri="{FF2B5EF4-FFF2-40B4-BE49-F238E27FC236}">
                <a16:creationId xmlns:a16="http://schemas.microsoft.com/office/drawing/2014/main" id="{4746497F-D048-082E-7131-2AB18D85DD14}"/>
              </a:ext>
            </a:extLst>
          </p:cNvPr>
          <p:cNvGrpSpPr/>
          <p:nvPr/>
        </p:nvGrpSpPr>
        <p:grpSpPr>
          <a:xfrm>
            <a:off x="4876567" y="2559923"/>
            <a:ext cx="2818010" cy="919535"/>
            <a:chOff x="289090" y="2116885"/>
            <a:chExt cx="2818010" cy="919535"/>
          </a:xfrm>
        </p:grpSpPr>
        <p:sp>
          <p:nvSpPr>
            <p:cNvPr id="13" name="Rectangle 12">
              <a:extLst>
                <a:ext uri="{FF2B5EF4-FFF2-40B4-BE49-F238E27FC236}">
                  <a16:creationId xmlns:a16="http://schemas.microsoft.com/office/drawing/2014/main" id="{F27F98D9-C471-C5AE-0E0C-5456B7C6571F}"/>
                </a:ext>
              </a:extLst>
            </p:cNvPr>
            <p:cNvSpPr/>
            <p:nvPr/>
          </p:nvSpPr>
          <p:spPr>
            <a:xfrm>
              <a:off x="1158240" y="2179320"/>
              <a:ext cx="1348740" cy="190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9910A5-43E8-CB83-C2C4-6427F104D6CB}"/>
                </a:ext>
              </a:extLst>
            </p:cNvPr>
            <p:cNvSpPr/>
            <p:nvPr/>
          </p:nvSpPr>
          <p:spPr>
            <a:xfrm>
              <a:off x="1158240" y="2476500"/>
              <a:ext cx="1948860" cy="190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3420D17-F60C-3316-B924-899502E29E8E}"/>
                </a:ext>
              </a:extLst>
            </p:cNvPr>
            <p:cNvSpPr/>
            <p:nvPr/>
          </p:nvSpPr>
          <p:spPr>
            <a:xfrm>
              <a:off x="1158240" y="2787281"/>
              <a:ext cx="1447800" cy="190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50B3646-C04B-451E-7E5F-8A3A95B0F65F}"/>
                </a:ext>
              </a:extLst>
            </p:cNvPr>
            <p:cNvSpPr txBox="1"/>
            <p:nvPr/>
          </p:nvSpPr>
          <p:spPr>
            <a:xfrm>
              <a:off x="289091" y="2116885"/>
              <a:ext cx="869149" cy="307777"/>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Pipeline 1</a:t>
              </a:r>
            </a:p>
          </p:txBody>
        </p:sp>
        <p:sp>
          <p:nvSpPr>
            <p:cNvPr id="17" name="TextBox 16">
              <a:extLst>
                <a:ext uri="{FF2B5EF4-FFF2-40B4-BE49-F238E27FC236}">
                  <a16:creationId xmlns:a16="http://schemas.microsoft.com/office/drawing/2014/main" id="{A43853D0-9A9D-1DF9-8944-CD91FD1E1EC7}"/>
                </a:ext>
              </a:extLst>
            </p:cNvPr>
            <p:cNvSpPr txBox="1"/>
            <p:nvPr/>
          </p:nvSpPr>
          <p:spPr>
            <a:xfrm>
              <a:off x="289090" y="2410938"/>
              <a:ext cx="898003" cy="307777"/>
            </a:xfrm>
            <a:prstGeom prst="rect">
              <a:avLst/>
            </a:prstGeom>
            <a:noFill/>
          </p:spPr>
          <p:txBody>
            <a:bodyPr wrap="none" rtlCol="0">
              <a:spAutoFit/>
            </a:bodyPr>
            <a:lstStyle/>
            <a:p>
              <a:r>
                <a:rPr lang="en-US" b="1">
                  <a:solidFill>
                    <a:srgbClr val="FF0000"/>
                  </a:solidFill>
                  <a:latin typeface="Gill Sans Light" panose="020B0302020104020203" pitchFamily="34" charset="-79"/>
                  <a:cs typeface="Gill Sans Light" panose="020B0302020104020203" pitchFamily="34" charset="-79"/>
                </a:rPr>
                <a:t>Pipeline 2</a:t>
              </a:r>
            </a:p>
          </p:txBody>
        </p:sp>
        <p:sp>
          <p:nvSpPr>
            <p:cNvPr id="18" name="TextBox 17">
              <a:extLst>
                <a:ext uri="{FF2B5EF4-FFF2-40B4-BE49-F238E27FC236}">
                  <a16:creationId xmlns:a16="http://schemas.microsoft.com/office/drawing/2014/main" id="{B30093F0-D287-AFAF-8BD1-EACA4ADA658A}"/>
                </a:ext>
              </a:extLst>
            </p:cNvPr>
            <p:cNvSpPr txBox="1"/>
            <p:nvPr/>
          </p:nvSpPr>
          <p:spPr>
            <a:xfrm>
              <a:off x="289090" y="2728643"/>
              <a:ext cx="869149" cy="307777"/>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Pipeline 3</a:t>
              </a:r>
            </a:p>
          </p:txBody>
        </p:sp>
      </p:grpSp>
      <p:cxnSp>
        <p:nvCxnSpPr>
          <p:cNvPr id="20" name="Straight Arrow Connector 19">
            <a:extLst>
              <a:ext uri="{FF2B5EF4-FFF2-40B4-BE49-F238E27FC236}">
                <a16:creationId xmlns:a16="http://schemas.microsoft.com/office/drawing/2014/main" id="{04FC8595-FAB2-52B7-19CC-C7003D69A948}"/>
              </a:ext>
            </a:extLst>
          </p:cNvPr>
          <p:cNvCxnSpPr/>
          <p:nvPr/>
        </p:nvCxnSpPr>
        <p:spPr>
          <a:xfrm>
            <a:off x="3436620" y="3031518"/>
            <a:ext cx="108204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3698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3D0CA8-BD9C-314D-973D-0FCEC7D92E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45</a:t>
            </a:fld>
            <a:endParaRPr lang="en-US"/>
          </a:p>
        </p:txBody>
      </p:sp>
      <p:sp>
        <p:nvSpPr>
          <p:cNvPr id="3" name="Text Placeholder 2">
            <a:extLst>
              <a:ext uri="{FF2B5EF4-FFF2-40B4-BE49-F238E27FC236}">
                <a16:creationId xmlns:a16="http://schemas.microsoft.com/office/drawing/2014/main" id="{13346B58-210B-A1F6-0316-1DAA13C2E1ED}"/>
              </a:ext>
            </a:extLst>
          </p:cNvPr>
          <p:cNvSpPr>
            <a:spLocks noGrp="1"/>
          </p:cNvSpPr>
          <p:nvPr>
            <p:ph type="body" idx="1"/>
          </p:nvPr>
        </p:nvSpPr>
        <p:spPr>
          <a:xfrm>
            <a:off x="433200" y="1233849"/>
            <a:ext cx="8277600" cy="3533413"/>
          </a:xfrm>
        </p:spPr>
        <p:txBody>
          <a:bodyPr>
            <a:normAutofit/>
          </a:bodyPr>
          <a:lstStyle/>
          <a:p>
            <a:r>
              <a:rPr lang="en-US"/>
              <a:t>Setup</a:t>
            </a:r>
          </a:p>
          <a:p>
            <a:pPr lvl="1"/>
            <a:r>
              <a:rPr lang="en-US"/>
              <a:t>Compare Bamboo, Varuna, and Oobleck</a:t>
            </a:r>
          </a:p>
          <a:p>
            <a:pPr lvl="1"/>
            <a:r>
              <a:rPr lang="en-US"/>
              <a:t>30 NVIDIA A40 GPUs with 200Gbps Infiniband</a:t>
            </a:r>
          </a:p>
          <a:p>
            <a:pPr lvl="1"/>
            <a:r>
              <a:rPr lang="en-US"/>
              <a:t>Various size of models from BERT-Large (345M) to GPT-3 6.7b (6.7B)</a:t>
            </a:r>
          </a:p>
          <a:p>
            <a:pPr lvl="1"/>
            <a:endParaRPr lang="en-US"/>
          </a:p>
          <a:p>
            <a:r>
              <a:rPr lang="en-US"/>
              <a:t>Questions</a:t>
            </a:r>
          </a:p>
          <a:p>
            <a:pPr lvl="1"/>
            <a:r>
              <a:rPr lang="en-US"/>
              <a:t>How much is Oobleck better than SOTAs (Bamboo and Varuna)?</a:t>
            </a:r>
          </a:p>
          <a:p>
            <a:pPr lvl="1"/>
            <a:r>
              <a:rPr lang="en-US"/>
              <a:t>Why Oobleck is better?</a:t>
            </a:r>
          </a:p>
        </p:txBody>
      </p:sp>
      <p:sp>
        <p:nvSpPr>
          <p:cNvPr id="4" name="Title 3">
            <a:extLst>
              <a:ext uri="{FF2B5EF4-FFF2-40B4-BE49-F238E27FC236}">
                <a16:creationId xmlns:a16="http://schemas.microsoft.com/office/drawing/2014/main" id="{FB063413-C81C-0381-4F23-882D3B8E58A8}"/>
              </a:ext>
            </a:extLst>
          </p:cNvPr>
          <p:cNvSpPr>
            <a:spLocks noGrp="1"/>
          </p:cNvSpPr>
          <p:nvPr>
            <p:ph type="title"/>
          </p:nvPr>
        </p:nvSpPr>
        <p:spPr/>
        <p:txBody>
          <a:bodyPr/>
          <a:lstStyle/>
          <a:p>
            <a:r>
              <a:rPr lang="en-US"/>
              <a:t>Evaluation</a:t>
            </a:r>
          </a:p>
        </p:txBody>
      </p:sp>
    </p:spTree>
    <p:extLst>
      <p:ext uri="{BB962C8B-B14F-4D97-AF65-F5344CB8AC3E}">
        <p14:creationId xmlns:p14="http://schemas.microsoft.com/office/powerpoint/2010/main" val="277329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3FC025-1189-FCC5-4A6B-1CC26FBE81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46</a:t>
            </a:fld>
            <a:endParaRPr lang="en-US"/>
          </a:p>
        </p:txBody>
      </p:sp>
      <p:sp>
        <p:nvSpPr>
          <p:cNvPr id="4" name="Title 3">
            <a:extLst>
              <a:ext uri="{FF2B5EF4-FFF2-40B4-BE49-F238E27FC236}">
                <a16:creationId xmlns:a16="http://schemas.microsoft.com/office/drawing/2014/main" id="{FA11DE48-3C70-8E4B-4A20-8086F4CDBC38}"/>
              </a:ext>
            </a:extLst>
          </p:cNvPr>
          <p:cNvSpPr>
            <a:spLocks noGrp="1"/>
          </p:cNvSpPr>
          <p:nvPr>
            <p:ph type="title"/>
          </p:nvPr>
        </p:nvSpPr>
        <p:spPr/>
        <p:txBody>
          <a:bodyPr/>
          <a:lstStyle/>
          <a:p>
            <a:r>
              <a:rPr lang="en-US"/>
              <a:t>Small Model Throughput</a:t>
            </a:r>
          </a:p>
        </p:txBody>
      </p:sp>
      <p:grpSp>
        <p:nvGrpSpPr>
          <p:cNvPr id="151" name="Graphic 93">
            <a:extLst>
              <a:ext uri="{FF2B5EF4-FFF2-40B4-BE49-F238E27FC236}">
                <a16:creationId xmlns:a16="http://schemas.microsoft.com/office/drawing/2014/main" id="{E4ABB23A-E81B-2DFD-15C6-C665FE2D2FC7}"/>
              </a:ext>
            </a:extLst>
          </p:cNvPr>
          <p:cNvGrpSpPr/>
          <p:nvPr/>
        </p:nvGrpSpPr>
        <p:grpSpPr>
          <a:xfrm>
            <a:off x="2326639" y="1545752"/>
            <a:ext cx="488971" cy="2735022"/>
            <a:chOff x="223193" y="1475225"/>
            <a:chExt cx="415498" cy="2324056"/>
          </a:xfrm>
          <a:solidFill>
            <a:srgbClr val="000000"/>
          </a:solidFill>
        </p:grpSpPr>
        <p:grpSp>
          <p:nvGrpSpPr>
            <p:cNvPr id="152" name="Graphic 93">
              <a:extLst>
                <a:ext uri="{FF2B5EF4-FFF2-40B4-BE49-F238E27FC236}">
                  <a16:creationId xmlns:a16="http://schemas.microsoft.com/office/drawing/2014/main" id="{72925966-50C8-66C5-08AA-F65A1D6B62E7}"/>
                </a:ext>
              </a:extLst>
            </p:cNvPr>
            <p:cNvGrpSpPr/>
            <p:nvPr/>
          </p:nvGrpSpPr>
          <p:grpSpPr>
            <a:xfrm>
              <a:off x="361417" y="3522282"/>
              <a:ext cx="269626" cy="276999"/>
              <a:chOff x="361417" y="3522282"/>
              <a:chExt cx="269626" cy="276999"/>
            </a:xfrm>
            <a:solidFill>
              <a:srgbClr val="000000"/>
            </a:solidFill>
          </p:grpSpPr>
          <p:sp>
            <p:nvSpPr>
              <p:cNvPr id="153" name="Freeform 152">
                <a:extLst>
                  <a:ext uri="{FF2B5EF4-FFF2-40B4-BE49-F238E27FC236}">
                    <a16:creationId xmlns:a16="http://schemas.microsoft.com/office/drawing/2014/main" id="{51F6AF5E-4D69-321E-E4A7-C93B55AE895C}"/>
                  </a:ext>
                </a:extLst>
              </p:cNvPr>
              <p:cNvSpPr/>
              <p:nvPr/>
            </p:nvSpPr>
            <p:spPr>
              <a:xfrm>
                <a:off x="584491" y="3617773"/>
                <a:ext cx="37213" cy="10632"/>
              </a:xfrm>
              <a:custGeom>
                <a:avLst/>
                <a:gdLst>
                  <a:gd name="connsiteX0" fmla="*/ 37272 w 37213"/>
                  <a:gd name="connsiteY0" fmla="*/ 205 h 10632"/>
                  <a:gd name="connsiteX1" fmla="*/ 58 w 37213"/>
                  <a:gd name="connsiteY1" fmla="*/ 205 h 10632"/>
                </a:gdLst>
                <a:ahLst/>
                <a:cxnLst>
                  <a:cxn ang="0">
                    <a:pos x="connsiteX0" y="connsiteY0"/>
                  </a:cxn>
                  <a:cxn ang="0">
                    <a:pos x="connsiteX1" y="connsiteY1"/>
                  </a:cxn>
                </a:cxnLst>
                <a:rect l="l" t="t" r="r" b="b"/>
                <a:pathLst>
                  <a:path w="37213" h="10632">
                    <a:moveTo>
                      <a:pt x="37272" y="205"/>
                    </a:moveTo>
                    <a:lnTo>
                      <a:pt x="58" y="205"/>
                    </a:lnTo>
                  </a:path>
                </a:pathLst>
              </a:custGeom>
              <a:solidFill>
                <a:srgbClr val="000000"/>
              </a:solidFill>
              <a:ln w="8506" cap="flat">
                <a:solidFill>
                  <a:srgbClr val="000000"/>
                </a:solidFill>
                <a:prstDash val="solid"/>
                <a:round/>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154" name="TextBox 153">
                <a:extLst>
                  <a:ext uri="{FF2B5EF4-FFF2-40B4-BE49-F238E27FC236}">
                    <a16:creationId xmlns:a16="http://schemas.microsoft.com/office/drawing/2014/main" id="{26FCC116-2025-BC8D-5049-BB6EDF5C756E}"/>
                  </a:ext>
                </a:extLst>
              </p:cNvPr>
              <p:cNvSpPr txBox="1"/>
              <p:nvPr/>
            </p:nvSpPr>
            <p:spPr>
              <a:xfrm>
                <a:off x="361417" y="3522282"/>
                <a:ext cx="269626" cy="276999"/>
              </a:xfrm>
              <a:prstGeom prst="rect">
                <a:avLst/>
              </a:prstGeom>
              <a:noFill/>
            </p:spPr>
            <p:txBody>
              <a:bodyPr wrap="none" rtlCol="0">
                <a:spAutoFit/>
              </a:bodyPr>
              <a:lstStyle/>
              <a:p>
                <a:pPr algn="l"/>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0</a:t>
                </a:r>
              </a:p>
            </p:txBody>
          </p:sp>
        </p:grpSp>
        <p:grpSp>
          <p:nvGrpSpPr>
            <p:cNvPr id="155" name="Graphic 93">
              <a:extLst>
                <a:ext uri="{FF2B5EF4-FFF2-40B4-BE49-F238E27FC236}">
                  <a16:creationId xmlns:a16="http://schemas.microsoft.com/office/drawing/2014/main" id="{FB0F07AC-C94F-1EBB-C3D3-9B6C20BD0E74}"/>
                </a:ext>
              </a:extLst>
            </p:cNvPr>
            <p:cNvGrpSpPr/>
            <p:nvPr/>
          </p:nvGrpSpPr>
          <p:grpSpPr>
            <a:xfrm>
              <a:off x="223193" y="3010516"/>
              <a:ext cx="415498" cy="276999"/>
              <a:chOff x="223193" y="3010516"/>
              <a:chExt cx="415498" cy="276999"/>
            </a:xfrm>
            <a:solidFill>
              <a:srgbClr val="000000"/>
            </a:solidFill>
          </p:grpSpPr>
          <p:sp>
            <p:nvSpPr>
              <p:cNvPr id="156" name="Freeform 155">
                <a:extLst>
                  <a:ext uri="{FF2B5EF4-FFF2-40B4-BE49-F238E27FC236}">
                    <a16:creationId xmlns:a16="http://schemas.microsoft.com/office/drawing/2014/main" id="{AFBFB602-61D8-446A-094B-0D1C8AE41236}"/>
                  </a:ext>
                </a:extLst>
              </p:cNvPr>
              <p:cNvSpPr/>
              <p:nvPr/>
            </p:nvSpPr>
            <p:spPr>
              <a:xfrm>
                <a:off x="584491" y="3106007"/>
                <a:ext cx="37213" cy="10632"/>
              </a:xfrm>
              <a:custGeom>
                <a:avLst/>
                <a:gdLst>
                  <a:gd name="connsiteX0" fmla="*/ 37272 w 37213"/>
                  <a:gd name="connsiteY0" fmla="*/ 157 h 10632"/>
                  <a:gd name="connsiteX1" fmla="*/ 58 w 37213"/>
                  <a:gd name="connsiteY1" fmla="*/ 157 h 10632"/>
                </a:gdLst>
                <a:ahLst/>
                <a:cxnLst>
                  <a:cxn ang="0">
                    <a:pos x="connsiteX0" y="connsiteY0"/>
                  </a:cxn>
                  <a:cxn ang="0">
                    <a:pos x="connsiteX1" y="connsiteY1"/>
                  </a:cxn>
                </a:cxnLst>
                <a:rect l="l" t="t" r="r" b="b"/>
                <a:pathLst>
                  <a:path w="37213" h="10632">
                    <a:moveTo>
                      <a:pt x="37272" y="157"/>
                    </a:moveTo>
                    <a:lnTo>
                      <a:pt x="58" y="157"/>
                    </a:lnTo>
                  </a:path>
                </a:pathLst>
              </a:custGeom>
              <a:solidFill>
                <a:srgbClr val="000000"/>
              </a:solidFill>
              <a:ln w="8506" cap="flat">
                <a:solidFill>
                  <a:srgbClr val="000000"/>
                </a:solidFill>
                <a:prstDash val="solid"/>
                <a:round/>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157" name="TextBox 156">
                <a:extLst>
                  <a:ext uri="{FF2B5EF4-FFF2-40B4-BE49-F238E27FC236}">
                    <a16:creationId xmlns:a16="http://schemas.microsoft.com/office/drawing/2014/main" id="{10C03221-0F57-9762-3BE0-C3758815E213}"/>
                  </a:ext>
                </a:extLst>
              </p:cNvPr>
              <p:cNvSpPr txBox="1"/>
              <p:nvPr/>
            </p:nvSpPr>
            <p:spPr>
              <a:xfrm>
                <a:off x="223193" y="3010516"/>
                <a:ext cx="415498" cy="276999"/>
              </a:xfrm>
              <a:prstGeom prst="rect">
                <a:avLst/>
              </a:prstGeom>
              <a:noFill/>
            </p:spPr>
            <p:txBody>
              <a:bodyPr wrap="none" rtlCol="0">
                <a:spAutoFit/>
              </a:bodyPr>
              <a:lstStyle/>
              <a:p>
                <a:pPr algn="l"/>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100</a:t>
                </a:r>
              </a:p>
            </p:txBody>
          </p:sp>
        </p:grpSp>
        <p:grpSp>
          <p:nvGrpSpPr>
            <p:cNvPr id="158" name="Graphic 93">
              <a:extLst>
                <a:ext uri="{FF2B5EF4-FFF2-40B4-BE49-F238E27FC236}">
                  <a16:creationId xmlns:a16="http://schemas.microsoft.com/office/drawing/2014/main" id="{9840ED1F-E2F1-03EF-43A6-65123451EA3F}"/>
                </a:ext>
              </a:extLst>
            </p:cNvPr>
            <p:cNvGrpSpPr/>
            <p:nvPr/>
          </p:nvGrpSpPr>
          <p:grpSpPr>
            <a:xfrm>
              <a:off x="223193" y="2498750"/>
              <a:ext cx="415498" cy="276999"/>
              <a:chOff x="223193" y="2498750"/>
              <a:chExt cx="415498" cy="276999"/>
            </a:xfrm>
            <a:solidFill>
              <a:srgbClr val="000000"/>
            </a:solidFill>
          </p:grpSpPr>
          <p:sp>
            <p:nvSpPr>
              <p:cNvPr id="159" name="Freeform 158">
                <a:extLst>
                  <a:ext uri="{FF2B5EF4-FFF2-40B4-BE49-F238E27FC236}">
                    <a16:creationId xmlns:a16="http://schemas.microsoft.com/office/drawing/2014/main" id="{35A1AB03-3196-1A8E-4A50-22EFBF2D54F6}"/>
                  </a:ext>
                </a:extLst>
              </p:cNvPr>
              <p:cNvSpPr/>
              <p:nvPr/>
            </p:nvSpPr>
            <p:spPr>
              <a:xfrm>
                <a:off x="584491" y="2594241"/>
                <a:ext cx="37213" cy="10632"/>
              </a:xfrm>
              <a:custGeom>
                <a:avLst/>
                <a:gdLst>
                  <a:gd name="connsiteX0" fmla="*/ 37272 w 37213"/>
                  <a:gd name="connsiteY0" fmla="*/ 109 h 10632"/>
                  <a:gd name="connsiteX1" fmla="*/ 58 w 37213"/>
                  <a:gd name="connsiteY1" fmla="*/ 109 h 10632"/>
                </a:gdLst>
                <a:ahLst/>
                <a:cxnLst>
                  <a:cxn ang="0">
                    <a:pos x="connsiteX0" y="connsiteY0"/>
                  </a:cxn>
                  <a:cxn ang="0">
                    <a:pos x="connsiteX1" y="connsiteY1"/>
                  </a:cxn>
                </a:cxnLst>
                <a:rect l="l" t="t" r="r" b="b"/>
                <a:pathLst>
                  <a:path w="37213" h="10632">
                    <a:moveTo>
                      <a:pt x="37272" y="109"/>
                    </a:moveTo>
                    <a:lnTo>
                      <a:pt x="58" y="109"/>
                    </a:lnTo>
                  </a:path>
                </a:pathLst>
              </a:custGeom>
              <a:solidFill>
                <a:srgbClr val="000000"/>
              </a:solidFill>
              <a:ln w="8506" cap="flat">
                <a:solidFill>
                  <a:srgbClr val="000000"/>
                </a:solidFill>
                <a:prstDash val="solid"/>
                <a:round/>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160" name="TextBox 159">
                <a:extLst>
                  <a:ext uri="{FF2B5EF4-FFF2-40B4-BE49-F238E27FC236}">
                    <a16:creationId xmlns:a16="http://schemas.microsoft.com/office/drawing/2014/main" id="{B5224721-2AF4-8572-E7B7-DFEB8D12F2E4}"/>
                  </a:ext>
                </a:extLst>
              </p:cNvPr>
              <p:cNvSpPr txBox="1"/>
              <p:nvPr/>
            </p:nvSpPr>
            <p:spPr>
              <a:xfrm>
                <a:off x="223193" y="2498750"/>
                <a:ext cx="415498" cy="276999"/>
              </a:xfrm>
              <a:prstGeom prst="rect">
                <a:avLst/>
              </a:prstGeom>
              <a:noFill/>
            </p:spPr>
            <p:txBody>
              <a:bodyPr wrap="none" rtlCol="0">
                <a:spAutoFit/>
              </a:bodyPr>
              <a:lstStyle/>
              <a:p>
                <a:pPr algn="l"/>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200</a:t>
                </a:r>
              </a:p>
            </p:txBody>
          </p:sp>
        </p:grpSp>
        <p:grpSp>
          <p:nvGrpSpPr>
            <p:cNvPr id="161" name="Graphic 93">
              <a:extLst>
                <a:ext uri="{FF2B5EF4-FFF2-40B4-BE49-F238E27FC236}">
                  <a16:creationId xmlns:a16="http://schemas.microsoft.com/office/drawing/2014/main" id="{70F8B189-3F2A-91A5-D30B-7EABB55D7CA1}"/>
                </a:ext>
              </a:extLst>
            </p:cNvPr>
            <p:cNvGrpSpPr/>
            <p:nvPr/>
          </p:nvGrpSpPr>
          <p:grpSpPr>
            <a:xfrm>
              <a:off x="223193" y="1986990"/>
              <a:ext cx="415498" cy="276999"/>
              <a:chOff x="223193" y="1986990"/>
              <a:chExt cx="415498" cy="276999"/>
            </a:xfrm>
            <a:solidFill>
              <a:srgbClr val="000000"/>
            </a:solidFill>
          </p:grpSpPr>
          <p:sp>
            <p:nvSpPr>
              <p:cNvPr id="162" name="Freeform 161">
                <a:extLst>
                  <a:ext uri="{FF2B5EF4-FFF2-40B4-BE49-F238E27FC236}">
                    <a16:creationId xmlns:a16="http://schemas.microsoft.com/office/drawing/2014/main" id="{FC958A09-C672-989C-1B96-040AA443628C}"/>
                  </a:ext>
                </a:extLst>
              </p:cNvPr>
              <p:cNvSpPr/>
              <p:nvPr/>
            </p:nvSpPr>
            <p:spPr>
              <a:xfrm>
                <a:off x="584491" y="2082482"/>
                <a:ext cx="37213" cy="10632"/>
              </a:xfrm>
              <a:custGeom>
                <a:avLst/>
                <a:gdLst>
                  <a:gd name="connsiteX0" fmla="*/ 37272 w 37213"/>
                  <a:gd name="connsiteY0" fmla="*/ 61 h 10632"/>
                  <a:gd name="connsiteX1" fmla="*/ 58 w 37213"/>
                  <a:gd name="connsiteY1" fmla="*/ 61 h 10632"/>
                </a:gdLst>
                <a:ahLst/>
                <a:cxnLst>
                  <a:cxn ang="0">
                    <a:pos x="connsiteX0" y="connsiteY0"/>
                  </a:cxn>
                  <a:cxn ang="0">
                    <a:pos x="connsiteX1" y="connsiteY1"/>
                  </a:cxn>
                </a:cxnLst>
                <a:rect l="l" t="t" r="r" b="b"/>
                <a:pathLst>
                  <a:path w="37213" h="10632">
                    <a:moveTo>
                      <a:pt x="37272" y="61"/>
                    </a:moveTo>
                    <a:lnTo>
                      <a:pt x="58" y="61"/>
                    </a:lnTo>
                  </a:path>
                </a:pathLst>
              </a:custGeom>
              <a:solidFill>
                <a:srgbClr val="000000"/>
              </a:solidFill>
              <a:ln w="8506" cap="flat">
                <a:solidFill>
                  <a:srgbClr val="000000"/>
                </a:solidFill>
                <a:prstDash val="solid"/>
                <a:round/>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163" name="TextBox 162">
                <a:extLst>
                  <a:ext uri="{FF2B5EF4-FFF2-40B4-BE49-F238E27FC236}">
                    <a16:creationId xmlns:a16="http://schemas.microsoft.com/office/drawing/2014/main" id="{4AC620FF-639A-1887-8A9C-8AE6606CC114}"/>
                  </a:ext>
                </a:extLst>
              </p:cNvPr>
              <p:cNvSpPr txBox="1"/>
              <p:nvPr/>
            </p:nvSpPr>
            <p:spPr>
              <a:xfrm>
                <a:off x="223193" y="1986990"/>
                <a:ext cx="415498" cy="276999"/>
              </a:xfrm>
              <a:prstGeom prst="rect">
                <a:avLst/>
              </a:prstGeom>
              <a:noFill/>
            </p:spPr>
            <p:txBody>
              <a:bodyPr wrap="none" rtlCol="0">
                <a:spAutoFit/>
              </a:bodyPr>
              <a:lstStyle/>
              <a:p>
                <a:pPr algn="l"/>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300</a:t>
                </a:r>
              </a:p>
            </p:txBody>
          </p:sp>
        </p:grpSp>
        <p:grpSp>
          <p:nvGrpSpPr>
            <p:cNvPr id="164" name="Graphic 93">
              <a:extLst>
                <a:ext uri="{FF2B5EF4-FFF2-40B4-BE49-F238E27FC236}">
                  <a16:creationId xmlns:a16="http://schemas.microsoft.com/office/drawing/2014/main" id="{8FB65701-DF21-8F58-6729-93AD7F7073AC}"/>
                </a:ext>
              </a:extLst>
            </p:cNvPr>
            <p:cNvGrpSpPr/>
            <p:nvPr/>
          </p:nvGrpSpPr>
          <p:grpSpPr>
            <a:xfrm>
              <a:off x="223193" y="1475225"/>
              <a:ext cx="415498" cy="276999"/>
              <a:chOff x="223193" y="1475225"/>
              <a:chExt cx="415498" cy="276999"/>
            </a:xfrm>
            <a:solidFill>
              <a:srgbClr val="000000"/>
            </a:solidFill>
          </p:grpSpPr>
          <p:sp>
            <p:nvSpPr>
              <p:cNvPr id="165" name="Freeform 164">
                <a:extLst>
                  <a:ext uri="{FF2B5EF4-FFF2-40B4-BE49-F238E27FC236}">
                    <a16:creationId xmlns:a16="http://schemas.microsoft.com/office/drawing/2014/main" id="{355C29F7-DCDF-7BD1-1BDA-03FFC6DC7685}"/>
                  </a:ext>
                </a:extLst>
              </p:cNvPr>
              <p:cNvSpPr/>
              <p:nvPr/>
            </p:nvSpPr>
            <p:spPr>
              <a:xfrm>
                <a:off x="584491" y="1570717"/>
                <a:ext cx="37213" cy="10632"/>
              </a:xfrm>
              <a:custGeom>
                <a:avLst/>
                <a:gdLst>
                  <a:gd name="connsiteX0" fmla="*/ 37272 w 37213"/>
                  <a:gd name="connsiteY0" fmla="*/ 13 h 10632"/>
                  <a:gd name="connsiteX1" fmla="*/ 58 w 37213"/>
                  <a:gd name="connsiteY1" fmla="*/ 13 h 10632"/>
                </a:gdLst>
                <a:ahLst/>
                <a:cxnLst>
                  <a:cxn ang="0">
                    <a:pos x="connsiteX0" y="connsiteY0"/>
                  </a:cxn>
                  <a:cxn ang="0">
                    <a:pos x="connsiteX1" y="connsiteY1"/>
                  </a:cxn>
                </a:cxnLst>
                <a:rect l="l" t="t" r="r" b="b"/>
                <a:pathLst>
                  <a:path w="37213" h="10632">
                    <a:moveTo>
                      <a:pt x="37272" y="13"/>
                    </a:moveTo>
                    <a:lnTo>
                      <a:pt x="58" y="13"/>
                    </a:lnTo>
                  </a:path>
                </a:pathLst>
              </a:custGeom>
              <a:solidFill>
                <a:srgbClr val="000000"/>
              </a:solidFill>
              <a:ln w="8506" cap="flat">
                <a:solidFill>
                  <a:srgbClr val="000000"/>
                </a:solidFill>
                <a:prstDash val="solid"/>
                <a:round/>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166" name="TextBox 165">
                <a:extLst>
                  <a:ext uri="{FF2B5EF4-FFF2-40B4-BE49-F238E27FC236}">
                    <a16:creationId xmlns:a16="http://schemas.microsoft.com/office/drawing/2014/main" id="{E4292859-040E-06DB-B270-B28E75A16F0B}"/>
                  </a:ext>
                </a:extLst>
              </p:cNvPr>
              <p:cNvSpPr txBox="1"/>
              <p:nvPr/>
            </p:nvSpPr>
            <p:spPr>
              <a:xfrm>
                <a:off x="223193" y="1475225"/>
                <a:ext cx="415498" cy="276999"/>
              </a:xfrm>
              <a:prstGeom prst="rect">
                <a:avLst/>
              </a:prstGeom>
              <a:noFill/>
            </p:spPr>
            <p:txBody>
              <a:bodyPr wrap="none" rtlCol="0">
                <a:spAutoFit/>
              </a:bodyPr>
              <a:lstStyle/>
              <a:p>
                <a:pPr algn="l"/>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400</a:t>
                </a:r>
              </a:p>
            </p:txBody>
          </p:sp>
        </p:grpSp>
      </p:grpSp>
      <p:sp>
        <p:nvSpPr>
          <p:cNvPr id="174" name="Freeform 173">
            <a:extLst>
              <a:ext uri="{FF2B5EF4-FFF2-40B4-BE49-F238E27FC236}">
                <a16:creationId xmlns:a16="http://schemas.microsoft.com/office/drawing/2014/main" id="{0CAFEC6D-8C34-F4DA-FB34-DE2F24FDAE3A}"/>
              </a:ext>
            </a:extLst>
          </p:cNvPr>
          <p:cNvSpPr/>
          <p:nvPr/>
        </p:nvSpPr>
        <p:spPr>
          <a:xfrm>
            <a:off x="2798231" y="1627592"/>
            <a:ext cx="12512" cy="2439577"/>
          </a:xfrm>
          <a:custGeom>
            <a:avLst/>
            <a:gdLst>
              <a:gd name="connsiteX0" fmla="*/ 0 w 10632"/>
              <a:gd name="connsiteY0" fmla="*/ 2073006 h 2073005"/>
              <a:gd name="connsiteX1" fmla="*/ 0 w 10632"/>
              <a:gd name="connsiteY1" fmla="*/ 0 h 2073005"/>
            </a:gdLst>
            <a:ahLst/>
            <a:cxnLst>
              <a:cxn ang="0">
                <a:pos x="connsiteX0" y="connsiteY0"/>
              </a:cxn>
              <a:cxn ang="0">
                <a:pos x="connsiteX1" y="connsiteY1"/>
              </a:cxn>
            </a:cxnLst>
            <a:rect l="l" t="t" r="r" b="b"/>
            <a:pathLst>
              <a:path w="10632" h="2073005">
                <a:moveTo>
                  <a:pt x="0" y="2073006"/>
                </a:moveTo>
                <a:lnTo>
                  <a:pt x="0" y="0"/>
                </a:lnTo>
              </a:path>
            </a:pathLst>
          </a:custGeom>
          <a:noFill/>
          <a:ln w="8506"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175" name="Freeform 174">
            <a:extLst>
              <a:ext uri="{FF2B5EF4-FFF2-40B4-BE49-F238E27FC236}">
                <a16:creationId xmlns:a16="http://schemas.microsoft.com/office/drawing/2014/main" id="{63BC86F7-993D-036C-D160-B6B5503D7BAB}"/>
              </a:ext>
            </a:extLst>
          </p:cNvPr>
          <p:cNvSpPr/>
          <p:nvPr/>
        </p:nvSpPr>
        <p:spPr>
          <a:xfrm>
            <a:off x="6171916" y="1627592"/>
            <a:ext cx="12512" cy="2439577"/>
          </a:xfrm>
          <a:custGeom>
            <a:avLst/>
            <a:gdLst>
              <a:gd name="connsiteX0" fmla="*/ 0 w 10632"/>
              <a:gd name="connsiteY0" fmla="*/ 2073006 h 2073005"/>
              <a:gd name="connsiteX1" fmla="*/ 0 w 10632"/>
              <a:gd name="connsiteY1" fmla="*/ 0 h 2073005"/>
            </a:gdLst>
            <a:ahLst/>
            <a:cxnLst>
              <a:cxn ang="0">
                <a:pos x="connsiteX0" y="connsiteY0"/>
              </a:cxn>
              <a:cxn ang="0">
                <a:pos x="connsiteX1" y="connsiteY1"/>
              </a:cxn>
            </a:cxnLst>
            <a:rect l="l" t="t" r="r" b="b"/>
            <a:pathLst>
              <a:path w="10632" h="2073005">
                <a:moveTo>
                  <a:pt x="0" y="2073006"/>
                </a:moveTo>
                <a:lnTo>
                  <a:pt x="0" y="0"/>
                </a:lnTo>
              </a:path>
            </a:pathLst>
          </a:custGeom>
          <a:noFill/>
          <a:ln w="8506"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176" name="Freeform 175">
            <a:extLst>
              <a:ext uri="{FF2B5EF4-FFF2-40B4-BE49-F238E27FC236}">
                <a16:creationId xmlns:a16="http://schemas.microsoft.com/office/drawing/2014/main" id="{EFB06E94-20CA-4DB7-10A5-BFB9369A0B2D}"/>
              </a:ext>
            </a:extLst>
          </p:cNvPr>
          <p:cNvSpPr/>
          <p:nvPr/>
        </p:nvSpPr>
        <p:spPr>
          <a:xfrm>
            <a:off x="2798231" y="4067170"/>
            <a:ext cx="3373683" cy="12512"/>
          </a:xfrm>
          <a:custGeom>
            <a:avLst/>
            <a:gdLst>
              <a:gd name="connsiteX0" fmla="*/ 0 w 2866751"/>
              <a:gd name="connsiteY0" fmla="*/ 0 h 10632"/>
              <a:gd name="connsiteX1" fmla="*/ 2866752 w 2866751"/>
              <a:gd name="connsiteY1" fmla="*/ 0 h 10632"/>
            </a:gdLst>
            <a:ahLst/>
            <a:cxnLst>
              <a:cxn ang="0">
                <a:pos x="connsiteX0" y="connsiteY0"/>
              </a:cxn>
              <a:cxn ang="0">
                <a:pos x="connsiteX1" y="connsiteY1"/>
              </a:cxn>
            </a:cxnLst>
            <a:rect l="l" t="t" r="r" b="b"/>
            <a:pathLst>
              <a:path w="2866751" h="10632">
                <a:moveTo>
                  <a:pt x="0" y="0"/>
                </a:moveTo>
                <a:lnTo>
                  <a:pt x="2866752" y="0"/>
                </a:lnTo>
              </a:path>
            </a:pathLst>
          </a:custGeom>
          <a:noFill/>
          <a:ln w="8506"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177" name="Freeform 176">
            <a:extLst>
              <a:ext uri="{FF2B5EF4-FFF2-40B4-BE49-F238E27FC236}">
                <a16:creationId xmlns:a16="http://schemas.microsoft.com/office/drawing/2014/main" id="{C2B80B84-3E1B-CCE0-71FA-1AFBAC839286}"/>
              </a:ext>
            </a:extLst>
          </p:cNvPr>
          <p:cNvSpPr/>
          <p:nvPr/>
        </p:nvSpPr>
        <p:spPr>
          <a:xfrm>
            <a:off x="2798231" y="1627592"/>
            <a:ext cx="3373683" cy="12512"/>
          </a:xfrm>
          <a:custGeom>
            <a:avLst/>
            <a:gdLst>
              <a:gd name="connsiteX0" fmla="*/ 0 w 2866751"/>
              <a:gd name="connsiteY0" fmla="*/ 0 h 10632"/>
              <a:gd name="connsiteX1" fmla="*/ 2866752 w 2866751"/>
              <a:gd name="connsiteY1" fmla="*/ 0 h 10632"/>
            </a:gdLst>
            <a:ahLst/>
            <a:cxnLst>
              <a:cxn ang="0">
                <a:pos x="connsiteX0" y="connsiteY0"/>
              </a:cxn>
              <a:cxn ang="0">
                <a:pos x="connsiteX1" y="connsiteY1"/>
              </a:cxn>
            </a:cxnLst>
            <a:rect l="l" t="t" r="r" b="b"/>
            <a:pathLst>
              <a:path w="2866751" h="10632">
                <a:moveTo>
                  <a:pt x="0" y="0"/>
                </a:moveTo>
                <a:lnTo>
                  <a:pt x="2866752" y="0"/>
                </a:lnTo>
              </a:path>
            </a:pathLst>
          </a:custGeom>
          <a:noFill/>
          <a:ln w="8506"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90" name="TextBox 89">
            <a:extLst>
              <a:ext uri="{FF2B5EF4-FFF2-40B4-BE49-F238E27FC236}">
                <a16:creationId xmlns:a16="http://schemas.microsoft.com/office/drawing/2014/main" id="{0495705B-046E-2F45-E268-6E5836426BBF}"/>
              </a:ext>
            </a:extLst>
          </p:cNvPr>
          <p:cNvSpPr txBox="1"/>
          <p:nvPr/>
        </p:nvSpPr>
        <p:spPr>
          <a:xfrm>
            <a:off x="775854" y="2539510"/>
            <a:ext cx="1660467" cy="615742"/>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Throughput</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(samples/second)</a:t>
            </a:r>
          </a:p>
        </p:txBody>
      </p:sp>
      <p:grpSp>
        <p:nvGrpSpPr>
          <p:cNvPr id="8" name="Group 7">
            <a:extLst>
              <a:ext uri="{FF2B5EF4-FFF2-40B4-BE49-F238E27FC236}">
                <a16:creationId xmlns:a16="http://schemas.microsoft.com/office/drawing/2014/main" id="{C76118E2-D45B-1D1B-BEA9-A9A7CD92E251}"/>
              </a:ext>
            </a:extLst>
          </p:cNvPr>
          <p:cNvGrpSpPr/>
          <p:nvPr/>
        </p:nvGrpSpPr>
        <p:grpSpPr>
          <a:xfrm>
            <a:off x="6360701" y="1683584"/>
            <a:ext cx="1112707" cy="307777"/>
            <a:chOff x="6505939" y="1683584"/>
            <a:chExt cx="1112707" cy="307777"/>
          </a:xfrm>
        </p:grpSpPr>
        <p:sp>
          <p:nvSpPr>
            <p:cNvPr id="183" name="Freeform 182">
              <a:extLst>
                <a:ext uri="{FF2B5EF4-FFF2-40B4-BE49-F238E27FC236}">
                  <a16:creationId xmlns:a16="http://schemas.microsoft.com/office/drawing/2014/main" id="{C0BD0FCC-9FA2-DE5B-FFD2-567C2F70BDE3}"/>
                </a:ext>
              </a:extLst>
            </p:cNvPr>
            <p:cNvSpPr/>
            <p:nvPr/>
          </p:nvSpPr>
          <p:spPr>
            <a:xfrm>
              <a:off x="6505939" y="1832075"/>
              <a:ext cx="302260" cy="10795"/>
            </a:xfrm>
            <a:custGeom>
              <a:avLst/>
              <a:gdLst>
                <a:gd name="connsiteX0" fmla="*/ 0 w 302260"/>
                <a:gd name="connsiteY0" fmla="*/ 0 h 10795"/>
                <a:gd name="connsiteX1" fmla="*/ 151130 w 302260"/>
                <a:gd name="connsiteY1" fmla="*/ 0 h 10795"/>
                <a:gd name="connsiteX2" fmla="*/ 302260 w 302260"/>
                <a:gd name="connsiteY2" fmla="*/ 0 h 10795"/>
              </a:gdLst>
              <a:ahLst/>
              <a:cxnLst>
                <a:cxn ang="0">
                  <a:pos x="connsiteX0" y="connsiteY0"/>
                </a:cxn>
                <a:cxn ang="0">
                  <a:pos x="connsiteX1" y="connsiteY1"/>
                </a:cxn>
                <a:cxn ang="0">
                  <a:pos x="connsiteX2" y="connsiteY2"/>
                </a:cxn>
              </a:cxnLst>
              <a:rect l="l" t="t" r="r" b="b"/>
              <a:pathLst>
                <a:path w="302260" h="10795">
                  <a:moveTo>
                    <a:pt x="0" y="0"/>
                  </a:moveTo>
                  <a:lnTo>
                    <a:pt x="151130" y="0"/>
                  </a:lnTo>
                  <a:lnTo>
                    <a:pt x="302260" y="0"/>
                  </a:lnTo>
                </a:path>
              </a:pathLst>
            </a:custGeom>
            <a:noFill/>
            <a:ln w="21590" cap="sq">
              <a:solidFill>
                <a:srgbClr val="3CB371"/>
              </a:solidFill>
              <a:prstDash val="solid"/>
              <a:round/>
            </a:ln>
          </p:spPr>
          <p:txBody>
            <a:bodyPr rtlCol="0" anchor="ctr"/>
            <a:lstStyle/>
            <a:p>
              <a:endParaRPr lang="en-US">
                <a:latin typeface="Gill Sans Light" panose="020B0302020104020203" pitchFamily="34" charset="-79"/>
                <a:cs typeface="Gill Sans Light" panose="020B0302020104020203" pitchFamily="34" charset="-79"/>
              </a:endParaRPr>
            </a:p>
          </p:txBody>
        </p:sp>
        <p:sp>
          <p:nvSpPr>
            <p:cNvPr id="184" name="TextBox 183">
              <a:extLst>
                <a:ext uri="{FF2B5EF4-FFF2-40B4-BE49-F238E27FC236}">
                  <a16:creationId xmlns:a16="http://schemas.microsoft.com/office/drawing/2014/main" id="{72933C25-8F2C-EB48-E884-446EA4347FA8}"/>
                </a:ext>
              </a:extLst>
            </p:cNvPr>
            <p:cNvSpPr txBox="1"/>
            <p:nvPr/>
          </p:nvSpPr>
          <p:spPr>
            <a:xfrm>
              <a:off x="6837663" y="1683584"/>
              <a:ext cx="780983" cy="307777"/>
            </a:xfrm>
            <a:prstGeom prst="rect">
              <a:avLst/>
            </a:prstGeom>
            <a:noFill/>
          </p:spPr>
          <p:txBody>
            <a:bodyPr wrap="none" rtlCol="0">
              <a:spAutoFit/>
            </a:bodyPr>
            <a:lstStyle/>
            <a:p>
              <a:pPr algn="l"/>
              <a:r>
                <a:rPr lang="en-US">
                  <a:ln/>
                  <a:latin typeface="Gill Sans Light" panose="020B0302020104020203" pitchFamily="34" charset="-79"/>
                  <a:cs typeface="Gill Sans Light" panose="020B0302020104020203" pitchFamily="34" charset="-79"/>
                  <a:rtl val="0"/>
                </a:rPr>
                <a:t>B</a:t>
              </a:r>
              <a:r>
                <a:rPr lang="en-US" spc="0" baseline="0">
                  <a:ln/>
                  <a:solidFill>
                    <a:srgbClr val="000000"/>
                  </a:solidFill>
                  <a:latin typeface="Gill Sans Light" panose="020B0302020104020203" pitchFamily="34" charset="-79"/>
                  <a:cs typeface="Gill Sans Light" panose="020B0302020104020203" pitchFamily="34" charset="-79"/>
                  <a:sym typeface="Arial"/>
                  <a:rtl val="0"/>
                </a:rPr>
                <a:t>amboo</a:t>
              </a:r>
            </a:p>
          </p:txBody>
        </p:sp>
      </p:grpSp>
      <p:grpSp>
        <p:nvGrpSpPr>
          <p:cNvPr id="9" name="Group 8">
            <a:extLst>
              <a:ext uri="{FF2B5EF4-FFF2-40B4-BE49-F238E27FC236}">
                <a16:creationId xmlns:a16="http://schemas.microsoft.com/office/drawing/2014/main" id="{01964900-0211-4A94-98C7-E18F6512C5CE}"/>
              </a:ext>
            </a:extLst>
          </p:cNvPr>
          <p:cNvGrpSpPr/>
          <p:nvPr/>
        </p:nvGrpSpPr>
        <p:grpSpPr>
          <a:xfrm>
            <a:off x="6360701" y="2020533"/>
            <a:ext cx="1013321" cy="307777"/>
            <a:chOff x="7848017" y="1683584"/>
            <a:chExt cx="1013321" cy="307777"/>
          </a:xfrm>
        </p:grpSpPr>
        <p:sp>
          <p:nvSpPr>
            <p:cNvPr id="185" name="Freeform 184">
              <a:extLst>
                <a:ext uri="{FF2B5EF4-FFF2-40B4-BE49-F238E27FC236}">
                  <a16:creationId xmlns:a16="http://schemas.microsoft.com/office/drawing/2014/main" id="{01002951-479B-8054-4816-4D03538A01DD}"/>
                </a:ext>
              </a:extLst>
            </p:cNvPr>
            <p:cNvSpPr/>
            <p:nvPr/>
          </p:nvSpPr>
          <p:spPr>
            <a:xfrm>
              <a:off x="7848017" y="1832075"/>
              <a:ext cx="302260" cy="10795"/>
            </a:xfrm>
            <a:custGeom>
              <a:avLst/>
              <a:gdLst>
                <a:gd name="connsiteX0" fmla="*/ 0 w 302260"/>
                <a:gd name="connsiteY0" fmla="*/ 0 h 10795"/>
                <a:gd name="connsiteX1" fmla="*/ 151130 w 302260"/>
                <a:gd name="connsiteY1" fmla="*/ 0 h 10795"/>
                <a:gd name="connsiteX2" fmla="*/ 302260 w 302260"/>
                <a:gd name="connsiteY2" fmla="*/ 0 h 10795"/>
              </a:gdLst>
              <a:ahLst/>
              <a:cxnLst>
                <a:cxn ang="0">
                  <a:pos x="connsiteX0" y="connsiteY0"/>
                </a:cxn>
                <a:cxn ang="0">
                  <a:pos x="connsiteX1" y="connsiteY1"/>
                </a:cxn>
                <a:cxn ang="0">
                  <a:pos x="connsiteX2" y="connsiteY2"/>
                </a:cxn>
              </a:cxnLst>
              <a:rect l="l" t="t" r="r" b="b"/>
              <a:pathLst>
                <a:path w="302260" h="10795">
                  <a:moveTo>
                    <a:pt x="0" y="0"/>
                  </a:moveTo>
                  <a:lnTo>
                    <a:pt x="151130" y="0"/>
                  </a:lnTo>
                  <a:lnTo>
                    <a:pt x="302260" y="0"/>
                  </a:lnTo>
                </a:path>
              </a:pathLst>
            </a:custGeom>
            <a:noFill/>
            <a:ln w="9716" cap="sq">
              <a:solidFill>
                <a:srgbClr val="000000"/>
              </a:solidFill>
              <a:prstDash val="solid"/>
              <a:round/>
            </a:ln>
          </p:spPr>
          <p:txBody>
            <a:bodyPr rtlCol="0" anchor="ctr"/>
            <a:lstStyle/>
            <a:p>
              <a:endParaRPr lang="en-US">
                <a:latin typeface="Gill Sans Light" panose="020B0302020104020203" pitchFamily="34" charset="-79"/>
                <a:cs typeface="Gill Sans Light" panose="020B0302020104020203" pitchFamily="34" charset="-79"/>
              </a:endParaRPr>
            </a:p>
          </p:txBody>
        </p:sp>
        <p:sp>
          <p:nvSpPr>
            <p:cNvPr id="186" name="TextBox 185">
              <a:extLst>
                <a:ext uri="{FF2B5EF4-FFF2-40B4-BE49-F238E27FC236}">
                  <a16:creationId xmlns:a16="http://schemas.microsoft.com/office/drawing/2014/main" id="{88F33E15-70CA-B6E7-B8C8-94A0798E7D71}"/>
                </a:ext>
              </a:extLst>
            </p:cNvPr>
            <p:cNvSpPr txBox="1"/>
            <p:nvPr/>
          </p:nvSpPr>
          <p:spPr>
            <a:xfrm>
              <a:off x="8179741" y="1683584"/>
              <a:ext cx="681597" cy="307777"/>
            </a:xfrm>
            <a:prstGeom prst="rect">
              <a:avLst/>
            </a:prstGeom>
            <a:noFill/>
          </p:spPr>
          <p:txBody>
            <a:bodyPr wrap="none" rtlCol="0">
              <a:spAutoFit/>
            </a:bodyPr>
            <a:lstStyle/>
            <a:p>
              <a:pPr algn="l"/>
              <a:r>
                <a:rPr lang="en-US">
                  <a:ln/>
                  <a:latin typeface="Gill Sans Light" panose="020B0302020104020203" pitchFamily="34" charset="-79"/>
                  <a:cs typeface="Gill Sans Light" panose="020B0302020104020203" pitchFamily="34" charset="-79"/>
                  <a:rtl val="0"/>
                </a:rPr>
                <a:t>V</a:t>
              </a:r>
              <a:r>
                <a:rPr lang="en-US" spc="0" baseline="0">
                  <a:ln/>
                  <a:solidFill>
                    <a:srgbClr val="000000"/>
                  </a:solidFill>
                  <a:latin typeface="Gill Sans Light" panose="020B0302020104020203" pitchFamily="34" charset="-79"/>
                  <a:cs typeface="Gill Sans Light" panose="020B0302020104020203" pitchFamily="34" charset="-79"/>
                  <a:sym typeface="Arial"/>
                  <a:rtl val="0"/>
                </a:rPr>
                <a:t>aruna</a:t>
              </a:r>
            </a:p>
          </p:txBody>
        </p:sp>
      </p:grpSp>
      <p:grpSp>
        <p:nvGrpSpPr>
          <p:cNvPr id="10" name="Group 9">
            <a:extLst>
              <a:ext uri="{FF2B5EF4-FFF2-40B4-BE49-F238E27FC236}">
                <a16:creationId xmlns:a16="http://schemas.microsoft.com/office/drawing/2014/main" id="{A4A5AD41-4600-198E-43B1-04B782924E5D}"/>
              </a:ext>
            </a:extLst>
          </p:cNvPr>
          <p:cNvGrpSpPr/>
          <p:nvPr/>
        </p:nvGrpSpPr>
        <p:grpSpPr>
          <a:xfrm>
            <a:off x="6360701" y="2357481"/>
            <a:ext cx="1125531" cy="307777"/>
            <a:chOff x="9101802" y="1683584"/>
            <a:chExt cx="1125531" cy="307777"/>
          </a:xfrm>
        </p:grpSpPr>
        <p:sp>
          <p:nvSpPr>
            <p:cNvPr id="187" name="Freeform 186">
              <a:extLst>
                <a:ext uri="{FF2B5EF4-FFF2-40B4-BE49-F238E27FC236}">
                  <a16:creationId xmlns:a16="http://schemas.microsoft.com/office/drawing/2014/main" id="{76237891-B698-A079-D4A3-673CE19781BE}"/>
                </a:ext>
              </a:extLst>
            </p:cNvPr>
            <p:cNvSpPr/>
            <p:nvPr/>
          </p:nvSpPr>
          <p:spPr>
            <a:xfrm>
              <a:off x="9101802" y="1832075"/>
              <a:ext cx="302260" cy="10795"/>
            </a:xfrm>
            <a:custGeom>
              <a:avLst/>
              <a:gdLst>
                <a:gd name="connsiteX0" fmla="*/ 0 w 302260"/>
                <a:gd name="connsiteY0" fmla="*/ 0 h 10795"/>
                <a:gd name="connsiteX1" fmla="*/ 151130 w 302260"/>
                <a:gd name="connsiteY1" fmla="*/ 0 h 10795"/>
                <a:gd name="connsiteX2" fmla="*/ 302260 w 302260"/>
                <a:gd name="connsiteY2" fmla="*/ 0 h 10795"/>
              </a:gdLst>
              <a:ahLst/>
              <a:cxnLst>
                <a:cxn ang="0">
                  <a:pos x="connsiteX0" y="connsiteY0"/>
                </a:cxn>
                <a:cxn ang="0">
                  <a:pos x="connsiteX1" y="connsiteY1"/>
                </a:cxn>
                <a:cxn ang="0">
                  <a:pos x="connsiteX2" y="connsiteY2"/>
                </a:cxn>
              </a:cxnLst>
              <a:rect l="l" t="t" r="r" b="b"/>
              <a:pathLst>
                <a:path w="302260" h="10795">
                  <a:moveTo>
                    <a:pt x="0" y="0"/>
                  </a:moveTo>
                  <a:lnTo>
                    <a:pt x="151130" y="0"/>
                  </a:lnTo>
                  <a:lnTo>
                    <a:pt x="302260" y="0"/>
                  </a:lnTo>
                </a:path>
              </a:pathLst>
            </a:custGeom>
            <a:noFill/>
            <a:ln w="32385" cap="sq">
              <a:solidFill>
                <a:srgbClr val="FF4500"/>
              </a:solidFill>
              <a:prstDash val="solid"/>
              <a:round/>
            </a:ln>
          </p:spPr>
          <p:txBody>
            <a:bodyPr rtlCol="0" anchor="ctr"/>
            <a:lstStyle/>
            <a:p>
              <a:endParaRPr lang="en-US">
                <a:latin typeface="Gill Sans Light" panose="020B0302020104020203" pitchFamily="34" charset="-79"/>
                <a:cs typeface="Gill Sans Light" panose="020B0302020104020203" pitchFamily="34" charset="-79"/>
              </a:endParaRPr>
            </a:p>
          </p:txBody>
        </p:sp>
        <p:sp>
          <p:nvSpPr>
            <p:cNvPr id="188" name="TextBox 187">
              <a:extLst>
                <a:ext uri="{FF2B5EF4-FFF2-40B4-BE49-F238E27FC236}">
                  <a16:creationId xmlns:a16="http://schemas.microsoft.com/office/drawing/2014/main" id="{817BB832-5A99-8F00-4200-5286FA29711C}"/>
                </a:ext>
              </a:extLst>
            </p:cNvPr>
            <p:cNvSpPr txBox="1"/>
            <p:nvPr/>
          </p:nvSpPr>
          <p:spPr>
            <a:xfrm>
              <a:off x="9433526" y="1683584"/>
              <a:ext cx="793807" cy="307777"/>
            </a:xfrm>
            <a:prstGeom prst="rect">
              <a:avLst/>
            </a:prstGeom>
            <a:noFill/>
          </p:spPr>
          <p:txBody>
            <a:bodyPr wrap="none" rtlCol="0">
              <a:spAutoFit/>
            </a:bodyPr>
            <a:lstStyle/>
            <a:p>
              <a:pPr algn="l"/>
              <a:r>
                <a:rPr lang="en-US">
                  <a:ln/>
                  <a:latin typeface="Gill Sans Light" panose="020B0302020104020203" pitchFamily="34" charset="-79"/>
                  <a:cs typeface="Gill Sans Light" panose="020B0302020104020203" pitchFamily="34" charset="-79"/>
                  <a:rtl val="0"/>
                </a:rPr>
                <a:t>O</a:t>
              </a:r>
              <a:r>
                <a:rPr lang="en-US" spc="0" baseline="0">
                  <a:ln/>
                  <a:solidFill>
                    <a:srgbClr val="000000"/>
                  </a:solidFill>
                  <a:latin typeface="Gill Sans Light" panose="020B0302020104020203" pitchFamily="34" charset="-79"/>
                  <a:cs typeface="Gill Sans Light" panose="020B0302020104020203" pitchFamily="34" charset="-79"/>
                  <a:sym typeface="Arial"/>
                  <a:rtl val="0"/>
                </a:rPr>
                <a:t>obleck</a:t>
              </a:r>
            </a:p>
          </p:txBody>
        </p:sp>
      </p:grpSp>
      <p:grpSp>
        <p:nvGrpSpPr>
          <p:cNvPr id="11" name="Group 10">
            <a:extLst>
              <a:ext uri="{FF2B5EF4-FFF2-40B4-BE49-F238E27FC236}">
                <a16:creationId xmlns:a16="http://schemas.microsoft.com/office/drawing/2014/main" id="{2A2D6C50-0922-0938-B123-A2DBC2AC32FD}"/>
              </a:ext>
            </a:extLst>
          </p:cNvPr>
          <p:cNvGrpSpPr/>
          <p:nvPr/>
        </p:nvGrpSpPr>
        <p:grpSpPr>
          <a:xfrm>
            <a:off x="6362018" y="3338000"/>
            <a:ext cx="1351555" cy="307777"/>
            <a:chOff x="6507256" y="3111690"/>
            <a:chExt cx="1351555" cy="307777"/>
          </a:xfrm>
        </p:grpSpPr>
        <p:sp>
          <p:nvSpPr>
            <p:cNvPr id="189" name="Freeform 188">
              <a:extLst>
                <a:ext uri="{FF2B5EF4-FFF2-40B4-BE49-F238E27FC236}">
                  <a16:creationId xmlns:a16="http://schemas.microsoft.com/office/drawing/2014/main" id="{EBCA7E37-E8D1-E53A-D1CA-13942B298091}"/>
                </a:ext>
              </a:extLst>
            </p:cNvPr>
            <p:cNvSpPr/>
            <p:nvPr/>
          </p:nvSpPr>
          <p:spPr>
            <a:xfrm>
              <a:off x="6507256" y="3260181"/>
              <a:ext cx="302260" cy="10795"/>
            </a:xfrm>
            <a:custGeom>
              <a:avLst/>
              <a:gdLst>
                <a:gd name="connsiteX0" fmla="*/ 0 w 302260"/>
                <a:gd name="connsiteY0" fmla="*/ 0 h 10795"/>
                <a:gd name="connsiteX1" fmla="*/ 151130 w 302260"/>
                <a:gd name="connsiteY1" fmla="*/ 0 h 10795"/>
                <a:gd name="connsiteX2" fmla="*/ 302260 w 302260"/>
                <a:gd name="connsiteY2" fmla="*/ 0 h 10795"/>
              </a:gdLst>
              <a:ahLst/>
              <a:cxnLst>
                <a:cxn ang="0">
                  <a:pos x="connsiteX0" y="connsiteY0"/>
                </a:cxn>
                <a:cxn ang="0">
                  <a:pos x="connsiteX1" y="connsiteY1"/>
                </a:cxn>
                <a:cxn ang="0">
                  <a:pos x="connsiteX2" y="connsiteY2"/>
                </a:cxn>
              </a:cxnLst>
              <a:rect l="l" t="t" r="r" b="b"/>
              <a:pathLst>
                <a:path w="302260" h="10795">
                  <a:moveTo>
                    <a:pt x="0" y="0"/>
                  </a:moveTo>
                  <a:lnTo>
                    <a:pt x="151130" y="0"/>
                  </a:lnTo>
                  <a:lnTo>
                    <a:pt x="302260" y="0"/>
                  </a:lnTo>
                </a:path>
              </a:pathLst>
            </a:custGeom>
            <a:noFill/>
            <a:ln w="9716" cap="sq">
              <a:solidFill>
                <a:srgbClr val="000000"/>
              </a:solidFill>
              <a:prstDash val="solid"/>
              <a:round/>
            </a:ln>
          </p:spPr>
          <p:txBody>
            <a:bodyPr rtlCol="0" anchor="ctr"/>
            <a:lstStyle/>
            <a:p>
              <a:endParaRPr lang="en-US">
                <a:latin typeface="Gill Sans Light" panose="020B0302020104020203" pitchFamily="34" charset="-79"/>
                <a:cs typeface="Gill Sans Light" panose="020B0302020104020203" pitchFamily="34" charset="-79"/>
              </a:endParaRPr>
            </a:p>
          </p:txBody>
        </p:sp>
        <p:sp>
          <p:nvSpPr>
            <p:cNvPr id="190" name="TextBox 189">
              <a:extLst>
                <a:ext uri="{FF2B5EF4-FFF2-40B4-BE49-F238E27FC236}">
                  <a16:creationId xmlns:a16="http://schemas.microsoft.com/office/drawing/2014/main" id="{B738E713-E59A-C3B5-E6C1-2D24D549875B}"/>
                </a:ext>
              </a:extLst>
            </p:cNvPr>
            <p:cNvSpPr txBox="1"/>
            <p:nvPr/>
          </p:nvSpPr>
          <p:spPr>
            <a:xfrm>
              <a:off x="6838980" y="3111690"/>
              <a:ext cx="1019831" cy="307777"/>
            </a:xfrm>
            <a:prstGeom prst="rect">
              <a:avLst/>
            </a:prstGeom>
            <a:noFill/>
          </p:spPr>
          <p:txBody>
            <a:bodyPr wrap="none" rtlCol="0">
              <a:spAutoFit/>
            </a:bodyPr>
            <a:lstStyle/>
            <a:p>
              <a:pPr algn="l"/>
              <a:r>
                <a:rPr lang="en-US" spc="0" baseline="0">
                  <a:ln/>
                  <a:solidFill>
                    <a:srgbClr val="000000"/>
                  </a:solidFill>
                  <a:latin typeface="Gill Sans Light" panose="020B0302020104020203" pitchFamily="34" charset="-79"/>
                  <a:cs typeface="Gill Sans Light" panose="020B0302020104020203" pitchFamily="34" charset="-79"/>
                  <a:sym typeface="Arial"/>
                  <a:rtl val="0"/>
                </a:rPr>
                <a:t>Throughput</a:t>
              </a:r>
            </a:p>
          </p:txBody>
        </p:sp>
      </p:grpSp>
      <p:grpSp>
        <p:nvGrpSpPr>
          <p:cNvPr id="12" name="Group 11">
            <a:extLst>
              <a:ext uri="{FF2B5EF4-FFF2-40B4-BE49-F238E27FC236}">
                <a16:creationId xmlns:a16="http://schemas.microsoft.com/office/drawing/2014/main" id="{1FF98DCE-C001-82C0-5F7A-547ACBE0DF28}"/>
              </a:ext>
            </a:extLst>
          </p:cNvPr>
          <p:cNvGrpSpPr/>
          <p:nvPr/>
        </p:nvGrpSpPr>
        <p:grpSpPr>
          <a:xfrm>
            <a:off x="6362018" y="3740313"/>
            <a:ext cx="1099883" cy="307777"/>
            <a:chOff x="8044117" y="3116785"/>
            <a:chExt cx="1099883" cy="307777"/>
          </a:xfrm>
        </p:grpSpPr>
        <p:sp>
          <p:nvSpPr>
            <p:cNvPr id="191" name="Freeform 190">
              <a:extLst>
                <a:ext uri="{FF2B5EF4-FFF2-40B4-BE49-F238E27FC236}">
                  <a16:creationId xmlns:a16="http://schemas.microsoft.com/office/drawing/2014/main" id="{681D3EC9-316E-CA7C-A4B2-BA7B192674DB}"/>
                </a:ext>
              </a:extLst>
            </p:cNvPr>
            <p:cNvSpPr/>
            <p:nvPr/>
          </p:nvSpPr>
          <p:spPr>
            <a:xfrm>
              <a:off x="8044117" y="3265276"/>
              <a:ext cx="302260" cy="10795"/>
            </a:xfrm>
            <a:custGeom>
              <a:avLst/>
              <a:gdLst>
                <a:gd name="connsiteX0" fmla="*/ 0 w 302260"/>
                <a:gd name="connsiteY0" fmla="*/ 0 h 10795"/>
                <a:gd name="connsiteX1" fmla="*/ 151130 w 302260"/>
                <a:gd name="connsiteY1" fmla="*/ 0 h 10795"/>
                <a:gd name="connsiteX2" fmla="*/ 302260 w 302260"/>
                <a:gd name="connsiteY2" fmla="*/ 0 h 10795"/>
              </a:gdLst>
              <a:ahLst/>
              <a:cxnLst>
                <a:cxn ang="0">
                  <a:pos x="connsiteX0" y="connsiteY0"/>
                </a:cxn>
                <a:cxn ang="0">
                  <a:pos x="connsiteX1" y="connsiteY1"/>
                </a:cxn>
                <a:cxn ang="0">
                  <a:pos x="connsiteX2" y="connsiteY2"/>
                </a:cxn>
              </a:cxnLst>
              <a:rect l="l" t="t" r="r" b="b"/>
              <a:pathLst>
                <a:path w="302260" h="10795">
                  <a:moveTo>
                    <a:pt x="0" y="0"/>
                  </a:moveTo>
                  <a:lnTo>
                    <a:pt x="151130" y="0"/>
                  </a:lnTo>
                  <a:lnTo>
                    <a:pt x="302260" y="0"/>
                  </a:lnTo>
                </a:path>
              </a:pathLst>
            </a:custGeom>
            <a:noFill/>
            <a:ln w="28575" cap="sq">
              <a:solidFill>
                <a:srgbClr val="000000"/>
              </a:solidFill>
              <a:prstDash val="sysDot"/>
              <a:round/>
            </a:ln>
          </p:spPr>
          <p:txBody>
            <a:bodyPr rtlCol="0" anchor="ctr"/>
            <a:lstStyle/>
            <a:p>
              <a:endParaRPr lang="en-US">
                <a:latin typeface="Gill Sans Light" panose="020B0302020104020203" pitchFamily="34" charset="-79"/>
                <a:cs typeface="Gill Sans Light" panose="020B0302020104020203" pitchFamily="34" charset="-79"/>
              </a:endParaRPr>
            </a:p>
          </p:txBody>
        </p:sp>
        <p:sp>
          <p:nvSpPr>
            <p:cNvPr id="192" name="TextBox 191">
              <a:extLst>
                <a:ext uri="{FF2B5EF4-FFF2-40B4-BE49-F238E27FC236}">
                  <a16:creationId xmlns:a16="http://schemas.microsoft.com/office/drawing/2014/main" id="{6EEFE27D-23CF-524E-2396-A9A4C0219007}"/>
                </a:ext>
              </a:extLst>
            </p:cNvPr>
            <p:cNvSpPr txBox="1"/>
            <p:nvPr/>
          </p:nvSpPr>
          <p:spPr>
            <a:xfrm>
              <a:off x="8375841" y="3116785"/>
              <a:ext cx="768159" cy="307777"/>
            </a:xfrm>
            <a:prstGeom prst="rect">
              <a:avLst/>
            </a:prstGeom>
            <a:noFill/>
          </p:spPr>
          <p:txBody>
            <a:bodyPr wrap="none" rtlCol="0">
              <a:spAutoFit/>
            </a:bodyPr>
            <a:lstStyle/>
            <a:p>
              <a:pPr algn="l"/>
              <a:r>
                <a:rPr lang="en-US" spc="0" baseline="0">
                  <a:ln/>
                  <a:solidFill>
                    <a:srgbClr val="000000"/>
                  </a:solidFill>
                  <a:latin typeface="Gill Sans Light" panose="020B0302020104020203" pitchFamily="34" charset="-79"/>
                  <a:cs typeface="Gill Sans Light" panose="020B0302020104020203" pitchFamily="34" charset="-79"/>
                  <a:sym typeface="Arial"/>
                  <a:rtl val="0"/>
                </a:rPr>
                <a:t>Average</a:t>
              </a:r>
            </a:p>
          </p:txBody>
        </p:sp>
      </p:grpSp>
      <p:sp>
        <p:nvSpPr>
          <p:cNvPr id="194" name="TextBox 193">
            <a:extLst>
              <a:ext uri="{FF2B5EF4-FFF2-40B4-BE49-F238E27FC236}">
                <a16:creationId xmlns:a16="http://schemas.microsoft.com/office/drawing/2014/main" id="{04D3553B-C996-6931-46A5-85C58D0B8A75}"/>
              </a:ext>
            </a:extLst>
          </p:cNvPr>
          <p:cNvSpPr txBox="1"/>
          <p:nvPr/>
        </p:nvSpPr>
        <p:spPr>
          <a:xfrm>
            <a:off x="4069346" y="1305647"/>
            <a:ext cx="1013418"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BERT-Large</a:t>
            </a:r>
          </a:p>
        </p:txBody>
      </p:sp>
      <p:sp>
        <p:nvSpPr>
          <p:cNvPr id="6" name="TextBox 5">
            <a:extLst>
              <a:ext uri="{FF2B5EF4-FFF2-40B4-BE49-F238E27FC236}">
                <a16:creationId xmlns:a16="http://schemas.microsoft.com/office/drawing/2014/main" id="{03EFE2C1-9C1F-FA41-39A8-3E032136BDC1}"/>
              </a:ext>
            </a:extLst>
          </p:cNvPr>
          <p:cNvSpPr txBox="1"/>
          <p:nvPr/>
        </p:nvSpPr>
        <p:spPr>
          <a:xfrm>
            <a:off x="-9041" y="4866501"/>
            <a:ext cx="3215945" cy="276999"/>
          </a:xfrm>
          <a:prstGeom prst="rect">
            <a:avLst/>
          </a:prstGeom>
          <a:noFill/>
        </p:spPr>
        <p:txBody>
          <a:bodyPr wrap="none" rtlCol="0">
            <a:spAutoFit/>
          </a:bodyPr>
          <a:lstStyle/>
          <a:p>
            <a:r>
              <a:rPr lang="en-US" sz="1200">
                <a:latin typeface="Gill Sans Light" panose="020B0302020104020203" pitchFamily="34" charset="-79"/>
                <a:cs typeface="Gill Sans Light" panose="020B0302020104020203" pitchFamily="34" charset="-79"/>
              </a:rPr>
              <a:t>Numbers in Bamboo EC2 p3 spot instance traces.</a:t>
            </a:r>
          </a:p>
        </p:txBody>
      </p:sp>
      <p:grpSp>
        <p:nvGrpSpPr>
          <p:cNvPr id="13" name="Graphic 12">
            <a:extLst>
              <a:ext uri="{FF2B5EF4-FFF2-40B4-BE49-F238E27FC236}">
                <a16:creationId xmlns:a16="http://schemas.microsoft.com/office/drawing/2014/main" id="{86B7FABC-68D5-D4A7-5DFD-BCD6AC2CD7E0}"/>
              </a:ext>
            </a:extLst>
          </p:cNvPr>
          <p:cNvGrpSpPr/>
          <p:nvPr/>
        </p:nvGrpSpPr>
        <p:grpSpPr>
          <a:xfrm>
            <a:off x="2653006" y="4066132"/>
            <a:ext cx="3707695" cy="588995"/>
            <a:chOff x="5350672" y="3727243"/>
            <a:chExt cx="3362759" cy="499081"/>
          </a:xfrm>
          <a:solidFill>
            <a:srgbClr val="000000"/>
          </a:solidFill>
        </p:grpSpPr>
        <p:grpSp>
          <p:nvGrpSpPr>
            <p:cNvPr id="14" name="Graphic 12">
              <a:extLst>
                <a:ext uri="{FF2B5EF4-FFF2-40B4-BE49-F238E27FC236}">
                  <a16:creationId xmlns:a16="http://schemas.microsoft.com/office/drawing/2014/main" id="{59C7020D-9247-2D77-7813-BD71BBC70FAC}"/>
                </a:ext>
              </a:extLst>
            </p:cNvPr>
            <p:cNvGrpSpPr/>
            <p:nvPr/>
          </p:nvGrpSpPr>
          <p:grpSpPr>
            <a:xfrm>
              <a:off x="5350672" y="3727243"/>
              <a:ext cx="269626" cy="312490"/>
              <a:chOff x="5350672" y="3727243"/>
              <a:chExt cx="269626" cy="312490"/>
            </a:xfrm>
            <a:solidFill>
              <a:srgbClr val="000000"/>
            </a:solidFill>
          </p:grpSpPr>
          <p:sp>
            <p:nvSpPr>
              <p:cNvPr id="22" name="Freeform 21">
                <a:extLst>
                  <a:ext uri="{FF2B5EF4-FFF2-40B4-BE49-F238E27FC236}">
                    <a16:creationId xmlns:a16="http://schemas.microsoft.com/office/drawing/2014/main" id="{581E27E0-766A-5562-7E02-622246CAB5B7}"/>
                  </a:ext>
                </a:extLst>
              </p:cNvPr>
              <p:cNvSpPr/>
              <p:nvPr/>
            </p:nvSpPr>
            <p:spPr>
              <a:xfrm>
                <a:off x="5485486" y="3727243"/>
                <a:ext cx="10632" cy="37213"/>
              </a:xfrm>
              <a:custGeom>
                <a:avLst/>
                <a:gdLst>
                  <a:gd name="connsiteX0" fmla="*/ 41 w 10632"/>
                  <a:gd name="connsiteY0" fmla="*/ 205 h 37213"/>
                  <a:gd name="connsiteX1" fmla="*/ 41 w 10632"/>
                  <a:gd name="connsiteY1" fmla="*/ 37419 h 37213"/>
                </a:gdLst>
                <a:ahLst/>
                <a:cxnLst>
                  <a:cxn ang="0">
                    <a:pos x="connsiteX0" y="connsiteY0"/>
                  </a:cxn>
                  <a:cxn ang="0">
                    <a:pos x="connsiteX1" y="connsiteY1"/>
                  </a:cxn>
                </a:cxnLst>
                <a:rect l="l" t="t" r="r" b="b"/>
                <a:pathLst>
                  <a:path w="10632" h="37213">
                    <a:moveTo>
                      <a:pt x="41" y="205"/>
                    </a:moveTo>
                    <a:lnTo>
                      <a:pt x="41" y="37419"/>
                    </a:lnTo>
                  </a:path>
                </a:pathLst>
              </a:custGeom>
              <a:solidFill>
                <a:srgbClr val="000000"/>
              </a:solidFill>
              <a:ln w="8506" cap="flat">
                <a:solidFill>
                  <a:srgbClr val="000000"/>
                </a:solidFill>
                <a:prstDash val="solid"/>
                <a:round/>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23" name="TextBox 22">
                <a:extLst>
                  <a:ext uri="{FF2B5EF4-FFF2-40B4-BE49-F238E27FC236}">
                    <a16:creationId xmlns:a16="http://schemas.microsoft.com/office/drawing/2014/main" id="{B54B2817-CCBE-9D8F-0CDE-0C94F2E2BF4F}"/>
                  </a:ext>
                </a:extLst>
              </p:cNvPr>
              <p:cNvSpPr txBox="1"/>
              <p:nvPr/>
            </p:nvSpPr>
            <p:spPr>
              <a:xfrm>
                <a:off x="5350672" y="3762734"/>
                <a:ext cx="269626" cy="276999"/>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0</a:t>
                </a:r>
              </a:p>
            </p:txBody>
          </p:sp>
        </p:grpSp>
        <p:grpSp>
          <p:nvGrpSpPr>
            <p:cNvPr id="15" name="Graphic 12">
              <a:extLst>
                <a:ext uri="{FF2B5EF4-FFF2-40B4-BE49-F238E27FC236}">
                  <a16:creationId xmlns:a16="http://schemas.microsoft.com/office/drawing/2014/main" id="{AEE56136-C20E-3C2E-B6FB-19EE25DF96E8}"/>
                </a:ext>
              </a:extLst>
            </p:cNvPr>
            <p:cNvGrpSpPr/>
            <p:nvPr/>
          </p:nvGrpSpPr>
          <p:grpSpPr>
            <a:xfrm>
              <a:off x="6877349" y="3727243"/>
              <a:ext cx="269626" cy="312490"/>
              <a:chOff x="6877349" y="3727243"/>
              <a:chExt cx="269626" cy="312490"/>
            </a:xfrm>
            <a:solidFill>
              <a:srgbClr val="000000"/>
            </a:solidFill>
          </p:grpSpPr>
          <p:sp>
            <p:nvSpPr>
              <p:cNvPr id="20" name="Freeform 19">
                <a:extLst>
                  <a:ext uri="{FF2B5EF4-FFF2-40B4-BE49-F238E27FC236}">
                    <a16:creationId xmlns:a16="http://schemas.microsoft.com/office/drawing/2014/main" id="{DC73BC9A-35F1-2032-D8C7-E2B0963EBADD}"/>
                  </a:ext>
                </a:extLst>
              </p:cNvPr>
              <p:cNvSpPr/>
              <p:nvPr/>
            </p:nvSpPr>
            <p:spPr>
              <a:xfrm>
                <a:off x="7012163" y="3727243"/>
                <a:ext cx="10632" cy="37213"/>
              </a:xfrm>
              <a:custGeom>
                <a:avLst/>
                <a:gdLst>
                  <a:gd name="connsiteX0" fmla="*/ 184 w 10632"/>
                  <a:gd name="connsiteY0" fmla="*/ 205 h 37213"/>
                  <a:gd name="connsiteX1" fmla="*/ 184 w 10632"/>
                  <a:gd name="connsiteY1" fmla="*/ 37419 h 37213"/>
                </a:gdLst>
                <a:ahLst/>
                <a:cxnLst>
                  <a:cxn ang="0">
                    <a:pos x="connsiteX0" y="connsiteY0"/>
                  </a:cxn>
                  <a:cxn ang="0">
                    <a:pos x="connsiteX1" y="connsiteY1"/>
                  </a:cxn>
                </a:cxnLst>
                <a:rect l="l" t="t" r="r" b="b"/>
                <a:pathLst>
                  <a:path w="10632" h="37213">
                    <a:moveTo>
                      <a:pt x="184" y="205"/>
                    </a:moveTo>
                    <a:lnTo>
                      <a:pt x="184" y="37419"/>
                    </a:lnTo>
                  </a:path>
                </a:pathLst>
              </a:custGeom>
              <a:solidFill>
                <a:srgbClr val="000000"/>
              </a:solidFill>
              <a:ln w="8506" cap="flat">
                <a:solidFill>
                  <a:srgbClr val="000000"/>
                </a:solidFill>
                <a:prstDash val="solid"/>
                <a:round/>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21" name="TextBox 20">
                <a:extLst>
                  <a:ext uri="{FF2B5EF4-FFF2-40B4-BE49-F238E27FC236}">
                    <a16:creationId xmlns:a16="http://schemas.microsoft.com/office/drawing/2014/main" id="{794DC7AA-C103-C5D2-63FC-912BE3DE6F3A}"/>
                  </a:ext>
                </a:extLst>
              </p:cNvPr>
              <p:cNvSpPr txBox="1"/>
              <p:nvPr/>
            </p:nvSpPr>
            <p:spPr>
              <a:xfrm>
                <a:off x="6877349" y="3762734"/>
                <a:ext cx="269626" cy="276999"/>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6</a:t>
                </a:r>
              </a:p>
            </p:txBody>
          </p:sp>
        </p:grpSp>
        <p:grpSp>
          <p:nvGrpSpPr>
            <p:cNvPr id="16" name="Graphic 12">
              <a:extLst>
                <a:ext uri="{FF2B5EF4-FFF2-40B4-BE49-F238E27FC236}">
                  <a16:creationId xmlns:a16="http://schemas.microsoft.com/office/drawing/2014/main" id="{F58EFD48-F2B2-4F89-AE11-1FA13D71BB86}"/>
                </a:ext>
              </a:extLst>
            </p:cNvPr>
            <p:cNvGrpSpPr/>
            <p:nvPr/>
          </p:nvGrpSpPr>
          <p:grpSpPr>
            <a:xfrm>
              <a:off x="8374877" y="3727243"/>
              <a:ext cx="338554" cy="312490"/>
              <a:chOff x="8374877" y="3727243"/>
              <a:chExt cx="338554" cy="312490"/>
            </a:xfrm>
            <a:solidFill>
              <a:srgbClr val="000000"/>
            </a:solidFill>
          </p:grpSpPr>
          <p:sp>
            <p:nvSpPr>
              <p:cNvPr id="18" name="Freeform 17">
                <a:extLst>
                  <a:ext uri="{FF2B5EF4-FFF2-40B4-BE49-F238E27FC236}">
                    <a16:creationId xmlns:a16="http://schemas.microsoft.com/office/drawing/2014/main" id="{593ADC6D-D542-8879-A304-D225B1327C62}"/>
                  </a:ext>
                </a:extLst>
              </p:cNvPr>
              <p:cNvSpPr/>
              <p:nvPr/>
            </p:nvSpPr>
            <p:spPr>
              <a:xfrm>
                <a:off x="8538839" y="3727243"/>
                <a:ext cx="10632" cy="37213"/>
              </a:xfrm>
              <a:custGeom>
                <a:avLst/>
                <a:gdLst>
                  <a:gd name="connsiteX0" fmla="*/ 328 w 10632"/>
                  <a:gd name="connsiteY0" fmla="*/ 205 h 37213"/>
                  <a:gd name="connsiteX1" fmla="*/ 328 w 10632"/>
                  <a:gd name="connsiteY1" fmla="*/ 37419 h 37213"/>
                </a:gdLst>
                <a:ahLst/>
                <a:cxnLst>
                  <a:cxn ang="0">
                    <a:pos x="connsiteX0" y="connsiteY0"/>
                  </a:cxn>
                  <a:cxn ang="0">
                    <a:pos x="connsiteX1" y="connsiteY1"/>
                  </a:cxn>
                </a:cxnLst>
                <a:rect l="l" t="t" r="r" b="b"/>
                <a:pathLst>
                  <a:path w="10632" h="37213">
                    <a:moveTo>
                      <a:pt x="328" y="205"/>
                    </a:moveTo>
                    <a:lnTo>
                      <a:pt x="328" y="37419"/>
                    </a:lnTo>
                  </a:path>
                </a:pathLst>
              </a:custGeom>
              <a:solidFill>
                <a:srgbClr val="000000"/>
              </a:solidFill>
              <a:ln w="8506" cap="flat">
                <a:solidFill>
                  <a:srgbClr val="000000"/>
                </a:solidFill>
                <a:prstDash val="solid"/>
                <a:round/>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19" name="TextBox 18">
                <a:extLst>
                  <a:ext uri="{FF2B5EF4-FFF2-40B4-BE49-F238E27FC236}">
                    <a16:creationId xmlns:a16="http://schemas.microsoft.com/office/drawing/2014/main" id="{05E8BDEB-BDB7-5052-6C00-8A434E63D176}"/>
                  </a:ext>
                </a:extLst>
              </p:cNvPr>
              <p:cNvSpPr txBox="1"/>
              <p:nvPr/>
            </p:nvSpPr>
            <p:spPr>
              <a:xfrm>
                <a:off x="8374877" y="3762734"/>
                <a:ext cx="338554" cy="276999"/>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12</a:t>
                </a:r>
              </a:p>
            </p:txBody>
          </p:sp>
        </p:grpSp>
        <p:sp>
          <p:nvSpPr>
            <p:cNvPr id="17" name="TextBox 16">
              <a:extLst>
                <a:ext uri="{FF2B5EF4-FFF2-40B4-BE49-F238E27FC236}">
                  <a16:creationId xmlns:a16="http://schemas.microsoft.com/office/drawing/2014/main" id="{C0C03C90-D404-201C-6E1F-5D6BA53E7A90}"/>
                </a:ext>
              </a:extLst>
            </p:cNvPr>
            <p:cNvSpPr txBox="1"/>
            <p:nvPr/>
          </p:nvSpPr>
          <p:spPr>
            <a:xfrm>
              <a:off x="6522285" y="3949325"/>
              <a:ext cx="979755" cy="276999"/>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Time (hours)</a:t>
              </a:r>
            </a:p>
          </p:txBody>
        </p:sp>
      </p:grpSp>
      <p:grpSp>
        <p:nvGrpSpPr>
          <p:cNvPr id="60" name="Group 59">
            <a:extLst>
              <a:ext uri="{FF2B5EF4-FFF2-40B4-BE49-F238E27FC236}">
                <a16:creationId xmlns:a16="http://schemas.microsoft.com/office/drawing/2014/main" id="{79EBD4D2-4A4D-EFBE-FD67-D77EB48A0F6B}"/>
              </a:ext>
            </a:extLst>
          </p:cNvPr>
          <p:cNvGrpSpPr/>
          <p:nvPr/>
        </p:nvGrpSpPr>
        <p:grpSpPr>
          <a:xfrm>
            <a:off x="2788314" y="2069504"/>
            <a:ext cx="3424175" cy="908091"/>
            <a:chOff x="2788314" y="2069504"/>
            <a:chExt cx="3424175" cy="908091"/>
          </a:xfrm>
        </p:grpSpPr>
        <p:sp>
          <p:nvSpPr>
            <p:cNvPr id="53" name="Freeform 52">
              <a:extLst>
                <a:ext uri="{FF2B5EF4-FFF2-40B4-BE49-F238E27FC236}">
                  <a16:creationId xmlns:a16="http://schemas.microsoft.com/office/drawing/2014/main" id="{EF978789-02DD-43DC-2B2A-A3016C5417A7}"/>
                </a:ext>
              </a:extLst>
            </p:cNvPr>
            <p:cNvSpPr/>
            <p:nvPr/>
          </p:nvSpPr>
          <p:spPr>
            <a:xfrm>
              <a:off x="2839449" y="2069504"/>
              <a:ext cx="3128730" cy="908091"/>
            </a:xfrm>
            <a:custGeom>
              <a:avLst/>
              <a:gdLst>
                <a:gd name="connsiteX0" fmla="*/ 0 w 3128730"/>
                <a:gd name="connsiteY0" fmla="*/ 525959 h 908091"/>
                <a:gd name="connsiteX1" fmla="*/ 65597 w 3128730"/>
                <a:gd name="connsiteY1" fmla="*/ 525959 h 908091"/>
                <a:gd name="connsiteX2" fmla="*/ 68467 w 3128730"/>
                <a:gd name="connsiteY2" fmla="*/ 557445 h 908091"/>
                <a:gd name="connsiteX3" fmla="*/ 74339 w 3128730"/>
                <a:gd name="connsiteY3" fmla="*/ 529591 h 908091"/>
                <a:gd name="connsiteX4" fmla="*/ 113174 w 3128730"/>
                <a:gd name="connsiteY4" fmla="*/ 304077 h 908091"/>
                <a:gd name="connsiteX5" fmla="*/ 146553 w 3128730"/>
                <a:gd name="connsiteY5" fmla="*/ 86618 h 908091"/>
                <a:gd name="connsiteX6" fmla="*/ 148866 w 3128730"/>
                <a:gd name="connsiteY6" fmla="*/ 70509 h 908091"/>
                <a:gd name="connsiteX7" fmla="*/ 152146 w 3128730"/>
                <a:gd name="connsiteY7" fmla="*/ 20734 h 908091"/>
                <a:gd name="connsiteX8" fmla="*/ 154253 w 3128730"/>
                <a:gd name="connsiteY8" fmla="*/ 18552 h 908091"/>
                <a:gd name="connsiteX9" fmla="*/ 156361 w 3128730"/>
                <a:gd name="connsiteY9" fmla="*/ 18552 h 908091"/>
                <a:gd name="connsiteX10" fmla="*/ 159732 w 3128730"/>
                <a:gd name="connsiteY10" fmla="*/ 67114 h 908091"/>
                <a:gd name="connsiteX11" fmla="*/ 160886 w 3128730"/>
                <a:gd name="connsiteY11" fmla="*/ 69847 h 908091"/>
                <a:gd name="connsiteX12" fmla="*/ 163765 w 3128730"/>
                <a:gd name="connsiteY12" fmla="*/ 130054 h 908091"/>
                <a:gd name="connsiteX13" fmla="*/ 194456 w 3128730"/>
                <a:gd name="connsiteY13" fmla="*/ 301912 h 908091"/>
                <a:gd name="connsiteX14" fmla="*/ 237353 w 3128730"/>
                <a:gd name="connsiteY14" fmla="*/ 524317 h 908091"/>
                <a:gd name="connsiteX15" fmla="*/ 260133 w 3128730"/>
                <a:gd name="connsiteY15" fmla="*/ 635518 h 908091"/>
                <a:gd name="connsiteX16" fmla="*/ 264425 w 3128730"/>
                <a:gd name="connsiteY16" fmla="*/ 679766 h 908091"/>
                <a:gd name="connsiteX17" fmla="*/ 268790 w 3128730"/>
                <a:gd name="connsiteY17" fmla="*/ 678768 h 908091"/>
                <a:gd name="connsiteX18" fmla="*/ 273276 w 3128730"/>
                <a:gd name="connsiteY18" fmla="*/ 724437 h 908091"/>
                <a:gd name="connsiteX19" fmla="*/ 275544 w 3128730"/>
                <a:gd name="connsiteY19" fmla="*/ 724437 h 908091"/>
                <a:gd name="connsiteX20" fmla="*/ 279989 w 3128730"/>
                <a:gd name="connsiteY20" fmla="*/ 678609 h 908091"/>
                <a:gd name="connsiteX21" fmla="*/ 284349 w 3128730"/>
                <a:gd name="connsiteY21" fmla="*/ 673143 h 908091"/>
                <a:gd name="connsiteX22" fmla="*/ 291245 w 3128730"/>
                <a:gd name="connsiteY22" fmla="*/ 592718 h 908091"/>
                <a:gd name="connsiteX23" fmla="*/ 308047 w 3128730"/>
                <a:gd name="connsiteY23" fmla="*/ 481515 h 908091"/>
                <a:gd name="connsiteX24" fmla="*/ 311078 w 3128730"/>
                <a:gd name="connsiteY24" fmla="*/ 503425 h 908091"/>
                <a:gd name="connsiteX25" fmla="*/ 314122 w 3128730"/>
                <a:gd name="connsiteY25" fmla="*/ 483207 h 908091"/>
                <a:gd name="connsiteX26" fmla="*/ 317207 w 3128730"/>
                <a:gd name="connsiteY26" fmla="*/ 506940 h 908091"/>
                <a:gd name="connsiteX27" fmla="*/ 323441 w 3128730"/>
                <a:gd name="connsiteY27" fmla="*/ 474462 h 908091"/>
                <a:gd name="connsiteX28" fmla="*/ 326667 w 3128730"/>
                <a:gd name="connsiteY28" fmla="*/ 506581 h 908091"/>
                <a:gd name="connsiteX29" fmla="*/ 366743 w 3128730"/>
                <a:gd name="connsiteY29" fmla="*/ 303596 h 908091"/>
                <a:gd name="connsiteX30" fmla="*/ 369736 w 3128730"/>
                <a:gd name="connsiteY30" fmla="*/ 263328 h 908091"/>
                <a:gd name="connsiteX31" fmla="*/ 372682 w 3128730"/>
                <a:gd name="connsiteY31" fmla="*/ 268305 h 908091"/>
                <a:gd name="connsiteX32" fmla="*/ 375510 w 3128730"/>
                <a:gd name="connsiteY32" fmla="*/ 226615 h 908091"/>
                <a:gd name="connsiteX33" fmla="*/ 403273 w 3128730"/>
                <a:gd name="connsiteY33" fmla="*/ 266412 h 908091"/>
                <a:gd name="connsiteX34" fmla="*/ 406005 w 3128730"/>
                <a:gd name="connsiteY34" fmla="*/ 228263 h 908091"/>
                <a:gd name="connsiteX35" fmla="*/ 407356 w 3128730"/>
                <a:gd name="connsiteY35" fmla="*/ 230254 h 908091"/>
                <a:gd name="connsiteX36" fmla="*/ 408677 w 3128730"/>
                <a:gd name="connsiteY36" fmla="*/ 232244 h 908091"/>
                <a:gd name="connsiteX37" fmla="*/ 410031 w 3128730"/>
                <a:gd name="connsiteY37" fmla="*/ 212258 h 908091"/>
                <a:gd name="connsiteX38" fmla="*/ 411283 w 3128730"/>
                <a:gd name="connsiteY38" fmla="*/ 215730 h 908091"/>
                <a:gd name="connsiteX39" fmla="*/ 415562 w 3128730"/>
                <a:gd name="connsiteY39" fmla="*/ 280734 h 908091"/>
                <a:gd name="connsiteX40" fmla="*/ 417018 w 3128730"/>
                <a:gd name="connsiteY40" fmla="*/ 278449 h 908091"/>
                <a:gd name="connsiteX41" fmla="*/ 421150 w 3128730"/>
                <a:gd name="connsiteY41" fmla="*/ 223238 h 908091"/>
                <a:gd name="connsiteX42" fmla="*/ 492134 w 3128730"/>
                <a:gd name="connsiteY42" fmla="*/ 97600 h 908091"/>
                <a:gd name="connsiteX43" fmla="*/ 497747 w 3128730"/>
                <a:gd name="connsiteY43" fmla="*/ 0 h 908091"/>
                <a:gd name="connsiteX44" fmla="*/ 581555 w 3128730"/>
                <a:gd name="connsiteY44" fmla="*/ 0 h 908091"/>
                <a:gd name="connsiteX45" fmla="*/ 586406 w 3128730"/>
                <a:gd name="connsiteY45" fmla="*/ 103852 h 908091"/>
                <a:gd name="connsiteX46" fmla="*/ 593086 w 3128730"/>
                <a:gd name="connsiteY46" fmla="*/ 131563 h 908091"/>
                <a:gd name="connsiteX47" fmla="*/ 636152 w 3128730"/>
                <a:gd name="connsiteY47" fmla="*/ 280493 h 908091"/>
                <a:gd name="connsiteX48" fmla="*/ 639124 w 3128730"/>
                <a:gd name="connsiteY48" fmla="*/ 329846 h 908091"/>
                <a:gd name="connsiteX49" fmla="*/ 671458 w 3128730"/>
                <a:gd name="connsiteY49" fmla="*/ 336029 h 908091"/>
                <a:gd name="connsiteX50" fmla="*/ 679522 w 3128730"/>
                <a:gd name="connsiteY50" fmla="*/ 220646 h 908091"/>
                <a:gd name="connsiteX51" fmla="*/ 690660 w 3128730"/>
                <a:gd name="connsiteY51" fmla="*/ 180058 h 908091"/>
                <a:gd name="connsiteX52" fmla="*/ 693175 w 3128730"/>
                <a:gd name="connsiteY52" fmla="*/ 214588 h 908091"/>
                <a:gd name="connsiteX53" fmla="*/ 708491 w 3128730"/>
                <a:gd name="connsiteY53" fmla="*/ 154483 h 908091"/>
                <a:gd name="connsiteX54" fmla="*/ 711082 w 3128730"/>
                <a:gd name="connsiteY54" fmla="*/ 190965 h 908091"/>
                <a:gd name="connsiteX55" fmla="*/ 722931 w 3128730"/>
                <a:gd name="connsiteY55" fmla="*/ 145886 h 908091"/>
                <a:gd name="connsiteX56" fmla="*/ 726690 w 3128730"/>
                <a:gd name="connsiteY56" fmla="*/ 95626 h 908091"/>
                <a:gd name="connsiteX57" fmla="*/ 760193 w 3128730"/>
                <a:gd name="connsiteY57" fmla="*/ 81652 h 908091"/>
                <a:gd name="connsiteX58" fmla="*/ 763927 w 3128730"/>
                <a:gd name="connsiteY58" fmla="*/ 131450 h 908091"/>
                <a:gd name="connsiteX59" fmla="*/ 769070 w 3128730"/>
                <a:gd name="connsiteY59" fmla="*/ 142381 h 908091"/>
                <a:gd name="connsiteX60" fmla="*/ 771597 w 3128730"/>
                <a:gd name="connsiteY60" fmla="*/ 104297 h 908091"/>
                <a:gd name="connsiteX61" fmla="*/ 772867 w 3128730"/>
                <a:gd name="connsiteY61" fmla="*/ 107530 h 908091"/>
                <a:gd name="connsiteX62" fmla="*/ 776881 w 3128730"/>
                <a:gd name="connsiteY62" fmla="*/ 166774 h 908091"/>
                <a:gd name="connsiteX63" fmla="*/ 788120 w 3128730"/>
                <a:gd name="connsiteY63" fmla="*/ 206844 h 908091"/>
                <a:gd name="connsiteX64" fmla="*/ 790876 w 3128730"/>
                <a:gd name="connsiteY64" fmla="*/ 170362 h 908091"/>
                <a:gd name="connsiteX65" fmla="*/ 816962 w 3128730"/>
                <a:gd name="connsiteY65" fmla="*/ 265529 h 908091"/>
                <a:gd name="connsiteX66" fmla="*/ 819972 w 3128730"/>
                <a:gd name="connsiteY66" fmla="*/ 321798 h 908091"/>
                <a:gd name="connsiteX67" fmla="*/ 850960 w 3128730"/>
                <a:gd name="connsiteY67" fmla="*/ 383205 h 908091"/>
                <a:gd name="connsiteX68" fmla="*/ 854160 w 3128730"/>
                <a:gd name="connsiteY68" fmla="*/ 341606 h 908091"/>
                <a:gd name="connsiteX69" fmla="*/ 866670 w 3128730"/>
                <a:gd name="connsiteY69" fmla="*/ 341606 h 908091"/>
                <a:gd name="connsiteX70" fmla="*/ 871026 w 3128730"/>
                <a:gd name="connsiteY70" fmla="*/ 292058 h 908091"/>
                <a:gd name="connsiteX71" fmla="*/ 910993 w 3128730"/>
                <a:gd name="connsiteY71" fmla="*/ 240532 h 908091"/>
                <a:gd name="connsiteX72" fmla="*/ 914663 w 3128730"/>
                <a:gd name="connsiteY72" fmla="*/ 190727 h 908091"/>
                <a:gd name="connsiteX73" fmla="*/ 949207 w 3128730"/>
                <a:gd name="connsiteY73" fmla="*/ 190727 h 908091"/>
                <a:gd name="connsiteX74" fmla="*/ 951645 w 3128730"/>
                <a:gd name="connsiteY74" fmla="*/ 236883 h 908091"/>
                <a:gd name="connsiteX75" fmla="*/ 1006547 w 3128730"/>
                <a:gd name="connsiteY75" fmla="*/ 94675 h 908091"/>
                <a:gd name="connsiteX76" fmla="*/ 1009037 w 3128730"/>
                <a:gd name="connsiteY76" fmla="*/ 133708 h 908091"/>
                <a:gd name="connsiteX77" fmla="*/ 1028074 w 3128730"/>
                <a:gd name="connsiteY77" fmla="*/ 88297 h 908091"/>
                <a:gd name="connsiteX78" fmla="*/ 1029344 w 3128730"/>
                <a:gd name="connsiteY78" fmla="*/ 62192 h 908091"/>
                <a:gd name="connsiteX79" fmla="*/ 1030449 w 3128730"/>
                <a:gd name="connsiteY79" fmla="*/ 65131 h 908091"/>
                <a:gd name="connsiteX80" fmla="*/ 1033294 w 3128730"/>
                <a:gd name="connsiteY80" fmla="*/ 99388 h 908091"/>
                <a:gd name="connsiteX81" fmla="*/ 1063977 w 3128730"/>
                <a:gd name="connsiteY81" fmla="*/ 204572 h 908091"/>
                <a:gd name="connsiteX82" fmla="*/ 1067088 w 3128730"/>
                <a:gd name="connsiteY82" fmla="*/ 257170 h 908091"/>
                <a:gd name="connsiteX83" fmla="*/ 1098546 w 3128730"/>
                <a:gd name="connsiteY83" fmla="*/ 352337 h 908091"/>
                <a:gd name="connsiteX84" fmla="*/ 1101861 w 3128730"/>
                <a:gd name="connsiteY84" fmla="*/ 316856 h 908091"/>
                <a:gd name="connsiteX85" fmla="*/ 1128036 w 3128730"/>
                <a:gd name="connsiteY85" fmla="*/ 393724 h 908091"/>
                <a:gd name="connsiteX86" fmla="*/ 1132417 w 3128730"/>
                <a:gd name="connsiteY86" fmla="*/ 345244 h 908091"/>
                <a:gd name="connsiteX87" fmla="*/ 1148699 w 3128730"/>
                <a:gd name="connsiteY87" fmla="*/ 345244 h 908091"/>
                <a:gd name="connsiteX88" fmla="*/ 1151518 w 3128730"/>
                <a:gd name="connsiteY88" fmla="*/ 386441 h 908091"/>
                <a:gd name="connsiteX89" fmla="*/ 1161780 w 3128730"/>
                <a:gd name="connsiteY89" fmla="*/ 379673 h 908091"/>
                <a:gd name="connsiteX90" fmla="*/ 1164612 w 3128730"/>
                <a:gd name="connsiteY90" fmla="*/ 356316 h 908091"/>
                <a:gd name="connsiteX91" fmla="*/ 1172295 w 3128730"/>
                <a:gd name="connsiteY91" fmla="*/ 461507 h 908091"/>
                <a:gd name="connsiteX92" fmla="*/ 1220746 w 3128730"/>
                <a:gd name="connsiteY92" fmla="*/ 527681 h 908091"/>
                <a:gd name="connsiteX93" fmla="*/ 1224327 w 3128730"/>
                <a:gd name="connsiteY93" fmla="*/ 564995 h 908091"/>
                <a:gd name="connsiteX94" fmla="*/ 1242590 w 3128730"/>
                <a:gd name="connsiteY94" fmla="*/ 519897 h 908091"/>
                <a:gd name="connsiteX95" fmla="*/ 1246273 w 3128730"/>
                <a:gd name="connsiteY95" fmla="*/ 555499 h 908091"/>
                <a:gd name="connsiteX96" fmla="*/ 1250019 w 3128730"/>
                <a:gd name="connsiteY96" fmla="*/ 551946 h 908091"/>
                <a:gd name="connsiteX97" fmla="*/ 1253880 w 3128730"/>
                <a:gd name="connsiteY97" fmla="*/ 592966 h 908091"/>
                <a:gd name="connsiteX98" fmla="*/ 1255849 w 3128730"/>
                <a:gd name="connsiteY98" fmla="*/ 591189 h 908091"/>
                <a:gd name="connsiteX99" fmla="*/ 1259709 w 3128730"/>
                <a:gd name="connsiteY99" fmla="*/ 546439 h 908091"/>
                <a:gd name="connsiteX100" fmla="*/ 1274708 w 3128730"/>
                <a:gd name="connsiteY100" fmla="*/ 539961 h 908091"/>
                <a:gd name="connsiteX101" fmla="*/ 1283382 w 3128730"/>
                <a:gd name="connsiteY101" fmla="*/ 427587 h 908091"/>
                <a:gd name="connsiteX102" fmla="*/ 1286341 w 3128730"/>
                <a:gd name="connsiteY102" fmla="*/ 399778 h 908091"/>
                <a:gd name="connsiteX103" fmla="*/ 1325330 w 3128730"/>
                <a:gd name="connsiteY103" fmla="*/ 287994 h 908091"/>
                <a:gd name="connsiteX104" fmla="*/ 1328073 w 3128730"/>
                <a:gd name="connsiteY104" fmla="*/ 247127 h 908091"/>
                <a:gd name="connsiteX105" fmla="*/ 1332099 w 3128730"/>
                <a:gd name="connsiteY105" fmla="*/ 255326 h 908091"/>
                <a:gd name="connsiteX106" fmla="*/ 1334843 w 3128730"/>
                <a:gd name="connsiteY106" fmla="*/ 303336 h 908091"/>
                <a:gd name="connsiteX107" fmla="*/ 1341942 w 3128730"/>
                <a:gd name="connsiteY107" fmla="*/ 300840 h 908091"/>
                <a:gd name="connsiteX108" fmla="*/ 1346069 w 3128730"/>
                <a:gd name="connsiteY108" fmla="*/ 251990 h 908091"/>
                <a:gd name="connsiteX109" fmla="*/ 1347403 w 3128730"/>
                <a:gd name="connsiteY109" fmla="*/ 248757 h 908091"/>
                <a:gd name="connsiteX110" fmla="*/ 1351213 w 3128730"/>
                <a:gd name="connsiteY110" fmla="*/ 194487 h 908091"/>
                <a:gd name="connsiteX111" fmla="*/ 1358566 w 3128730"/>
                <a:gd name="connsiteY111" fmla="*/ 175095 h 908091"/>
                <a:gd name="connsiteX112" fmla="*/ 1361106 w 3128730"/>
                <a:gd name="connsiteY112" fmla="*/ 219039 h 908091"/>
                <a:gd name="connsiteX113" fmla="*/ 1413989 w 3128730"/>
                <a:gd name="connsiteY113" fmla="*/ 94915 h 908091"/>
                <a:gd name="connsiteX114" fmla="*/ 1416402 w 3128730"/>
                <a:gd name="connsiteY114" fmla="*/ 46317 h 908091"/>
                <a:gd name="connsiteX115" fmla="*/ 1417570 w 3128730"/>
                <a:gd name="connsiteY115" fmla="*/ 46521 h 908091"/>
                <a:gd name="connsiteX116" fmla="*/ 1437255 w 3128730"/>
                <a:gd name="connsiteY116" fmla="*/ 49999 h 908091"/>
                <a:gd name="connsiteX117" fmla="*/ 1440519 w 3128730"/>
                <a:gd name="connsiteY117" fmla="*/ 0 h 908091"/>
                <a:gd name="connsiteX118" fmla="*/ 1522244 w 3128730"/>
                <a:gd name="connsiteY118" fmla="*/ 0 h 908091"/>
                <a:gd name="connsiteX119" fmla="*/ 1525571 w 3128730"/>
                <a:gd name="connsiteY119" fmla="*/ 49103 h 908091"/>
                <a:gd name="connsiteX120" fmla="*/ 1526727 w 3128730"/>
                <a:gd name="connsiteY120" fmla="*/ 49398 h 908091"/>
                <a:gd name="connsiteX121" fmla="*/ 1530283 w 3128730"/>
                <a:gd name="connsiteY121" fmla="*/ 96205 h 908091"/>
                <a:gd name="connsiteX122" fmla="*/ 1531515 w 3128730"/>
                <a:gd name="connsiteY122" fmla="*/ 99233 h 908091"/>
                <a:gd name="connsiteX123" fmla="*/ 1535388 w 3128730"/>
                <a:gd name="connsiteY123" fmla="*/ 152889 h 908091"/>
                <a:gd name="connsiteX124" fmla="*/ 1544862 w 3128730"/>
                <a:gd name="connsiteY124" fmla="*/ 174081 h 908091"/>
                <a:gd name="connsiteX125" fmla="*/ 1547821 w 3128730"/>
                <a:gd name="connsiteY125" fmla="*/ 231158 h 908091"/>
                <a:gd name="connsiteX126" fmla="*/ 1573958 w 3128730"/>
                <a:gd name="connsiteY126" fmla="*/ 308026 h 908091"/>
                <a:gd name="connsiteX127" fmla="*/ 1577527 w 3128730"/>
                <a:gd name="connsiteY127" fmla="*/ 365084 h 908091"/>
                <a:gd name="connsiteX128" fmla="*/ 1618687 w 3128730"/>
                <a:gd name="connsiteY128" fmla="*/ 515604 h 908091"/>
                <a:gd name="connsiteX129" fmla="*/ 1626752 w 3128730"/>
                <a:gd name="connsiteY129" fmla="*/ 544274 h 908091"/>
                <a:gd name="connsiteX130" fmla="*/ 1630714 w 3128730"/>
                <a:gd name="connsiteY130" fmla="*/ 509801 h 908091"/>
                <a:gd name="connsiteX131" fmla="*/ 1634575 w 3128730"/>
                <a:gd name="connsiteY131" fmla="*/ 523546 h 908091"/>
                <a:gd name="connsiteX132" fmla="*/ 1638411 w 3128730"/>
                <a:gd name="connsiteY132" fmla="*/ 494101 h 908091"/>
                <a:gd name="connsiteX133" fmla="*/ 1642170 w 3128730"/>
                <a:gd name="connsiteY133" fmla="*/ 502382 h 908091"/>
                <a:gd name="connsiteX134" fmla="*/ 1645865 w 3128730"/>
                <a:gd name="connsiteY134" fmla="*/ 466087 h 908091"/>
                <a:gd name="connsiteX135" fmla="*/ 1660216 w 3128730"/>
                <a:gd name="connsiteY135" fmla="*/ 499209 h 908091"/>
                <a:gd name="connsiteX136" fmla="*/ 1663569 w 3128730"/>
                <a:gd name="connsiteY136" fmla="*/ 456467 h 908091"/>
                <a:gd name="connsiteX137" fmla="*/ 1683953 w 3128730"/>
                <a:gd name="connsiteY137" fmla="*/ 487190 h 908091"/>
                <a:gd name="connsiteX138" fmla="*/ 1687179 w 3128730"/>
                <a:gd name="connsiteY138" fmla="*/ 524567 h 908091"/>
                <a:gd name="connsiteX139" fmla="*/ 1688817 w 3128730"/>
                <a:gd name="connsiteY139" fmla="*/ 519558 h 908091"/>
                <a:gd name="connsiteX140" fmla="*/ 1693275 w 3128730"/>
                <a:gd name="connsiteY140" fmla="*/ 454717 h 908091"/>
                <a:gd name="connsiteX141" fmla="*/ 1727869 w 3128730"/>
                <a:gd name="connsiteY141" fmla="*/ 263042 h 908091"/>
                <a:gd name="connsiteX142" fmla="*/ 1730486 w 3128730"/>
                <a:gd name="connsiteY142" fmla="*/ 296155 h 908091"/>
                <a:gd name="connsiteX143" fmla="*/ 1767874 w 3128730"/>
                <a:gd name="connsiteY143" fmla="*/ 96836 h 908091"/>
                <a:gd name="connsiteX144" fmla="*/ 1770236 w 3128730"/>
                <a:gd name="connsiteY144" fmla="*/ 50439 h 908091"/>
                <a:gd name="connsiteX145" fmla="*/ 1771380 w 3128730"/>
                <a:gd name="connsiteY145" fmla="*/ 50938 h 908091"/>
                <a:gd name="connsiteX146" fmla="*/ 1804488 w 3128730"/>
                <a:gd name="connsiteY146" fmla="*/ 65411 h 908091"/>
                <a:gd name="connsiteX147" fmla="*/ 1807790 w 3128730"/>
                <a:gd name="connsiteY147" fmla="*/ 18552 h 908091"/>
                <a:gd name="connsiteX148" fmla="*/ 1826777 w 3128730"/>
                <a:gd name="connsiteY148" fmla="*/ 18552 h 908091"/>
                <a:gd name="connsiteX149" fmla="*/ 1828974 w 3128730"/>
                <a:gd name="connsiteY149" fmla="*/ 54912 h 908091"/>
                <a:gd name="connsiteX150" fmla="*/ 1830066 w 3128730"/>
                <a:gd name="connsiteY150" fmla="*/ 54413 h 908091"/>
                <a:gd name="connsiteX151" fmla="*/ 1833368 w 3128730"/>
                <a:gd name="connsiteY151" fmla="*/ 52916 h 908091"/>
                <a:gd name="connsiteX152" fmla="*/ 1841014 w 3128730"/>
                <a:gd name="connsiteY152" fmla="*/ 205002 h 908091"/>
                <a:gd name="connsiteX153" fmla="*/ 1870173 w 3128730"/>
                <a:gd name="connsiteY153" fmla="*/ 358030 h 908091"/>
                <a:gd name="connsiteX154" fmla="*/ 1913239 w 3128730"/>
                <a:gd name="connsiteY154" fmla="*/ 567436 h 908091"/>
                <a:gd name="connsiteX155" fmla="*/ 1914978 w 3128730"/>
                <a:gd name="connsiteY155" fmla="*/ 575489 h 908091"/>
                <a:gd name="connsiteX156" fmla="*/ 1918547 w 3128730"/>
                <a:gd name="connsiteY156" fmla="*/ 625315 h 908091"/>
                <a:gd name="connsiteX157" fmla="*/ 1924148 w 3128730"/>
                <a:gd name="connsiteY157" fmla="*/ 642388 h 908091"/>
                <a:gd name="connsiteX158" fmla="*/ 1927818 w 3128730"/>
                <a:gd name="connsiteY158" fmla="*/ 617411 h 908091"/>
                <a:gd name="connsiteX159" fmla="*/ 1935133 w 3128730"/>
                <a:gd name="connsiteY159" fmla="*/ 642169 h 908091"/>
                <a:gd name="connsiteX160" fmla="*/ 1943693 w 3128730"/>
                <a:gd name="connsiteY160" fmla="*/ 544720 h 908091"/>
                <a:gd name="connsiteX161" fmla="*/ 1946627 w 3128730"/>
                <a:gd name="connsiteY161" fmla="*/ 521865 h 908091"/>
                <a:gd name="connsiteX162" fmla="*/ 2010825 w 3128730"/>
                <a:gd name="connsiteY162" fmla="*/ 415519 h 908091"/>
                <a:gd name="connsiteX163" fmla="*/ 2014813 w 3128730"/>
                <a:gd name="connsiteY163" fmla="*/ 377074 h 908091"/>
                <a:gd name="connsiteX164" fmla="*/ 2017429 w 3128730"/>
                <a:gd name="connsiteY164" fmla="*/ 412775 h 908091"/>
                <a:gd name="connsiteX165" fmla="*/ 2043871 w 3128730"/>
                <a:gd name="connsiteY165" fmla="*/ 288977 h 908091"/>
                <a:gd name="connsiteX166" fmla="*/ 2049383 w 3128730"/>
                <a:gd name="connsiteY166" fmla="*/ 364783 h 908091"/>
                <a:gd name="connsiteX167" fmla="*/ 2061282 w 3128730"/>
                <a:gd name="connsiteY167" fmla="*/ 341121 h 908091"/>
                <a:gd name="connsiteX168" fmla="*/ 2064407 w 3128730"/>
                <a:gd name="connsiteY168" fmla="*/ 383289 h 908091"/>
                <a:gd name="connsiteX169" fmla="*/ 2097173 w 3128730"/>
                <a:gd name="connsiteY169" fmla="*/ 359667 h 908091"/>
                <a:gd name="connsiteX170" fmla="*/ 2100589 w 3128730"/>
                <a:gd name="connsiteY170" fmla="*/ 398360 h 908091"/>
                <a:gd name="connsiteX171" fmla="*/ 2109276 w 3128730"/>
                <a:gd name="connsiteY171" fmla="*/ 398360 h 908091"/>
                <a:gd name="connsiteX172" fmla="*/ 2112679 w 3128730"/>
                <a:gd name="connsiteY172" fmla="*/ 362659 h 908091"/>
                <a:gd name="connsiteX173" fmla="*/ 2114356 w 3128730"/>
                <a:gd name="connsiteY173" fmla="*/ 368849 h 908091"/>
                <a:gd name="connsiteX174" fmla="*/ 2121455 w 3128730"/>
                <a:gd name="connsiteY174" fmla="*/ 470588 h 908091"/>
                <a:gd name="connsiteX175" fmla="*/ 2150525 w 3128730"/>
                <a:gd name="connsiteY175" fmla="*/ 598885 h 908091"/>
                <a:gd name="connsiteX176" fmla="*/ 2158056 w 3128730"/>
                <a:gd name="connsiteY176" fmla="*/ 532531 h 908091"/>
                <a:gd name="connsiteX177" fmla="*/ 2172382 w 3128730"/>
                <a:gd name="connsiteY177" fmla="*/ 575100 h 908091"/>
                <a:gd name="connsiteX178" fmla="*/ 2175862 w 3128730"/>
                <a:gd name="connsiteY178" fmla="*/ 537660 h 908091"/>
                <a:gd name="connsiteX179" fmla="*/ 2209314 w 3128730"/>
                <a:gd name="connsiteY179" fmla="*/ 608546 h 908091"/>
                <a:gd name="connsiteX180" fmla="*/ 2212603 w 3128730"/>
                <a:gd name="connsiteY180" fmla="*/ 574580 h 908091"/>
                <a:gd name="connsiteX181" fmla="*/ 2225379 w 3128730"/>
                <a:gd name="connsiteY181" fmla="*/ 593486 h 908091"/>
                <a:gd name="connsiteX182" fmla="*/ 2232783 w 3128730"/>
                <a:gd name="connsiteY182" fmla="*/ 525959 h 908091"/>
                <a:gd name="connsiteX183" fmla="*/ 2257917 w 3128730"/>
                <a:gd name="connsiteY183" fmla="*/ 525959 h 908091"/>
                <a:gd name="connsiteX184" fmla="*/ 2260800 w 3128730"/>
                <a:gd name="connsiteY184" fmla="*/ 558866 h 908091"/>
                <a:gd name="connsiteX185" fmla="*/ 2278541 w 3128730"/>
                <a:gd name="connsiteY185" fmla="*/ 516334 h 908091"/>
                <a:gd name="connsiteX186" fmla="*/ 2281996 w 3128730"/>
                <a:gd name="connsiteY186" fmla="*/ 560229 h 908091"/>
                <a:gd name="connsiteX187" fmla="*/ 2286123 w 3128730"/>
                <a:gd name="connsiteY187" fmla="*/ 594170 h 908091"/>
                <a:gd name="connsiteX188" fmla="*/ 2307624 w 3128730"/>
                <a:gd name="connsiteY188" fmla="*/ 642864 h 908091"/>
                <a:gd name="connsiteX189" fmla="*/ 2312082 w 3128730"/>
                <a:gd name="connsiteY189" fmla="*/ 677692 h 908091"/>
                <a:gd name="connsiteX190" fmla="*/ 2335196 w 3128730"/>
                <a:gd name="connsiteY190" fmla="*/ 717452 h 908091"/>
                <a:gd name="connsiteX191" fmla="*/ 2339933 w 3128730"/>
                <a:gd name="connsiteY191" fmla="*/ 748593 h 908091"/>
                <a:gd name="connsiteX192" fmla="*/ 2383964 w 3128730"/>
                <a:gd name="connsiteY192" fmla="*/ 804079 h 908091"/>
                <a:gd name="connsiteX193" fmla="*/ 2391622 w 3128730"/>
                <a:gd name="connsiteY193" fmla="*/ 855819 h 908091"/>
                <a:gd name="connsiteX194" fmla="*/ 2394340 w 3128730"/>
                <a:gd name="connsiteY194" fmla="*/ 855298 h 908091"/>
                <a:gd name="connsiteX195" fmla="*/ 2396931 w 3128730"/>
                <a:gd name="connsiteY195" fmla="*/ 840896 h 908091"/>
                <a:gd name="connsiteX196" fmla="*/ 2428465 w 3128730"/>
                <a:gd name="connsiteY196" fmla="*/ 908092 h 908091"/>
                <a:gd name="connsiteX197" fmla="*/ 2439362 w 3128730"/>
                <a:gd name="connsiteY197" fmla="*/ 835664 h 908091"/>
                <a:gd name="connsiteX198" fmla="*/ 2457230 w 3128730"/>
                <a:gd name="connsiteY198" fmla="*/ 810340 h 908091"/>
                <a:gd name="connsiteX199" fmla="*/ 2461053 w 3128730"/>
                <a:gd name="connsiteY199" fmla="*/ 779619 h 908091"/>
                <a:gd name="connsiteX200" fmla="*/ 2479468 w 3128730"/>
                <a:gd name="connsiteY200" fmla="*/ 760416 h 908091"/>
                <a:gd name="connsiteX201" fmla="*/ 2483075 w 3128730"/>
                <a:gd name="connsiteY201" fmla="*/ 733378 h 908091"/>
                <a:gd name="connsiteX202" fmla="*/ 2488383 w 3128730"/>
                <a:gd name="connsiteY202" fmla="*/ 730292 h 908091"/>
                <a:gd name="connsiteX203" fmla="*/ 2499674 w 3128730"/>
                <a:gd name="connsiteY203" fmla="*/ 811216 h 908091"/>
                <a:gd name="connsiteX204" fmla="*/ 2517936 w 3128730"/>
                <a:gd name="connsiteY204" fmla="*/ 811216 h 908091"/>
                <a:gd name="connsiteX205" fmla="*/ 2525671 w 3128730"/>
                <a:gd name="connsiteY205" fmla="*/ 755882 h 908091"/>
                <a:gd name="connsiteX206" fmla="*/ 2607217 w 3128730"/>
                <a:gd name="connsiteY206" fmla="*/ 801082 h 908091"/>
                <a:gd name="connsiteX207" fmla="*/ 2616107 w 3128730"/>
                <a:gd name="connsiteY207" fmla="*/ 734051 h 908091"/>
                <a:gd name="connsiteX208" fmla="*/ 2617682 w 3128730"/>
                <a:gd name="connsiteY208" fmla="*/ 720157 h 908091"/>
                <a:gd name="connsiteX209" fmla="*/ 2622483 w 3128730"/>
                <a:gd name="connsiteY209" fmla="*/ 720157 h 908091"/>
                <a:gd name="connsiteX210" fmla="*/ 2625760 w 3128730"/>
                <a:gd name="connsiteY210" fmla="*/ 746599 h 908091"/>
                <a:gd name="connsiteX211" fmla="*/ 2681182 w 3128730"/>
                <a:gd name="connsiteY211" fmla="*/ 641795 h 908091"/>
                <a:gd name="connsiteX212" fmla="*/ 2687901 w 3128730"/>
                <a:gd name="connsiteY212" fmla="*/ 698123 h 908091"/>
                <a:gd name="connsiteX213" fmla="*/ 2698607 w 3128730"/>
                <a:gd name="connsiteY213" fmla="*/ 685791 h 908091"/>
                <a:gd name="connsiteX214" fmla="*/ 2702264 w 3128730"/>
                <a:gd name="connsiteY214" fmla="*/ 713198 h 908091"/>
                <a:gd name="connsiteX215" fmla="*/ 2709719 w 3128730"/>
                <a:gd name="connsiteY215" fmla="*/ 704981 h 908091"/>
                <a:gd name="connsiteX216" fmla="*/ 2713529 w 3128730"/>
                <a:gd name="connsiteY216" fmla="*/ 731575 h 908091"/>
                <a:gd name="connsiteX217" fmla="*/ 2730953 w 3128730"/>
                <a:gd name="connsiteY217" fmla="*/ 713083 h 908091"/>
                <a:gd name="connsiteX218" fmla="*/ 2734738 w 3128730"/>
                <a:gd name="connsiteY218" fmla="*/ 682527 h 908091"/>
                <a:gd name="connsiteX219" fmla="*/ 2781093 w 3128730"/>
                <a:gd name="connsiteY219" fmla="*/ 708219 h 908091"/>
                <a:gd name="connsiteX220" fmla="*/ 2784916 w 3128730"/>
                <a:gd name="connsiteY220" fmla="*/ 741709 h 908091"/>
                <a:gd name="connsiteX221" fmla="*/ 2798670 w 3128730"/>
                <a:gd name="connsiteY221" fmla="*/ 748897 h 908091"/>
                <a:gd name="connsiteX222" fmla="*/ 2800664 w 3128730"/>
                <a:gd name="connsiteY222" fmla="*/ 732692 h 908091"/>
                <a:gd name="connsiteX223" fmla="*/ 2806264 w 3128730"/>
                <a:gd name="connsiteY223" fmla="*/ 729759 h 908091"/>
                <a:gd name="connsiteX224" fmla="*/ 2808233 w 3128730"/>
                <a:gd name="connsiteY224" fmla="*/ 745697 h 908091"/>
                <a:gd name="connsiteX225" fmla="*/ 2817987 w 3128730"/>
                <a:gd name="connsiteY225" fmla="*/ 755971 h 908091"/>
                <a:gd name="connsiteX226" fmla="*/ 2821784 w 3128730"/>
                <a:gd name="connsiteY226" fmla="*/ 728565 h 908091"/>
                <a:gd name="connsiteX227" fmla="*/ 2829213 w 3128730"/>
                <a:gd name="connsiteY227" fmla="*/ 736794 h 908091"/>
                <a:gd name="connsiteX228" fmla="*/ 2832846 w 3128730"/>
                <a:gd name="connsiteY228" fmla="*/ 710188 h 908091"/>
                <a:gd name="connsiteX229" fmla="*/ 2898174 w 3128730"/>
                <a:gd name="connsiteY229" fmla="*/ 784178 h 908091"/>
                <a:gd name="connsiteX230" fmla="*/ 2901781 w 3128730"/>
                <a:gd name="connsiteY230" fmla="*/ 756848 h 908091"/>
                <a:gd name="connsiteX231" fmla="*/ 2915891 w 3128730"/>
                <a:gd name="connsiteY231" fmla="*/ 773294 h 908091"/>
                <a:gd name="connsiteX232" fmla="*/ 2924324 w 3128730"/>
                <a:gd name="connsiteY232" fmla="*/ 720157 h 908091"/>
                <a:gd name="connsiteX233" fmla="*/ 3064722 w 3128730"/>
                <a:gd name="connsiteY233" fmla="*/ 720157 h 908091"/>
                <a:gd name="connsiteX234" fmla="*/ 3067999 w 3128730"/>
                <a:gd name="connsiteY234" fmla="*/ 746967 h 908091"/>
                <a:gd name="connsiteX235" fmla="*/ 3128730 w 3128730"/>
                <a:gd name="connsiteY235" fmla="*/ 746967 h 908091"/>
                <a:gd name="connsiteX236" fmla="*/ 3128730 w 3128730"/>
                <a:gd name="connsiteY236" fmla="*/ 746967 h 90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3128730" h="908091">
                  <a:moveTo>
                    <a:pt x="0" y="525959"/>
                  </a:moveTo>
                  <a:lnTo>
                    <a:pt x="65597" y="525959"/>
                  </a:lnTo>
                  <a:lnTo>
                    <a:pt x="68467" y="557445"/>
                  </a:lnTo>
                  <a:lnTo>
                    <a:pt x="74339" y="529591"/>
                  </a:lnTo>
                  <a:lnTo>
                    <a:pt x="113174" y="304077"/>
                  </a:lnTo>
                  <a:lnTo>
                    <a:pt x="146553" y="86618"/>
                  </a:lnTo>
                  <a:lnTo>
                    <a:pt x="148866" y="70509"/>
                  </a:lnTo>
                  <a:lnTo>
                    <a:pt x="152146" y="20734"/>
                  </a:lnTo>
                  <a:lnTo>
                    <a:pt x="154253" y="18552"/>
                  </a:lnTo>
                  <a:lnTo>
                    <a:pt x="156361" y="18552"/>
                  </a:lnTo>
                  <a:lnTo>
                    <a:pt x="159732" y="67114"/>
                  </a:lnTo>
                  <a:lnTo>
                    <a:pt x="160886" y="69847"/>
                  </a:lnTo>
                  <a:lnTo>
                    <a:pt x="163765" y="130054"/>
                  </a:lnTo>
                  <a:lnTo>
                    <a:pt x="194456" y="301912"/>
                  </a:lnTo>
                  <a:lnTo>
                    <a:pt x="237353" y="524317"/>
                  </a:lnTo>
                  <a:lnTo>
                    <a:pt x="260133" y="635518"/>
                  </a:lnTo>
                  <a:lnTo>
                    <a:pt x="264425" y="679766"/>
                  </a:lnTo>
                  <a:lnTo>
                    <a:pt x="268790" y="678768"/>
                  </a:lnTo>
                  <a:lnTo>
                    <a:pt x="273276" y="724437"/>
                  </a:lnTo>
                  <a:lnTo>
                    <a:pt x="275544" y="724437"/>
                  </a:lnTo>
                  <a:lnTo>
                    <a:pt x="279989" y="678609"/>
                  </a:lnTo>
                  <a:lnTo>
                    <a:pt x="284349" y="673143"/>
                  </a:lnTo>
                  <a:lnTo>
                    <a:pt x="291245" y="592718"/>
                  </a:lnTo>
                  <a:lnTo>
                    <a:pt x="308047" y="481515"/>
                  </a:lnTo>
                  <a:lnTo>
                    <a:pt x="311078" y="503425"/>
                  </a:lnTo>
                  <a:lnTo>
                    <a:pt x="314122" y="483207"/>
                  </a:lnTo>
                  <a:lnTo>
                    <a:pt x="317207" y="506940"/>
                  </a:lnTo>
                  <a:lnTo>
                    <a:pt x="323441" y="474462"/>
                  </a:lnTo>
                  <a:lnTo>
                    <a:pt x="326667" y="506581"/>
                  </a:lnTo>
                  <a:lnTo>
                    <a:pt x="366743" y="303596"/>
                  </a:lnTo>
                  <a:lnTo>
                    <a:pt x="369736" y="263328"/>
                  </a:lnTo>
                  <a:lnTo>
                    <a:pt x="372682" y="268305"/>
                  </a:lnTo>
                  <a:lnTo>
                    <a:pt x="375510" y="226615"/>
                  </a:lnTo>
                  <a:lnTo>
                    <a:pt x="403273" y="266412"/>
                  </a:lnTo>
                  <a:lnTo>
                    <a:pt x="406005" y="228263"/>
                  </a:lnTo>
                  <a:lnTo>
                    <a:pt x="407356" y="230254"/>
                  </a:lnTo>
                  <a:lnTo>
                    <a:pt x="408677" y="232244"/>
                  </a:lnTo>
                  <a:lnTo>
                    <a:pt x="410031" y="212258"/>
                  </a:lnTo>
                  <a:lnTo>
                    <a:pt x="411283" y="215730"/>
                  </a:lnTo>
                  <a:lnTo>
                    <a:pt x="415562" y="280734"/>
                  </a:lnTo>
                  <a:lnTo>
                    <a:pt x="417018" y="278449"/>
                  </a:lnTo>
                  <a:lnTo>
                    <a:pt x="421150" y="223238"/>
                  </a:lnTo>
                  <a:lnTo>
                    <a:pt x="492134" y="97600"/>
                  </a:lnTo>
                  <a:lnTo>
                    <a:pt x="497747" y="0"/>
                  </a:lnTo>
                  <a:lnTo>
                    <a:pt x="581555" y="0"/>
                  </a:lnTo>
                  <a:lnTo>
                    <a:pt x="586406" y="103852"/>
                  </a:lnTo>
                  <a:lnTo>
                    <a:pt x="593086" y="131563"/>
                  </a:lnTo>
                  <a:lnTo>
                    <a:pt x="636152" y="280493"/>
                  </a:lnTo>
                  <a:lnTo>
                    <a:pt x="639124" y="329846"/>
                  </a:lnTo>
                  <a:lnTo>
                    <a:pt x="671458" y="336029"/>
                  </a:lnTo>
                  <a:lnTo>
                    <a:pt x="679522" y="220646"/>
                  </a:lnTo>
                  <a:lnTo>
                    <a:pt x="690660" y="180058"/>
                  </a:lnTo>
                  <a:lnTo>
                    <a:pt x="693175" y="214588"/>
                  </a:lnTo>
                  <a:lnTo>
                    <a:pt x="708491" y="154483"/>
                  </a:lnTo>
                  <a:lnTo>
                    <a:pt x="711082" y="190965"/>
                  </a:lnTo>
                  <a:lnTo>
                    <a:pt x="722931" y="145886"/>
                  </a:lnTo>
                  <a:lnTo>
                    <a:pt x="726690" y="95626"/>
                  </a:lnTo>
                  <a:lnTo>
                    <a:pt x="760193" y="81652"/>
                  </a:lnTo>
                  <a:lnTo>
                    <a:pt x="763927" y="131450"/>
                  </a:lnTo>
                  <a:lnTo>
                    <a:pt x="769070" y="142381"/>
                  </a:lnTo>
                  <a:lnTo>
                    <a:pt x="771597" y="104297"/>
                  </a:lnTo>
                  <a:lnTo>
                    <a:pt x="772867" y="107530"/>
                  </a:lnTo>
                  <a:lnTo>
                    <a:pt x="776881" y="166774"/>
                  </a:lnTo>
                  <a:lnTo>
                    <a:pt x="788120" y="206844"/>
                  </a:lnTo>
                  <a:lnTo>
                    <a:pt x="790876" y="170362"/>
                  </a:lnTo>
                  <a:lnTo>
                    <a:pt x="816962" y="265529"/>
                  </a:lnTo>
                  <a:lnTo>
                    <a:pt x="819972" y="321798"/>
                  </a:lnTo>
                  <a:lnTo>
                    <a:pt x="850960" y="383205"/>
                  </a:lnTo>
                  <a:lnTo>
                    <a:pt x="854160" y="341606"/>
                  </a:lnTo>
                  <a:lnTo>
                    <a:pt x="866670" y="341606"/>
                  </a:lnTo>
                  <a:lnTo>
                    <a:pt x="871026" y="292058"/>
                  </a:lnTo>
                  <a:lnTo>
                    <a:pt x="910993" y="240532"/>
                  </a:lnTo>
                  <a:lnTo>
                    <a:pt x="914663" y="190727"/>
                  </a:lnTo>
                  <a:lnTo>
                    <a:pt x="949207" y="190727"/>
                  </a:lnTo>
                  <a:lnTo>
                    <a:pt x="951645" y="236883"/>
                  </a:lnTo>
                  <a:lnTo>
                    <a:pt x="1006547" y="94675"/>
                  </a:lnTo>
                  <a:lnTo>
                    <a:pt x="1009037" y="133708"/>
                  </a:lnTo>
                  <a:lnTo>
                    <a:pt x="1028074" y="88297"/>
                  </a:lnTo>
                  <a:lnTo>
                    <a:pt x="1029344" y="62192"/>
                  </a:lnTo>
                  <a:lnTo>
                    <a:pt x="1030449" y="65131"/>
                  </a:lnTo>
                  <a:lnTo>
                    <a:pt x="1033294" y="99388"/>
                  </a:lnTo>
                  <a:lnTo>
                    <a:pt x="1063977" y="204572"/>
                  </a:lnTo>
                  <a:lnTo>
                    <a:pt x="1067088" y="257170"/>
                  </a:lnTo>
                  <a:lnTo>
                    <a:pt x="1098546" y="352337"/>
                  </a:lnTo>
                  <a:lnTo>
                    <a:pt x="1101861" y="316856"/>
                  </a:lnTo>
                  <a:lnTo>
                    <a:pt x="1128036" y="393724"/>
                  </a:lnTo>
                  <a:lnTo>
                    <a:pt x="1132417" y="345244"/>
                  </a:lnTo>
                  <a:lnTo>
                    <a:pt x="1148699" y="345244"/>
                  </a:lnTo>
                  <a:lnTo>
                    <a:pt x="1151518" y="386441"/>
                  </a:lnTo>
                  <a:lnTo>
                    <a:pt x="1161780" y="379673"/>
                  </a:lnTo>
                  <a:lnTo>
                    <a:pt x="1164612" y="356316"/>
                  </a:lnTo>
                  <a:lnTo>
                    <a:pt x="1172295" y="461507"/>
                  </a:lnTo>
                  <a:lnTo>
                    <a:pt x="1220746" y="527681"/>
                  </a:lnTo>
                  <a:lnTo>
                    <a:pt x="1224327" y="564995"/>
                  </a:lnTo>
                  <a:lnTo>
                    <a:pt x="1242590" y="519897"/>
                  </a:lnTo>
                  <a:lnTo>
                    <a:pt x="1246273" y="555499"/>
                  </a:lnTo>
                  <a:lnTo>
                    <a:pt x="1250019" y="551946"/>
                  </a:lnTo>
                  <a:lnTo>
                    <a:pt x="1253880" y="592966"/>
                  </a:lnTo>
                  <a:lnTo>
                    <a:pt x="1255849" y="591189"/>
                  </a:lnTo>
                  <a:lnTo>
                    <a:pt x="1259709" y="546439"/>
                  </a:lnTo>
                  <a:lnTo>
                    <a:pt x="1274708" y="539961"/>
                  </a:lnTo>
                  <a:lnTo>
                    <a:pt x="1283382" y="427587"/>
                  </a:lnTo>
                  <a:lnTo>
                    <a:pt x="1286341" y="399778"/>
                  </a:lnTo>
                  <a:lnTo>
                    <a:pt x="1325330" y="287994"/>
                  </a:lnTo>
                  <a:lnTo>
                    <a:pt x="1328073" y="247127"/>
                  </a:lnTo>
                  <a:lnTo>
                    <a:pt x="1332099" y="255326"/>
                  </a:lnTo>
                  <a:lnTo>
                    <a:pt x="1334843" y="303336"/>
                  </a:lnTo>
                  <a:lnTo>
                    <a:pt x="1341942" y="300840"/>
                  </a:lnTo>
                  <a:lnTo>
                    <a:pt x="1346069" y="251990"/>
                  </a:lnTo>
                  <a:lnTo>
                    <a:pt x="1347403" y="248757"/>
                  </a:lnTo>
                  <a:lnTo>
                    <a:pt x="1351213" y="194487"/>
                  </a:lnTo>
                  <a:lnTo>
                    <a:pt x="1358566" y="175095"/>
                  </a:lnTo>
                  <a:lnTo>
                    <a:pt x="1361106" y="219039"/>
                  </a:lnTo>
                  <a:lnTo>
                    <a:pt x="1413989" y="94915"/>
                  </a:lnTo>
                  <a:lnTo>
                    <a:pt x="1416402" y="46317"/>
                  </a:lnTo>
                  <a:lnTo>
                    <a:pt x="1417570" y="46521"/>
                  </a:lnTo>
                  <a:lnTo>
                    <a:pt x="1437255" y="49999"/>
                  </a:lnTo>
                  <a:lnTo>
                    <a:pt x="1440519" y="0"/>
                  </a:lnTo>
                  <a:lnTo>
                    <a:pt x="1522244" y="0"/>
                  </a:lnTo>
                  <a:lnTo>
                    <a:pt x="1525571" y="49103"/>
                  </a:lnTo>
                  <a:lnTo>
                    <a:pt x="1526727" y="49398"/>
                  </a:lnTo>
                  <a:lnTo>
                    <a:pt x="1530283" y="96205"/>
                  </a:lnTo>
                  <a:lnTo>
                    <a:pt x="1531515" y="99233"/>
                  </a:lnTo>
                  <a:lnTo>
                    <a:pt x="1535388" y="152889"/>
                  </a:lnTo>
                  <a:lnTo>
                    <a:pt x="1544862" y="174081"/>
                  </a:lnTo>
                  <a:lnTo>
                    <a:pt x="1547821" y="231158"/>
                  </a:lnTo>
                  <a:lnTo>
                    <a:pt x="1573958" y="308026"/>
                  </a:lnTo>
                  <a:lnTo>
                    <a:pt x="1577527" y="365084"/>
                  </a:lnTo>
                  <a:lnTo>
                    <a:pt x="1618687" y="515604"/>
                  </a:lnTo>
                  <a:lnTo>
                    <a:pt x="1626752" y="544274"/>
                  </a:lnTo>
                  <a:lnTo>
                    <a:pt x="1630714" y="509801"/>
                  </a:lnTo>
                  <a:lnTo>
                    <a:pt x="1634575" y="523546"/>
                  </a:lnTo>
                  <a:lnTo>
                    <a:pt x="1638411" y="494101"/>
                  </a:lnTo>
                  <a:lnTo>
                    <a:pt x="1642170" y="502382"/>
                  </a:lnTo>
                  <a:lnTo>
                    <a:pt x="1645865" y="466087"/>
                  </a:lnTo>
                  <a:lnTo>
                    <a:pt x="1660216" y="499209"/>
                  </a:lnTo>
                  <a:lnTo>
                    <a:pt x="1663569" y="456467"/>
                  </a:lnTo>
                  <a:lnTo>
                    <a:pt x="1683953" y="487190"/>
                  </a:lnTo>
                  <a:lnTo>
                    <a:pt x="1687179" y="524567"/>
                  </a:lnTo>
                  <a:lnTo>
                    <a:pt x="1688817" y="519558"/>
                  </a:lnTo>
                  <a:lnTo>
                    <a:pt x="1693275" y="454717"/>
                  </a:lnTo>
                  <a:lnTo>
                    <a:pt x="1727869" y="263042"/>
                  </a:lnTo>
                  <a:lnTo>
                    <a:pt x="1730486" y="296155"/>
                  </a:lnTo>
                  <a:lnTo>
                    <a:pt x="1767874" y="96836"/>
                  </a:lnTo>
                  <a:lnTo>
                    <a:pt x="1770236" y="50439"/>
                  </a:lnTo>
                  <a:lnTo>
                    <a:pt x="1771380" y="50938"/>
                  </a:lnTo>
                  <a:lnTo>
                    <a:pt x="1804488" y="65411"/>
                  </a:lnTo>
                  <a:lnTo>
                    <a:pt x="1807790" y="18552"/>
                  </a:lnTo>
                  <a:lnTo>
                    <a:pt x="1826777" y="18552"/>
                  </a:lnTo>
                  <a:lnTo>
                    <a:pt x="1828974" y="54912"/>
                  </a:lnTo>
                  <a:lnTo>
                    <a:pt x="1830066" y="54413"/>
                  </a:lnTo>
                  <a:lnTo>
                    <a:pt x="1833368" y="52916"/>
                  </a:lnTo>
                  <a:lnTo>
                    <a:pt x="1841014" y="205002"/>
                  </a:lnTo>
                  <a:lnTo>
                    <a:pt x="1870173" y="358030"/>
                  </a:lnTo>
                  <a:lnTo>
                    <a:pt x="1913239" y="567436"/>
                  </a:lnTo>
                  <a:lnTo>
                    <a:pt x="1914978" y="575489"/>
                  </a:lnTo>
                  <a:lnTo>
                    <a:pt x="1918547" y="625315"/>
                  </a:lnTo>
                  <a:lnTo>
                    <a:pt x="1924148" y="642388"/>
                  </a:lnTo>
                  <a:lnTo>
                    <a:pt x="1927818" y="617411"/>
                  </a:lnTo>
                  <a:lnTo>
                    <a:pt x="1935133" y="642169"/>
                  </a:lnTo>
                  <a:lnTo>
                    <a:pt x="1943693" y="544720"/>
                  </a:lnTo>
                  <a:lnTo>
                    <a:pt x="1946627" y="521865"/>
                  </a:lnTo>
                  <a:lnTo>
                    <a:pt x="2010825" y="415519"/>
                  </a:lnTo>
                  <a:lnTo>
                    <a:pt x="2014813" y="377074"/>
                  </a:lnTo>
                  <a:lnTo>
                    <a:pt x="2017429" y="412775"/>
                  </a:lnTo>
                  <a:lnTo>
                    <a:pt x="2043871" y="288977"/>
                  </a:lnTo>
                  <a:lnTo>
                    <a:pt x="2049383" y="364783"/>
                  </a:lnTo>
                  <a:lnTo>
                    <a:pt x="2061282" y="341121"/>
                  </a:lnTo>
                  <a:lnTo>
                    <a:pt x="2064407" y="383289"/>
                  </a:lnTo>
                  <a:lnTo>
                    <a:pt x="2097173" y="359667"/>
                  </a:lnTo>
                  <a:lnTo>
                    <a:pt x="2100589" y="398360"/>
                  </a:lnTo>
                  <a:lnTo>
                    <a:pt x="2109276" y="398360"/>
                  </a:lnTo>
                  <a:lnTo>
                    <a:pt x="2112679" y="362659"/>
                  </a:lnTo>
                  <a:lnTo>
                    <a:pt x="2114356" y="368849"/>
                  </a:lnTo>
                  <a:lnTo>
                    <a:pt x="2121455" y="470588"/>
                  </a:lnTo>
                  <a:lnTo>
                    <a:pt x="2150525" y="598885"/>
                  </a:lnTo>
                  <a:lnTo>
                    <a:pt x="2158056" y="532531"/>
                  </a:lnTo>
                  <a:lnTo>
                    <a:pt x="2172382" y="575100"/>
                  </a:lnTo>
                  <a:lnTo>
                    <a:pt x="2175862" y="537660"/>
                  </a:lnTo>
                  <a:lnTo>
                    <a:pt x="2209314" y="608546"/>
                  </a:lnTo>
                  <a:lnTo>
                    <a:pt x="2212603" y="574580"/>
                  </a:lnTo>
                  <a:lnTo>
                    <a:pt x="2225379" y="593486"/>
                  </a:lnTo>
                  <a:lnTo>
                    <a:pt x="2232783" y="525959"/>
                  </a:lnTo>
                  <a:lnTo>
                    <a:pt x="2257917" y="525959"/>
                  </a:lnTo>
                  <a:lnTo>
                    <a:pt x="2260800" y="558866"/>
                  </a:lnTo>
                  <a:lnTo>
                    <a:pt x="2278541" y="516334"/>
                  </a:lnTo>
                  <a:lnTo>
                    <a:pt x="2281996" y="560229"/>
                  </a:lnTo>
                  <a:lnTo>
                    <a:pt x="2286123" y="594170"/>
                  </a:lnTo>
                  <a:lnTo>
                    <a:pt x="2307624" y="642864"/>
                  </a:lnTo>
                  <a:lnTo>
                    <a:pt x="2312082" y="677692"/>
                  </a:lnTo>
                  <a:lnTo>
                    <a:pt x="2335196" y="717452"/>
                  </a:lnTo>
                  <a:lnTo>
                    <a:pt x="2339933" y="748593"/>
                  </a:lnTo>
                  <a:lnTo>
                    <a:pt x="2383964" y="804079"/>
                  </a:lnTo>
                  <a:lnTo>
                    <a:pt x="2391622" y="855819"/>
                  </a:lnTo>
                  <a:lnTo>
                    <a:pt x="2394340" y="855298"/>
                  </a:lnTo>
                  <a:lnTo>
                    <a:pt x="2396931" y="840896"/>
                  </a:lnTo>
                  <a:lnTo>
                    <a:pt x="2428465" y="908092"/>
                  </a:lnTo>
                  <a:lnTo>
                    <a:pt x="2439362" y="835664"/>
                  </a:lnTo>
                  <a:lnTo>
                    <a:pt x="2457230" y="810340"/>
                  </a:lnTo>
                  <a:lnTo>
                    <a:pt x="2461053" y="779619"/>
                  </a:lnTo>
                  <a:lnTo>
                    <a:pt x="2479468" y="760416"/>
                  </a:lnTo>
                  <a:lnTo>
                    <a:pt x="2483075" y="733378"/>
                  </a:lnTo>
                  <a:lnTo>
                    <a:pt x="2488383" y="730292"/>
                  </a:lnTo>
                  <a:lnTo>
                    <a:pt x="2499674" y="811216"/>
                  </a:lnTo>
                  <a:lnTo>
                    <a:pt x="2517936" y="811216"/>
                  </a:lnTo>
                  <a:lnTo>
                    <a:pt x="2525671" y="755882"/>
                  </a:lnTo>
                  <a:lnTo>
                    <a:pt x="2607217" y="801082"/>
                  </a:lnTo>
                  <a:lnTo>
                    <a:pt x="2616107" y="734051"/>
                  </a:lnTo>
                  <a:lnTo>
                    <a:pt x="2617682" y="720157"/>
                  </a:lnTo>
                  <a:lnTo>
                    <a:pt x="2622483" y="720157"/>
                  </a:lnTo>
                  <a:lnTo>
                    <a:pt x="2625760" y="746599"/>
                  </a:lnTo>
                  <a:lnTo>
                    <a:pt x="2681182" y="641795"/>
                  </a:lnTo>
                  <a:lnTo>
                    <a:pt x="2687901" y="698123"/>
                  </a:lnTo>
                  <a:lnTo>
                    <a:pt x="2698607" y="685791"/>
                  </a:lnTo>
                  <a:lnTo>
                    <a:pt x="2702264" y="713198"/>
                  </a:lnTo>
                  <a:lnTo>
                    <a:pt x="2709719" y="704981"/>
                  </a:lnTo>
                  <a:lnTo>
                    <a:pt x="2713529" y="731575"/>
                  </a:lnTo>
                  <a:lnTo>
                    <a:pt x="2730953" y="713083"/>
                  </a:lnTo>
                  <a:lnTo>
                    <a:pt x="2734738" y="682527"/>
                  </a:lnTo>
                  <a:lnTo>
                    <a:pt x="2781093" y="708219"/>
                  </a:lnTo>
                  <a:lnTo>
                    <a:pt x="2784916" y="741709"/>
                  </a:lnTo>
                  <a:lnTo>
                    <a:pt x="2798670" y="748897"/>
                  </a:lnTo>
                  <a:lnTo>
                    <a:pt x="2800664" y="732692"/>
                  </a:lnTo>
                  <a:lnTo>
                    <a:pt x="2806264" y="729759"/>
                  </a:lnTo>
                  <a:lnTo>
                    <a:pt x="2808233" y="745697"/>
                  </a:lnTo>
                  <a:lnTo>
                    <a:pt x="2817987" y="755971"/>
                  </a:lnTo>
                  <a:lnTo>
                    <a:pt x="2821784" y="728565"/>
                  </a:lnTo>
                  <a:lnTo>
                    <a:pt x="2829213" y="736794"/>
                  </a:lnTo>
                  <a:lnTo>
                    <a:pt x="2832846" y="710188"/>
                  </a:lnTo>
                  <a:lnTo>
                    <a:pt x="2898174" y="784178"/>
                  </a:lnTo>
                  <a:lnTo>
                    <a:pt x="2901781" y="756848"/>
                  </a:lnTo>
                  <a:lnTo>
                    <a:pt x="2915891" y="773294"/>
                  </a:lnTo>
                  <a:lnTo>
                    <a:pt x="2924324" y="720157"/>
                  </a:lnTo>
                  <a:lnTo>
                    <a:pt x="3064722" y="720157"/>
                  </a:lnTo>
                  <a:lnTo>
                    <a:pt x="3067999" y="746967"/>
                  </a:lnTo>
                  <a:lnTo>
                    <a:pt x="3128730" y="746967"/>
                  </a:lnTo>
                  <a:lnTo>
                    <a:pt x="3128730" y="746967"/>
                  </a:lnTo>
                </a:path>
              </a:pathLst>
            </a:custGeom>
            <a:noFill/>
            <a:ln w="11413" cap="sq">
              <a:solidFill>
                <a:srgbClr val="000000"/>
              </a:solidFill>
              <a:prstDash val="solid"/>
              <a:round/>
            </a:ln>
          </p:spPr>
          <p:txBody>
            <a:bodyPr rtlCol="0" anchor="ctr"/>
            <a:lstStyle/>
            <a:p>
              <a:pPr algn="ctr"/>
              <a:endParaRPr lang="en-US">
                <a:latin typeface="Gill Sans Light" panose="020B0302020104020203" pitchFamily="34" charset="-79"/>
                <a:cs typeface="Gill Sans Light" panose="020B0302020104020203" pitchFamily="34" charset="-79"/>
              </a:endParaRPr>
            </a:p>
          </p:txBody>
        </p:sp>
        <p:sp>
          <p:nvSpPr>
            <p:cNvPr id="54" name="Freeform 53">
              <a:extLst>
                <a:ext uri="{FF2B5EF4-FFF2-40B4-BE49-F238E27FC236}">
                  <a16:creationId xmlns:a16="http://schemas.microsoft.com/office/drawing/2014/main" id="{CE6FE8A2-BF8E-7845-BBF1-4B3D40B66ECD}"/>
                </a:ext>
              </a:extLst>
            </p:cNvPr>
            <p:cNvSpPr/>
            <p:nvPr/>
          </p:nvSpPr>
          <p:spPr>
            <a:xfrm>
              <a:off x="2788314" y="2773342"/>
              <a:ext cx="3424175" cy="12700"/>
            </a:xfrm>
            <a:custGeom>
              <a:avLst/>
              <a:gdLst>
                <a:gd name="connsiteX0" fmla="*/ 0 w 3424175"/>
                <a:gd name="connsiteY0" fmla="*/ 0 h 12700"/>
                <a:gd name="connsiteX1" fmla="*/ 3424176 w 3424175"/>
                <a:gd name="connsiteY1" fmla="*/ 0 h 12700"/>
              </a:gdLst>
              <a:ahLst/>
              <a:cxnLst>
                <a:cxn ang="0">
                  <a:pos x="connsiteX0" y="connsiteY0"/>
                </a:cxn>
                <a:cxn ang="0">
                  <a:pos x="connsiteX1" y="connsiteY1"/>
                </a:cxn>
              </a:cxnLst>
              <a:rect l="l" t="t" r="r" b="b"/>
              <a:pathLst>
                <a:path w="3424175" h="12700">
                  <a:moveTo>
                    <a:pt x="0" y="0"/>
                  </a:moveTo>
                  <a:lnTo>
                    <a:pt x="3424176" y="0"/>
                  </a:lnTo>
                </a:path>
              </a:pathLst>
            </a:custGeom>
            <a:noFill/>
            <a:ln w="25363" cap="flat">
              <a:solidFill>
                <a:srgbClr val="000000"/>
              </a:solidFill>
              <a:custDash>
                <a:ds d="150000" sp="247500"/>
              </a:custDash>
              <a:round/>
            </a:ln>
          </p:spPr>
          <p:txBody>
            <a:bodyPr rtlCol="0" anchor="ctr"/>
            <a:lstStyle/>
            <a:p>
              <a:pPr algn="ctr"/>
              <a:endParaRPr lang="en-US">
                <a:latin typeface="Gill Sans Light" panose="020B0302020104020203" pitchFamily="34" charset="-79"/>
                <a:cs typeface="Gill Sans Light" panose="020B0302020104020203" pitchFamily="34" charset="-79"/>
              </a:endParaRPr>
            </a:p>
          </p:txBody>
        </p:sp>
      </p:grpSp>
      <p:grpSp>
        <p:nvGrpSpPr>
          <p:cNvPr id="61" name="Group 60">
            <a:extLst>
              <a:ext uri="{FF2B5EF4-FFF2-40B4-BE49-F238E27FC236}">
                <a16:creationId xmlns:a16="http://schemas.microsoft.com/office/drawing/2014/main" id="{F289461D-4AE0-EE05-2466-62568F024755}"/>
              </a:ext>
            </a:extLst>
          </p:cNvPr>
          <p:cNvGrpSpPr/>
          <p:nvPr/>
        </p:nvGrpSpPr>
        <p:grpSpPr>
          <a:xfrm>
            <a:off x="2788314" y="3476732"/>
            <a:ext cx="3424175" cy="335457"/>
            <a:chOff x="2788314" y="3476732"/>
            <a:chExt cx="3424175" cy="335457"/>
          </a:xfrm>
        </p:grpSpPr>
        <p:sp>
          <p:nvSpPr>
            <p:cNvPr id="55" name="Freeform 54">
              <a:extLst>
                <a:ext uri="{FF2B5EF4-FFF2-40B4-BE49-F238E27FC236}">
                  <a16:creationId xmlns:a16="http://schemas.microsoft.com/office/drawing/2014/main" id="{E97267F0-9397-0FB2-4523-054EFFDEAE48}"/>
                </a:ext>
              </a:extLst>
            </p:cNvPr>
            <p:cNvSpPr/>
            <p:nvPr/>
          </p:nvSpPr>
          <p:spPr>
            <a:xfrm>
              <a:off x="2833879" y="3476732"/>
              <a:ext cx="3084755" cy="335457"/>
            </a:xfrm>
            <a:custGeom>
              <a:avLst/>
              <a:gdLst>
                <a:gd name="connsiteX0" fmla="*/ 0 w 3084755"/>
                <a:gd name="connsiteY0" fmla="*/ 64961 h 335457"/>
                <a:gd name="connsiteX1" fmla="*/ 18638 w 3084755"/>
                <a:gd name="connsiteY1" fmla="*/ 31940 h 335457"/>
                <a:gd name="connsiteX2" fmla="*/ 22026 w 3084755"/>
                <a:gd name="connsiteY2" fmla="*/ 25336 h 335457"/>
                <a:gd name="connsiteX3" fmla="*/ 28821 w 3084755"/>
                <a:gd name="connsiteY3" fmla="*/ 0 h 335457"/>
                <a:gd name="connsiteX4" fmla="*/ 68024 w 3084755"/>
                <a:gd name="connsiteY4" fmla="*/ 1054 h 335457"/>
                <a:gd name="connsiteX5" fmla="*/ 71444 w 3084755"/>
                <a:gd name="connsiteY5" fmla="*/ 2121 h 335457"/>
                <a:gd name="connsiteX6" fmla="*/ 78264 w 3084755"/>
                <a:gd name="connsiteY6" fmla="*/ 27457 h 335457"/>
                <a:gd name="connsiteX7" fmla="*/ 149078 w 3084755"/>
                <a:gd name="connsiteY7" fmla="*/ 26403 h 335457"/>
                <a:gd name="connsiteX8" fmla="*/ 152465 w 3084755"/>
                <a:gd name="connsiteY8" fmla="*/ 46787 h 335457"/>
                <a:gd name="connsiteX9" fmla="*/ 157366 w 3084755"/>
                <a:gd name="connsiteY9" fmla="*/ 55575 h 335457"/>
                <a:gd name="connsiteX10" fmla="*/ 161719 w 3084755"/>
                <a:gd name="connsiteY10" fmla="*/ 56109 h 335457"/>
                <a:gd name="connsiteX11" fmla="*/ 181555 w 3084755"/>
                <a:gd name="connsiteY11" fmla="*/ 105321 h 335457"/>
                <a:gd name="connsiteX12" fmla="*/ 208236 w 3084755"/>
                <a:gd name="connsiteY12" fmla="*/ 138341 h 335457"/>
                <a:gd name="connsiteX13" fmla="*/ 219340 w 3084755"/>
                <a:gd name="connsiteY13" fmla="*/ 163678 h 335457"/>
                <a:gd name="connsiteX14" fmla="*/ 253440 w 3084755"/>
                <a:gd name="connsiteY14" fmla="*/ 163678 h 335457"/>
                <a:gd name="connsiteX15" fmla="*/ 264842 w 3084755"/>
                <a:gd name="connsiteY15" fmla="*/ 169659 h 335457"/>
                <a:gd name="connsiteX16" fmla="*/ 270420 w 3084755"/>
                <a:gd name="connsiteY16" fmla="*/ 184810 h 335457"/>
                <a:gd name="connsiteX17" fmla="*/ 276664 w 3084755"/>
                <a:gd name="connsiteY17" fmla="*/ 178511 h 335457"/>
                <a:gd name="connsiteX18" fmla="*/ 281394 w 3084755"/>
                <a:gd name="connsiteY18" fmla="*/ 169723 h 335457"/>
                <a:gd name="connsiteX19" fmla="*/ 286671 w 3084755"/>
                <a:gd name="connsiteY19" fmla="*/ 169189 h 335457"/>
                <a:gd name="connsiteX20" fmla="*/ 296370 w 3084755"/>
                <a:gd name="connsiteY20" fmla="*/ 141275 h 335457"/>
                <a:gd name="connsiteX21" fmla="*/ 300722 w 3084755"/>
                <a:gd name="connsiteY21" fmla="*/ 134315 h 335457"/>
                <a:gd name="connsiteX22" fmla="*/ 305474 w 3084755"/>
                <a:gd name="connsiteY22" fmla="*/ 135433 h 335457"/>
                <a:gd name="connsiteX23" fmla="*/ 315293 w 3084755"/>
                <a:gd name="connsiteY23" fmla="*/ 161023 h 335457"/>
                <a:gd name="connsiteX24" fmla="*/ 330679 w 3084755"/>
                <a:gd name="connsiteY24" fmla="*/ 141224 h 335457"/>
                <a:gd name="connsiteX25" fmla="*/ 340642 w 3084755"/>
                <a:gd name="connsiteY25" fmla="*/ 115875 h 335457"/>
                <a:gd name="connsiteX26" fmla="*/ 369747 w 3084755"/>
                <a:gd name="connsiteY26" fmla="*/ 115875 h 335457"/>
                <a:gd name="connsiteX27" fmla="*/ 379413 w 3084755"/>
                <a:gd name="connsiteY27" fmla="*/ 109906 h 335457"/>
                <a:gd name="connsiteX28" fmla="*/ 397261 w 3084755"/>
                <a:gd name="connsiteY28" fmla="*/ 54254 h 335457"/>
                <a:gd name="connsiteX29" fmla="*/ 401573 w 3084755"/>
                <a:gd name="connsiteY29" fmla="*/ 54254 h 335457"/>
                <a:gd name="connsiteX30" fmla="*/ 405601 w 3084755"/>
                <a:gd name="connsiteY30" fmla="*/ 59106 h 335457"/>
                <a:gd name="connsiteX31" fmla="*/ 409978 w 3084755"/>
                <a:gd name="connsiteY31" fmla="*/ 56223 h 335457"/>
                <a:gd name="connsiteX32" fmla="*/ 413951 w 3084755"/>
                <a:gd name="connsiteY32" fmla="*/ 65621 h 335457"/>
                <a:gd name="connsiteX33" fmla="*/ 418734 w 3084755"/>
                <a:gd name="connsiteY33" fmla="*/ 63348 h 335457"/>
                <a:gd name="connsiteX34" fmla="*/ 422447 w 3084755"/>
                <a:gd name="connsiteY34" fmla="*/ 43942 h 335457"/>
                <a:gd name="connsiteX35" fmla="*/ 491834 w 3084755"/>
                <a:gd name="connsiteY35" fmla="*/ 43942 h 335457"/>
                <a:gd name="connsiteX36" fmla="*/ 499480 w 3084755"/>
                <a:gd name="connsiteY36" fmla="*/ 34252 h 335457"/>
                <a:gd name="connsiteX37" fmla="*/ 506528 w 3084755"/>
                <a:gd name="connsiteY37" fmla="*/ 0 h 335457"/>
                <a:gd name="connsiteX38" fmla="*/ 575286 w 3084755"/>
                <a:gd name="connsiteY38" fmla="*/ 1105 h 335457"/>
                <a:gd name="connsiteX39" fmla="*/ 582677 w 3084755"/>
                <a:gd name="connsiteY39" fmla="*/ 40716 h 335457"/>
                <a:gd name="connsiteX40" fmla="*/ 603734 w 3084755"/>
                <a:gd name="connsiteY40" fmla="*/ 73736 h 335457"/>
                <a:gd name="connsiteX41" fmla="*/ 608281 w 3084755"/>
                <a:gd name="connsiteY41" fmla="*/ 80340 h 335457"/>
                <a:gd name="connsiteX42" fmla="*/ 617361 w 3084755"/>
                <a:gd name="connsiteY42" fmla="*/ 105677 h 335457"/>
                <a:gd name="connsiteX43" fmla="*/ 626823 w 3084755"/>
                <a:gd name="connsiteY43" fmla="*/ 120701 h 335457"/>
                <a:gd name="connsiteX44" fmla="*/ 636652 w 3084755"/>
                <a:gd name="connsiteY44" fmla="*/ 146037 h 335457"/>
                <a:gd name="connsiteX45" fmla="*/ 677013 w 3084755"/>
                <a:gd name="connsiteY45" fmla="*/ 145479 h 335457"/>
                <a:gd name="connsiteX46" fmla="*/ 681915 w 3084755"/>
                <a:gd name="connsiteY46" fmla="*/ 152705 h 335457"/>
                <a:gd name="connsiteX47" fmla="*/ 691377 w 3084755"/>
                <a:gd name="connsiteY47" fmla="*/ 134430 h 335457"/>
                <a:gd name="connsiteX48" fmla="*/ 696126 w 3084755"/>
                <a:gd name="connsiteY48" fmla="*/ 141376 h 335457"/>
                <a:gd name="connsiteX49" fmla="*/ 719012 w 3084755"/>
                <a:gd name="connsiteY49" fmla="*/ 152375 h 335457"/>
                <a:gd name="connsiteX50" fmla="*/ 728245 w 3084755"/>
                <a:gd name="connsiteY50" fmla="*/ 144640 h 335457"/>
                <a:gd name="connsiteX51" fmla="*/ 737376 w 3084755"/>
                <a:gd name="connsiteY51" fmla="*/ 147231 h 335457"/>
                <a:gd name="connsiteX52" fmla="*/ 742177 w 3084755"/>
                <a:gd name="connsiteY52" fmla="*/ 143370 h 335457"/>
                <a:gd name="connsiteX53" fmla="*/ 746431 w 3084755"/>
                <a:gd name="connsiteY53" fmla="*/ 143370 h 335457"/>
                <a:gd name="connsiteX54" fmla="*/ 751232 w 3084755"/>
                <a:gd name="connsiteY54" fmla="*/ 156032 h 335457"/>
                <a:gd name="connsiteX55" fmla="*/ 760630 w 3084755"/>
                <a:gd name="connsiteY55" fmla="*/ 168631 h 335457"/>
                <a:gd name="connsiteX56" fmla="*/ 770485 w 3084755"/>
                <a:gd name="connsiteY56" fmla="*/ 198031 h 335457"/>
                <a:gd name="connsiteX57" fmla="*/ 785839 w 3084755"/>
                <a:gd name="connsiteY57" fmla="*/ 217843 h 335457"/>
                <a:gd name="connsiteX58" fmla="*/ 796304 w 3084755"/>
                <a:gd name="connsiteY58" fmla="*/ 215494 h 335457"/>
                <a:gd name="connsiteX59" fmla="*/ 801714 w 3084755"/>
                <a:gd name="connsiteY59" fmla="*/ 208547 h 335457"/>
                <a:gd name="connsiteX60" fmla="*/ 806540 w 3084755"/>
                <a:gd name="connsiteY60" fmla="*/ 212115 h 335457"/>
                <a:gd name="connsiteX61" fmla="*/ 812179 w 3084755"/>
                <a:gd name="connsiteY61" fmla="*/ 220434 h 335457"/>
                <a:gd name="connsiteX62" fmla="*/ 857912 w 3084755"/>
                <a:gd name="connsiteY62" fmla="*/ 141199 h 335457"/>
                <a:gd name="connsiteX63" fmla="*/ 867221 w 3084755"/>
                <a:gd name="connsiteY63" fmla="*/ 115862 h 335457"/>
                <a:gd name="connsiteX64" fmla="*/ 876162 w 3084755"/>
                <a:gd name="connsiteY64" fmla="*/ 103264 h 335457"/>
                <a:gd name="connsiteX65" fmla="*/ 884671 w 3084755"/>
                <a:gd name="connsiteY65" fmla="*/ 73863 h 335457"/>
                <a:gd name="connsiteX66" fmla="*/ 904622 w 3084755"/>
                <a:gd name="connsiteY66" fmla="*/ 40843 h 335457"/>
                <a:gd name="connsiteX67" fmla="*/ 908267 w 3084755"/>
                <a:gd name="connsiteY67" fmla="*/ 34252 h 335457"/>
                <a:gd name="connsiteX68" fmla="*/ 915328 w 3084755"/>
                <a:gd name="connsiteY68" fmla="*/ 0 h 335457"/>
                <a:gd name="connsiteX69" fmla="*/ 944869 w 3084755"/>
                <a:gd name="connsiteY69" fmla="*/ 0 h 335457"/>
                <a:gd name="connsiteX70" fmla="*/ 954762 w 3084755"/>
                <a:gd name="connsiteY70" fmla="*/ 28219 h 335457"/>
                <a:gd name="connsiteX71" fmla="*/ 958559 w 3084755"/>
                <a:gd name="connsiteY71" fmla="*/ 40894 h 335457"/>
                <a:gd name="connsiteX72" fmla="*/ 995034 w 3084755"/>
                <a:gd name="connsiteY72" fmla="*/ 40894 h 335457"/>
                <a:gd name="connsiteX73" fmla="*/ 1002387 w 3084755"/>
                <a:gd name="connsiteY73" fmla="*/ 50406 h 335457"/>
                <a:gd name="connsiteX74" fmla="*/ 1010070 w 3084755"/>
                <a:gd name="connsiteY74" fmla="*/ 75755 h 335457"/>
                <a:gd name="connsiteX75" fmla="*/ 1018008 w 3084755"/>
                <a:gd name="connsiteY75" fmla="*/ 75755 h 335457"/>
                <a:gd name="connsiteX76" fmla="*/ 1026085 w 3084755"/>
                <a:gd name="connsiteY76" fmla="*/ 92659 h 335457"/>
                <a:gd name="connsiteX77" fmla="*/ 1030048 w 3084755"/>
                <a:gd name="connsiteY77" fmla="*/ 110757 h 335457"/>
                <a:gd name="connsiteX78" fmla="*/ 1034924 w 3084755"/>
                <a:gd name="connsiteY78" fmla="*/ 121082 h 335457"/>
                <a:gd name="connsiteX79" fmla="*/ 1039382 w 3084755"/>
                <a:gd name="connsiteY79" fmla="*/ 119913 h 335457"/>
                <a:gd name="connsiteX80" fmla="*/ 1044221 w 3084755"/>
                <a:gd name="connsiteY80" fmla="*/ 113843 h 335457"/>
                <a:gd name="connsiteX81" fmla="*/ 1048526 w 3084755"/>
                <a:gd name="connsiteY81" fmla="*/ 115608 h 335457"/>
                <a:gd name="connsiteX82" fmla="*/ 1063360 w 3084755"/>
                <a:gd name="connsiteY82" fmla="*/ 159449 h 335457"/>
                <a:gd name="connsiteX83" fmla="*/ 1095034 w 3084755"/>
                <a:gd name="connsiteY83" fmla="*/ 199073 h 335457"/>
                <a:gd name="connsiteX84" fmla="*/ 1100317 w 3084755"/>
                <a:gd name="connsiteY84" fmla="*/ 205664 h 335457"/>
                <a:gd name="connsiteX85" fmla="*/ 1111289 w 3084755"/>
                <a:gd name="connsiteY85" fmla="*/ 209360 h 335457"/>
                <a:gd name="connsiteX86" fmla="*/ 1116979 w 3084755"/>
                <a:gd name="connsiteY86" fmla="*/ 203289 h 335457"/>
                <a:gd name="connsiteX87" fmla="*/ 1122123 w 3084755"/>
                <a:gd name="connsiteY87" fmla="*/ 203467 h 335457"/>
                <a:gd name="connsiteX88" fmla="*/ 1133235 w 3084755"/>
                <a:gd name="connsiteY88" fmla="*/ 228968 h 335457"/>
                <a:gd name="connsiteX89" fmla="*/ 1139191 w 3084755"/>
                <a:gd name="connsiteY89" fmla="*/ 233185 h 335457"/>
                <a:gd name="connsiteX90" fmla="*/ 1144729 w 3084755"/>
                <a:gd name="connsiteY90" fmla="*/ 225781 h 335457"/>
                <a:gd name="connsiteX91" fmla="*/ 1150571 w 3084755"/>
                <a:gd name="connsiteY91" fmla="*/ 208724 h 335457"/>
                <a:gd name="connsiteX92" fmla="*/ 1155498 w 3084755"/>
                <a:gd name="connsiteY92" fmla="*/ 205118 h 335457"/>
                <a:gd name="connsiteX93" fmla="*/ 1161061 w 3084755"/>
                <a:gd name="connsiteY93" fmla="*/ 213017 h 335457"/>
                <a:gd name="connsiteX94" fmla="*/ 1166255 w 3084755"/>
                <a:gd name="connsiteY94" fmla="*/ 224511 h 335457"/>
                <a:gd name="connsiteX95" fmla="*/ 1172338 w 3084755"/>
                <a:gd name="connsiteY95" fmla="*/ 228181 h 335457"/>
                <a:gd name="connsiteX96" fmla="*/ 1188836 w 3084755"/>
                <a:gd name="connsiteY96" fmla="*/ 204152 h 335457"/>
                <a:gd name="connsiteX97" fmla="*/ 1205193 w 3084755"/>
                <a:gd name="connsiteY97" fmla="*/ 204152 h 335457"/>
                <a:gd name="connsiteX98" fmla="*/ 1227152 w 3084755"/>
                <a:gd name="connsiteY98" fmla="*/ 221539 h 335457"/>
                <a:gd name="connsiteX99" fmla="*/ 1238315 w 3084755"/>
                <a:gd name="connsiteY99" fmla="*/ 215925 h 335457"/>
                <a:gd name="connsiteX100" fmla="*/ 1243674 w 3084755"/>
                <a:gd name="connsiteY100" fmla="*/ 232766 h 335457"/>
                <a:gd name="connsiteX101" fmla="*/ 1251574 w 3084755"/>
                <a:gd name="connsiteY101" fmla="*/ 243370 h 335457"/>
                <a:gd name="connsiteX102" fmla="*/ 1266560 w 3084755"/>
                <a:gd name="connsiteY102" fmla="*/ 217868 h 335457"/>
                <a:gd name="connsiteX103" fmla="*/ 1273633 w 3084755"/>
                <a:gd name="connsiteY103" fmla="*/ 208343 h 335457"/>
                <a:gd name="connsiteX104" fmla="*/ 1281038 w 3084755"/>
                <a:gd name="connsiteY104" fmla="*/ 210439 h 335457"/>
                <a:gd name="connsiteX105" fmla="*/ 1288150 w 3084755"/>
                <a:gd name="connsiteY105" fmla="*/ 218199 h 335457"/>
                <a:gd name="connsiteX106" fmla="*/ 1302602 w 3084755"/>
                <a:gd name="connsiteY106" fmla="*/ 206807 h 335457"/>
                <a:gd name="connsiteX107" fmla="*/ 1309930 w 3084755"/>
                <a:gd name="connsiteY107" fmla="*/ 197510 h 335457"/>
                <a:gd name="connsiteX108" fmla="*/ 1316356 w 3084755"/>
                <a:gd name="connsiteY108" fmla="*/ 194475 h 335457"/>
                <a:gd name="connsiteX109" fmla="*/ 1323456 w 3084755"/>
                <a:gd name="connsiteY109" fmla="*/ 202921 h 335457"/>
                <a:gd name="connsiteX110" fmla="*/ 1357199 w 3084755"/>
                <a:gd name="connsiteY110" fmla="*/ 169901 h 335457"/>
                <a:gd name="connsiteX111" fmla="*/ 1376961 w 3084755"/>
                <a:gd name="connsiteY111" fmla="*/ 137465 h 335457"/>
                <a:gd name="connsiteX112" fmla="*/ 1383082 w 3084755"/>
                <a:gd name="connsiteY112" fmla="*/ 126098 h 335457"/>
                <a:gd name="connsiteX113" fmla="*/ 1395554 w 3084755"/>
                <a:gd name="connsiteY113" fmla="*/ 118516 h 335457"/>
                <a:gd name="connsiteX114" fmla="*/ 1401916 w 3084755"/>
                <a:gd name="connsiteY114" fmla="*/ 95060 h 335457"/>
                <a:gd name="connsiteX115" fmla="*/ 1405739 w 3084755"/>
                <a:gd name="connsiteY115" fmla="*/ 71615 h 335457"/>
                <a:gd name="connsiteX116" fmla="*/ 1413664 w 3084755"/>
                <a:gd name="connsiteY116" fmla="*/ 71615 h 335457"/>
                <a:gd name="connsiteX117" fmla="*/ 1421563 w 3084755"/>
                <a:gd name="connsiteY117" fmla="*/ 65316 h 335457"/>
                <a:gd name="connsiteX118" fmla="*/ 1436702 w 3084755"/>
                <a:gd name="connsiteY118" fmla="*/ 30112 h 335457"/>
                <a:gd name="connsiteX119" fmla="*/ 1443610 w 3084755"/>
                <a:gd name="connsiteY119" fmla="*/ 0 h 335457"/>
                <a:gd name="connsiteX120" fmla="*/ 1512356 w 3084755"/>
                <a:gd name="connsiteY120" fmla="*/ 0 h 335457"/>
                <a:gd name="connsiteX121" fmla="*/ 1519188 w 3084755"/>
                <a:gd name="connsiteY121" fmla="*/ 26670 h 335457"/>
                <a:gd name="connsiteX122" fmla="*/ 1526427 w 3084755"/>
                <a:gd name="connsiteY122" fmla="*/ 43167 h 335457"/>
                <a:gd name="connsiteX123" fmla="*/ 1529970 w 3084755"/>
                <a:gd name="connsiteY123" fmla="*/ 65634 h 335457"/>
                <a:gd name="connsiteX124" fmla="*/ 1535419 w 3084755"/>
                <a:gd name="connsiteY124" fmla="*/ 88113 h 335457"/>
                <a:gd name="connsiteX125" fmla="*/ 1546125 w 3084755"/>
                <a:gd name="connsiteY125" fmla="*/ 101321 h 335457"/>
                <a:gd name="connsiteX126" fmla="*/ 1557682 w 3084755"/>
                <a:gd name="connsiteY126" fmla="*/ 139636 h 335457"/>
                <a:gd name="connsiteX127" fmla="*/ 1576554 w 3084755"/>
                <a:gd name="connsiteY127" fmla="*/ 179261 h 335457"/>
                <a:gd name="connsiteX128" fmla="*/ 1611415 w 3084755"/>
                <a:gd name="connsiteY128" fmla="*/ 244221 h 335457"/>
                <a:gd name="connsiteX129" fmla="*/ 1647598 w 3084755"/>
                <a:gd name="connsiteY129" fmla="*/ 244221 h 335457"/>
                <a:gd name="connsiteX130" fmla="*/ 1661834 w 3084755"/>
                <a:gd name="connsiteY130" fmla="*/ 220129 h 335457"/>
                <a:gd name="connsiteX131" fmla="*/ 1668985 w 3084755"/>
                <a:gd name="connsiteY131" fmla="*/ 214452 h 335457"/>
                <a:gd name="connsiteX132" fmla="*/ 1675728 w 3084755"/>
                <a:gd name="connsiteY132" fmla="*/ 218872 h 335457"/>
                <a:gd name="connsiteX133" fmla="*/ 1683005 w 3084755"/>
                <a:gd name="connsiteY133" fmla="*/ 209067 h 335457"/>
                <a:gd name="connsiteX134" fmla="*/ 1688378 w 3084755"/>
                <a:gd name="connsiteY134" fmla="*/ 186601 h 335457"/>
                <a:gd name="connsiteX135" fmla="*/ 1699325 w 3084755"/>
                <a:gd name="connsiteY135" fmla="*/ 173393 h 335457"/>
                <a:gd name="connsiteX136" fmla="*/ 1714235 w 3084755"/>
                <a:gd name="connsiteY136" fmla="*/ 121869 h 335457"/>
                <a:gd name="connsiteX137" fmla="*/ 1723074 w 3084755"/>
                <a:gd name="connsiteY137" fmla="*/ 104686 h 335457"/>
                <a:gd name="connsiteX138" fmla="*/ 1731672 w 3084755"/>
                <a:gd name="connsiteY138" fmla="*/ 103607 h 335457"/>
                <a:gd name="connsiteX139" fmla="*/ 1743699 w 3084755"/>
                <a:gd name="connsiteY139" fmla="*/ 65062 h 335457"/>
                <a:gd name="connsiteX140" fmla="*/ 1766990 w 3084755"/>
                <a:gd name="connsiteY140" fmla="*/ 65062 h 335457"/>
                <a:gd name="connsiteX141" fmla="*/ 1774725 w 3084755"/>
                <a:gd name="connsiteY141" fmla="*/ 59906 h 335457"/>
                <a:gd name="connsiteX142" fmla="*/ 1782154 w 3084755"/>
                <a:gd name="connsiteY142" fmla="*/ 34569 h 335457"/>
                <a:gd name="connsiteX143" fmla="*/ 1803693 w 3084755"/>
                <a:gd name="connsiteY143" fmla="*/ 34569 h 335457"/>
                <a:gd name="connsiteX144" fmla="*/ 1810806 w 3084755"/>
                <a:gd name="connsiteY144" fmla="*/ 25336 h 335457"/>
                <a:gd name="connsiteX145" fmla="*/ 1817600 w 3084755"/>
                <a:gd name="connsiteY145" fmla="*/ 0 h 335457"/>
                <a:gd name="connsiteX146" fmla="*/ 1821016 w 3084755"/>
                <a:gd name="connsiteY146" fmla="*/ 0 h 335457"/>
                <a:gd name="connsiteX147" fmla="*/ 1827696 w 3084755"/>
                <a:gd name="connsiteY147" fmla="*/ 17602 h 335457"/>
                <a:gd name="connsiteX148" fmla="*/ 1830960 w 3084755"/>
                <a:gd name="connsiteY148" fmla="*/ 41593 h 335457"/>
                <a:gd name="connsiteX149" fmla="*/ 1837336 w 3084755"/>
                <a:gd name="connsiteY149" fmla="*/ 65596 h 335457"/>
                <a:gd name="connsiteX150" fmla="*/ 1868908 w 3084755"/>
                <a:gd name="connsiteY150" fmla="*/ 101308 h 335457"/>
                <a:gd name="connsiteX151" fmla="*/ 1875626 w 3084755"/>
                <a:gd name="connsiteY151" fmla="*/ 110604 h 335457"/>
                <a:gd name="connsiteX152" fmla="*/ 1889139 w 3084755"/>
                <a:gd name="connsiteY152" fmla="*/ 140005 h 335457"/>
                <a:gd name="connsiteX153" fmla="*/ 1931570 w 3084755"/>
                <a:gd name="connsiteY153" fmla="*/ 179629 h 335457"/>
                <a:gd name="connsiteX154" fmla="*/ 1946264 w 3084755"/>
                <a:gd name="connsiteY154" fmla="*/ 204965 h 335457"/>
                <a:gd name="connsiteX155" fmla="*/ 1968552 w 3084755"/>
                <a:gd name="connsiteY155" fmla="*/ 204965 h 335457"/>
                <a:gd name="connsiteX156" fmla="*/ 1983373 w 3084755"/>
                <a:gd name="connsiteY156" fmla="*/ 187363 h 335457"/>
                <a:gd name="connsiteX157" fmla="*/ 1990841 w 3084755"/>
                <a:gd name="connsiteY157" fmla="*/ 163373 h 335457"/>
                <a:gd name="connsiteX158" fmla="*/ 1995222 w 3084755"/>
                <a:gd name="connsiteY158" fmla="*/ 139370 h 335457"/>
                <a:gd name="connsiteX159" fmla="*/ 2008710 w 3084755"/>
                <a:gd name="connsiteY159" fmla="*/ 119558 h 335457"/>
                <a:gd name="connsiteX160" fmla="*/ 2012888 w 3084755"/>
                <a:gd name="connsiteY160" fmla="*/ 121628 h 335457"/>
                <a:gd name="connsiteX161" fmla="*/ 2017498 w 3084755"/>
                <a:gd name="connsiteY161" fmla="*/ 121006 h 335457"/>
                <a:gd name="connsiteX162" fmla="*/ 2021664 w 3084755"/>
                <a:gd name="connsiteY162" fmla="*/ 124371 h 335457"/>
                <a:gd name="connsiteX163" fmla="*/ 2026375 w 3084755"/>
                <a:gd name="connsiteY163" fmla="*/ 122339 h 335457"/>
                <a:gd name="connsiteX164" fmla="*/ 2030452 w 3084755"/>
                <a:gd name="connsiteY164" fmla="*/ 107925 h 335457"/>
                <a:gd name="connsiteX165" fmla="*/ 2034808 w 3084755"/>
                <a:gd name="connsiteY165" fmla="*/ 101600 h 335457"/>
                <a:gd name="connsiteX166" fmla="*/ 2043380 w 3084755"/>
                <a:gd name="connsiteY166" fmla="*/ 116891 h 335457"/>
                <a:gd name="connsiteX167" fmla="*/ 2052359 w 3084755"/>
                <a:gd name="connsiteY167" fmla="*/ 129019 h 335457"/>
                <a:gd name="connsiteX168" fmla="*/ 2056754 w 3084755"/>
                <a:gd name="connsiteY168" fmla="*/ 129680 h 335457"/>
                <a:gd name="connsiteX169" fmla="*/ 2061529 w 3084755"/>
                <a:gd name="connsiteY169" fmla="*/ 124270 h 335457"/>
                <a:gd name="connsiteX170" fmla="*/ 2065758 w 3084755"/>
                <a:gd name="connsiteY170" fmla="*/ 126302 h 335457"/>
                <a:gd name="connsiteX171" fmla="*/ 2070635 w 3084755"/>
                <a:gd name="connsiteY171" fmla="*/ 141008 h 335457"/>
                <a:gd name="connsiteX172" fmla="*/ 2089964 w 3084755"/>
                <a:gd name="connsiteY172" fmla="*/ 170637 h 335457"/>
                <a:gd name="connsiteX173" fmla="*/ 2100226 w 3084755"/>
                <a:gd name="connsiteY173" fmla="*/ 200038 h 335457"/>
                <a:gd name="connsiteX174" fmla="*/ 2116494 w 3084755"/>
                <a:gd name="connsiteY174" fmla="*/ 239001 h 335457"/>
                <a:gd name="connsiteX175" fmla="*/ 2122540 w 3084755"/>
                <a:gd name="connsiteY175" fmla="*/ 245021 h 335457"/>
                <a:gd name="connsiteX176" fmla="*/ 2128166 w 3084755"/>
                <a:gd name="connsiteY176" fmla="*/ 242951 h 335457"/>
                <a:gd name="connsiteX177" fmla="*/ 2139634 w 3084755"/>
                <a:gd name="connsiteY177" fmla="*/ 230823 h 335457"/>
                <a:gd name="connsiteX178" fmla="*/ 2151013 w 3084755"/>
                <a:gd name="connsiteY178" fmla="*/ 243472 h 335457"/>
                <a:gd name="connsiteX179" fmla="*/ 2173098 w 3084755"/>
                <a:gd name="connsiteY179" fmla="*/ 216040 h 335457"/>
                <a:gd name="connsiteX180" fmla="*/ 2183754 w 3084755"/>
                <a:gd name="connsiteY180" fmla="*/ 214732 h 335457"/>
                <a:gd name="connsiteX181" fmla="*/ 2194130 w 3084755"/>
                <a:gd name="connsiteY181" fmla="*/ 198539 h 335457"/>
                <a:gd name="connsiteX182" fmla="*/ 2204252 w 3084755"/>
                <a:gd name="connsiteY182" fmla="*/ 198539 h 335457"/>
                <a:gd name="connsiteX183" fmla="*/ 2214335 w 3084755"/>
                <a:gd name="connsiteY183" fmla="*/ 195313 h 335457"/>
                <a:gd name="connsiteX184" fmla="*/ 2242478 w 3084755"/>
                <a:gd name="connsiteY184" fmla="*/ 151867 h 335457"/>
                <a:gd name="connsiteX185" fmla="*/ 2247025 w 3084755"/>
                <a:gd name="connsiteY185" fmla="*/ 151867 h 335457"/>
                <a:gd name="connsiteX186" fmla="*/ 2260119 w 3084755"/>
                <a:gd name="connsiteY186" fmla="*/ 166688 h 335457"/>
                <a:gd name="connsiteX187" fmla="*/ 2264945 w 3084755"/>
                <a:gd name="connsiteY187" fmla="*/ 172745 h 335457"/>
                <a:gd name="connsiteX188" fmla="*/ 2274165 w 3084755"/>
                <a:gd name="connsiteY188" fmla="*/ 168631 h 335457"/>
                <a:gd name="connsiteX189" fmla="*/ 2289062 w 3084755"/>
                <a:gd name="connsiteY189" fmla="*/ 207925 h 335457"/>
                <a:gd name="connsiteX190" fmla="*/ 2295476 w 3084755"/>
                <a:gd name="connsiteY190" fmla="*/ 222199 h 335457"/>
                <a:gd name="connsiteX191" fmla="*/ 2321790 w 3084755"/>
                <a:gd name="connsiteY191" fmla="*/ 262903 h 335457"/>
                <a:gd name="connsiteX192" fmla="*/ 2336344 w 3084755"/>
                <a:gd name="connsiteY192" fmla="*/ 284442 h 335457"/>
                <a:gd name="connsiteX193" fmla="*/ 2351533 w 3084755"/>
                <a:gd name="connsiteY193" fmla="*/ 297650 h 335457"/>
                <a:gd name="connsiteX194" fmla="*/ 2367370 w 3084755"/>
                <a:gd name="connsiteY194" fmla="*/ 319265 h 335457"/>
                <a:gd name="connsiteX195" fmla="*/ 2383931 w 3084755"/>
                <a:gd name="connsiteY195" fmla="*/ 335458 h 335457"/>
                <a:gd name="connsiteX196" fmla="*/ 2392148 w 3084755"/>
                <a:gd name="connsiteY196" fmla="*/ 335458 h 335457"/>
                <a:gd name="connsiteX197" fmla="*/ 2408849 w 3084755"/>
                <a:gd name="connsiteY197" fmla="*/ 326720 h 335457"/>
                <a:gd name="connsiteX198" fmla="*/ 2425282 w 3084755"/>
                <a:gd name="connsiteY198" fmla="*/ 314579 h 335457"/>
                <a:gd name="connsiteX199" fmla="*/ 2441589 w 3084755"/>
                <a:gd name="connsiteY199" fmla="*/ 318707 h 335457"/>
                <a:gd name="connsiteX200" fmla="*/ 2457274 w 3084755"/>
                <a:gd name="connsiteY200" fmla="*/ 293662 h 335457"/>
                <a:gd name="connsiteX201" fmla="*/ 2478076 w 3084755"/>
                <a:gd name="connsiteY201" fmla="*/ 256286 h 335457"/>
                <a:gd name="connsiteX202" fmla="*/ 2484121 w 3084755"/>
                <a:gd name="connsiteY202" fmla="*/ 253898 h 335457"/>
                <a:gd name="connsiteX203" fmla="*/ 2490726 w 3084755"/>
                <a:gd name="connsiteY203" fmla="*/ 248857 h 335457"/>
                <a:gd name="connsiteX204" fmla="*/ 2502968 w 3084755"/>
                <a:gd name="connsiteY204" fmla="*/ 247955 h 335457"/>
                <a:gd name="connsiteX205" fmla="*/ 2508671 w 3084755"/>
                <a:gd name="connsiteY205" fmla="*/ 247955 h 335457"/>
                <a:gd name="connsiteX206" fmla="*/ 2515198 w 3084755"/>
                <a:gd name="connsiteY206" fmla="*/ 252120 h 335457"/>
                <a:gd name="connsiteX207" fmla="*/ 2521155 w 3084755"/>
                <a:gd name="connsiteY207" fmla="*/ 252120 h 335457"/>
                <a:gd name="connsiteX208" fmla="*/ 2533385 w 3084755"/>
                <a:gd name="connsiteY208" fmla="*/ 243713 h 335457"/>
                <a:gd name="connsiteX209" fmla="*/ 2545272 w 3084755"/>
                <a:gd name="connsiteY209" fmla="*/ 240729 h 335457"/>
                <a:gd name="connsiteX210" fmla="*/ 2589188 w 3084755"/>
                <a:gd name="connsiteY210" fmla="*/ 286944 h 335457"/>
                <a:gd name="connsiteX211" fmla="*/ 2602714 w 3084755"/>
                <a:gd name="connsiteY211" fmla="*/ 306896 h 335457"/>
                <a:gd name="connsiteX212" fmla="*/ 2616874 w 3084755"/>
                <a:gd name="connsiteY212" fmla="*/ 323101 h 335457"/>
                <a:gd name="connsiteX213" fmla="*/ 2623910 w 3084755"/>
                <a:gd name="connsiteY213" fmla="*/ 323101 h 335457"/>
                <a:gd name="connsiteX214" fmla="*/ 2638160 w 3084755"/>
                <a:gd name="connsiteY214" fmla="*/ 310172 h 335457"/>
                <a:gd name="connsiteX215" fmla="*/ 2664512 w 3084755"/>
                <a:gd name="connsiteY215" fmla="*/ 272313 h 335457"/>
                <a:gd name="connsiteX216" fmla="*/ 2676857 w 3084755"/>
                <a:gd name="connsiteY216" fmla="*/ 270764 h 335457"/>
                <a:gd name="connsiteX217" fmla="*/ 2683321 w 3084755"/>
                <a:gd name="connsiteY217" fmla="*/ 270764 h 335457"/>
                <a:gd name="connsiteX218" fmla="*/ 2695919 w 3084755"/>
                <a:gd name="connsiteY218" fmla="*/ 278867 h 335457"/>
                <a:gd name="connsiteX219" fmla="*/ 2708759 w 3084755"/>
                <a:gd name="connsiteY219" fmla="*/ 278867 h 335457"/>
                <a:gd name="connsiteX220" fmla="*/ 2721688 w 3084755"/>
                <a:gd name="connsiteY220" fmla="*/ 281864 h 335457"/>
                <a:gd name="connsiteX221" fmla="*/ 2740522 w 3084755"/>
                <a:gd name="connsiteY221" fmla="*/ 262052 h 335457"/>
                <a:gd name="connsiteX222" fmla="*/ 2763953 w 3084755"/>
                <a:gd name="connsiteY222" fmla="*/ 225895 h 335457"/>
                <a:gd name="connsiteX223" fmla="*/ 2769706 w 3084755"/>
                <a:gd name="connsiteY223" fmla="*/ 225895 h 335457"/>
                <a:gd name="connsiteX224" fmla="*/ 2781009 w 3084755"/>
                <a:gd name="connsiteY224" fmla="*/ 237935 h 335457"/>
                <a:gd name="connsiteX225" fmla="*/ 2798853 w 3084755"/>
                <a:gd name="connsiteY225" fmla="*/ 269469 h 335457"/>
                <a:gd name="connsiteX226" fmla="*/ 2805647 w 3084755"/>
                <a:gd name="connsiteY226" fmla="*/ 275184 h 335457"/>
                <a:gd name="connsiteX227" fmla="*/ 2811921 w 3084755"/>
                <a:gd name="connsiteY227" fmla="*/ 276720 h 335457"/>
                <a:gd name="connsiteX228" fmla="*/ 2825053 w 3084755"/>
                <a:gd name="connsiteY228" fmla="*/ 276720 h 335457"/>
                <a:gd name="connsiteX229" fmla="*/ 2837931 w 3084755"/>
                <a:gd name="connsiteY229" fmla="*/ 268631 h 335457"/>
                <a:gd name="connsiteX230" fmla="*/ 2850567 w 3084755"/>
                <a:gd name="connsiteY230" fmla="*/ 268631 h 335457"/>
                <a:gd name="connsiteX231" fmla="*/ 2863115 w 3084755"/>
                <a:gd name="connsiteY231" fmla="*/ 265633 h 335457"/>
                <a:gd name="connsiteX232" fmla="*/ 2916086 w 3084755"/>
                <a:gd name="connsiteY232" fmla="*/ 318465 h 335457"/>
                <a:gd name="connsiteX233" fmla="*/ 2930107 w 3084755"/>
                <a:gd name="connsiteY233" fmla="*/ 319621 h 335457"/>
                <a:gd name="connsiteX234" fmla="*/ 2950999 w 3084755"/>
                <a:gd name="connsiteY234" fmla="*/ 307911 h 335457"/>
                <a:gd name="connsiteX235" fmla="*/ 2957247 w 3084755"/>
                <a:gd name="connsiteY235" fmla="*/ 303746 h 335457"/>
                <a:gd name="connsiteX236" fmla="*/ 3029409 w 3084755"/>
                <a:gd name="connsiteY236" fmla="*/ 303746 h 335457"/>
                <a:gd name="connsiteX237" fmla="*/ 3042553 w 3084755"/>
                <a:gd name="connsiteY237" fmla="*/ 306807 h 335457"/>
                <a:gd name="connsiteX238" fmla="*/ 3070125 w 3084755"/>
                <a:gd name="connsiteY238" fmla="*/ 324409 h 335457"/>
                <a:gd name="connsiteX239" fmla="*/ 3084755 w 3084755"/>
                <a:gd name="connsiteY239" fmla="*/ 333210 h 335457"/>
                <a:gd name="connsiteX240" fmla="*/ 3084755 w 3084755"/>
                <a:gd name="connsiteY240" fmla="*/ 333210 h 335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3084755" h="335457">
                  <a:moveTo>
                    <a:pt x="0" y="64961"/>
                  </a:moveTo>
                  <a:lnTo>
                    <a:pt x="18638" y="31940"/>
                  </a:lnTo>
                  <a:lnTo>
                    <a:pt x="22026" y="25336"/>
                  </a:lnTo>
                  <a:lnTo>
                    <a:pt x="28821" y="0"/>
                  </a:lnTo>
                  <a:lnTo>
                    <a:pt x="68024" y="1054"/>
                  </a:lnTo>
                  <a:lnTo>
                    <a:pt x="71444" y="2121"/>
                  </a:lnTo>
                  <a:lnTo>
                    <a:pt x="78264" y="27457"/>
                  </a:lnTo>
                  <a:lnTo>
                    <a:pt x="149078" y="26403"/>
                  </a:lnTo>
                  <a:lnTo>
                    <a:pt x="152465" y="46787"/>
                  </a:lnTo>
                  <a:lnTo>
                    <a:pt x="157366" y="55575"/>
                  </a:lnTo>
                  <a:lnTo>
                    <a:pt x="161719" y="56109"/>
                  </a:lnTo>
                  <a:lnTo>
                    <a:pt x="181555" y="105321"/>
                  </a:lnTo>
                  <a:lnTo>
                    <a:pt x="208236" y="138341"/>
                  </a:lnTo>
                  <a:lnTo>
                    <a:pt x="219340" y="163678"/>
                  </a:lnTo>
                  <a:lnTo>
                    <a:pt x="253440" y="163678"/>
                  </a:lnTo>
                  <a:lnTo>
                    <a:pt x="264842" y="169659"/>
                  </a:lnTo>
                  <a:lnTo>
                    <a:pt x="270420" y="184810"/>
                  </a:lnTo>
                  <a:lnTo>
                    <a:pt x="276664" y="178511"/>
                  </a:lnTo>
                  <a:lnTo>
                    <a:pt x="281394" y="169723"/>
                  </a:lnTo>
                  <a:lnTo>
                    <a:pt x="286671" y="169189"/>
                  </a:lnTo>
                  <a:lnTo>
                    <a:pt x="296370" y="141275"/>
                  </a:lnTo>
                  <a:lnTo>
                    <a:pt x="300722" y="134315"/>
                  </a:lnTo>
                  <a:lnTo>
                    <a:pt x="305474" y="135433"/>
                  </a:lnTo>
                  <a:lnTo>
                    <a:pt x="315293" y="161023"/>
                  </a:lnTo>
                  <a:lnTo>
                    <a:pt x="330679" y="141224"/>
                  </a:lnTo>
                  <a:lnTo>
                    <a:pt x="340642" y="115875"/>
                  </a:lnTo>
                  <a:lnTo>
                    <a:pt x="369747" y="115875"/>
                  </a:lnTo>
                  <a:lnTo>
                    <a:pt x="379413" y="109906"/>
                  </a:lnTo>
                  <a:lnTo>
                    <a:pt x="397261" y="54254"/>
                  </a:lnTo>
                  <a:lnTo>
                    <a:pt x="401573" y="54254"/>
                  </a:lnTo>
                  <a:lnTo>
                    <a:pt x="405601" y="59106"/>
                  </a:lnTo>
                  <a:lnTo>
                    <a:pt x="409978" y="56223"/>
                  </a:lnTo>
                  <a:lnTo>
                    <a:pt x="413951" y="65621"/>
                  </a:lnTo>
                  <a:lnTo>
                    <a:pt x="418734" y="63348"/>
                  </a:lnTo>
                  <a:lnTo>
                    <a:pt x="422447" y="43942"/>
                  </a:lnTo>
                  <a:lnTo>
                    <a:pt x="491834" y="43942"/>
                  </a:lnTo>
                  <a:lnTo>
                    <a:pt x="499480" y="34252"/>
                  </a:lnTo>
                  <a:lnTo>
                    <a:pt x="506528" y="0"/>
                  </a:lnTo>
                  <a:lnTo>
                    <a:pt x="575286" y="1105"/>
                  </a:lnTo>
                  <a:lnTo>
                    <a:pt x="582677" y="40716"/>
                  </a:lnTo>
                  <a:lnTo>
                    <a:pt x="603734" y="73736"/>
                  </a:lnTo>
                  <a:lnTo>
                    <a:pt x="608281" y="80340"/>
                  </a:lnTo>
                  <a:lnTo>
                    <a:pt x="617361" y="105677"/>
                  </a:lnTo>
                  <a:lnTo>
                    <a:pt x="626823" y="120701"/>
                  </a:lnTo>
                  <a:lnTo>
                    <a:pt x="636652" y="146037"/>
                  </a:lnTo>
                  <a:lnTo>
                    <a:pt x="677013" y="145479"/>
                  </a:lnTo>
                  <a:lnTo>
                    <a:pt x="681915" y="152705"/>
                  </a:lnTo>
                  <a:lnTo>
                    <a:pt x="691377" y="134430"/>
                  </a:lnTo>
                  <a:lnTo>
                    <a:pt x="696126" y="141376"/>
                  </a:lnTo>
                  <a:lnTo>
                    <a:pt x="719012" y="152375"/>
                  </a:lnTo>
                  <a:lnTo>
                    <a:pt x="728245" y="144640"/>
                  </a:lnTo>
                  <a:lnTo>
                    <a:pt x="737376" y="147231"/>
                  </a:lnTo>
                  <a:lnTo>
                    <a:pt x="742177" y="143370"/>
                  </a:lnTo>
                  <a:lnTo>
                    <a:pt x="746431" y="143370"/>
                  </a:lnTo>
                  <a:lnTo>
                    <a:pt x="751232" y="156032"/>
                  </a:lnTo>
                  <a:lnTo>
                    <a:pt x="760630" y="168631"/>
                  </a:lnTo>
                  <a:lnTo>
                    <a:pt x="770485" y="198031"/>
                  </a:lnTo>
                  <a:lnTo>
                    <a:pt x="785839" y="217843"/>
                  </a:lnTo>
                  <a:lnTo>
                    <a:pt x="796304" y="215494"/>
                  </a:lnTo>
                  <a:lnTo>
                    <a:pt x="801714" y="208547"/>
                  </a:lnTo>
                  <a:lnTo>
                    <a:pt x="806540" y="212115"/>
                  </a:lnTo>
                  <a:lnTo>
                    <a:pt x="812179" y="220434"/>
                  </a:lnTo>
                  <a:lnTo>
                    <a:pt x="857912" y="141199"/>
                  </a:lnTo>
                  <a:lnTo>
                    <a:pt x="867221" y="115862"/>
                  </a:lnTo>
                  <a:lnTo>
                    <a:pt x="876162" y="103264"/>
                  </a:lnTo>
                  <a:lnTo>
                    <a:pt x="884671" y="73863"/>
                  </a:lnTo>
                  <a:lnTo>
                    <a:pt x="904622" y="40843"/>
                  </a:lnTo>
                  <a:lnTo>
                    <a:pt x="908267" y="34252"/>
                  </a:lnTo>
                  <a:lnTo>
                    <a:pt x="915328" y="0"/>
                  </a:lnTo>
                  <a:lnTo>
                    <a:pt x="944869" y="0"/>
                  </a:lnTo>
                  <a:lnTo>
                    <a:pt x="954762" y="28219"/>
                  </a:lnTo>
                  <a:lnTo>
                    <a:pt x="958559" y="40894"/>
                  </a:lnTo>
                  <a:lnTo>
                    <a:pt x="995034" y="40894"/>
                  </a:lnTo>
                  <a:lnTo>
                    <a:pt x="1002387" y="50406"/>
                  </a:lnTo>
                  <a:lnTo>
                    <a:pt x="1010070" y="75755"/>
                  </a:lnTo>
                  <a:lnTo>
                    <a:pt x="1018008" y="75755"/>
                  </a:lnTo>
                  <a:lnTo>
                    <a:pt x="1026085" y="92659"/>
                  </a:lnTo>
                  <a:lnTo>
                    <a:pt x="1030048" y="110757"/>
                  </a:lnTo>
                  <a:lnTo>
                    <a:pt x="1034924" y="121082"/>
                  </a:lnTo>
                  <a:lnTo>
                    <a:pt x="1039382" y="119913"/>
                  </a:lnTo>
                  <a:lnTo>
                    <a:pt x="1044221" y="113843"/>
                  </a:lnTo>
                  <a:lnTo>
                    <a:pt x="1048526" y="115608"/>
                  </a:lnTo>
                  <a:lnTo>
                    <a:pt x="1063360" y="159449"/>
                  </a:lnTo>
                  <a:lnTo>
                    <a:pt x="1095034" y="199073"/>
                  </a:lnTo>
                  <a:lnTo>
                    <a:pt x="1100317" y="205664"/>
                  </a:lnTo>
                  <a:lnTo>
                    <a:pt x="1111289" y="209360"/>
                  </a:lnTo>
                  <a:lnTo>
                    <a:pt x="1116979" y="203289"/>
                  </a:lnTo>
                  <a:lnTo>
                    <a:pt x="1122123" y="203467"/>
                  </a:lnTo>
                  <a:lnTo>
                    <a:pt x="1133235" y="228968"/>
                  </a:lnTo>
                  <a:lnTo>
                    <a:pt x="1139191" y="233185"/>
                  </a:lnTo>
                  <a:lnTo>
                    <a:pt x="1144729" y="225781"/>
                  </a:lnTo>
                  <a:lnTo>
                    <a:pt x="1150571" y="208724"/>
                  </a:lnTo>
                  <a:lnTo>
                    <a:pt x="1155498" y="205118"/>
                  </a:lnTo>
                  <a:lnTo>
                    <a:pt x="1161061" y="213017"/>
                  </a:lnTo>
                  <a:lnTo>
                    <a:pt x="1166255" y="224511"/>
                  </a:lnTo>
                  <a:lnTo>
                    <a:pt x="1172338" y="228181"/>
                  </a:lnTo>
                  <a:lnTo>
                    <a:pt x="1188836" y="204152"/>
                  </a:lnTo>
                  <a:lnTo>
                    <a:pt x="1205193" y="204152"/>
                  </a:lnTo>
                  <a:lnTo>
                    <a:pt x="1227152" y="221539"/>
                  </a:lnTo>
                  <a:lnTo>
                    <a:pt x="1238315" y="215925"/>
                  </a:lnTo>
                  <a:lnTo>
                    <a:pt x="1243674" y="232766"/>
                  </a:lnTo>
                  <a:lnTo>
                    <a:pt x="1251574" y="243370"/>
                  </a:lnTo>
                  <a:lnTo>
                    <a:pt x="1266560" y="217868"/>
                  </a:lnTo>
                  <a:lnTo>
                    <a:pt x="1273633" y="208343"/>
                  </a:lnTo>
                  <a:lnTo>
                    <a:pt x="1281038" y="210439"/>
                  </a:lnTo>
                  <a:lnTo>
                    <a:pt x="1288150" y="218199"/>
                  </a:lnTo>
                  <a:lnTo>
                    <a:pt x="1302602" y="206807"/>
                  </a:lnTo>
                  <a:lnTo>
                    <a:pt x="1309930" y="197510"/>
                  </a:lnTo>
                  <a:lnTo>
                    <a:pt x="1316356" y="194475"/>
                  </a:lnTo>
                  <a:lnTo>
                    <a:pt x="1323456" y="202921"/>
                  </a:lnTo>
                  <a:lnTo>
                    <a:pt x="1357199" y="169901"/>
                  </a:lnTo>
                  <a:lnTo>
                    <a:pt x="1376961" y="137465"/>
                  </a:lnTo>
                  <a:lnTo>
                    <a:pt x="1383082" y="126098"/>
                  </a:lnTo>
                  <a:lnTo>
                    <a:pt x="1395554" y="118516"/>
                  </a:lnTo>
                  <a:lnTo>
                    <a:pt x="1401916" y="95060"/>
                  </a:lnTo>
                  <a:lnTo>
                    <a:pt x="1405739" y="71615"/>
                  </a:lnTo>
                  <a:lnTo>
                    <a:pt x="1413664" y="71615"/>
                  </a:lnTo>
                  <a:lnTo>
                    <a:pt x="1421563" y="65316"/>
                  </a:lnTo>
                  <a:lnTo>
                    <a:pt x="1436702" y="30112"/>
                  </a:lnTo>
                  <a:lnTo>
                    <a:pt x="1443610" y="0"/>
                  </a:lnTo>
                  <a:lnTo>
                    <a:pt x="1512356" y="0"/>
                  </a:lnTo>
                  <a:lnTo>
                    <a:pt x="1519188" y="26670"/>
                  </a:lnTo>
                  <a:lnTo>
                    <a:pt x="1526427" y="43167"/>
                  </a:lnTo>
                  <a:lnTo>
                    <a:pt x="1529970" y="65634"/>
                  </a:lnTo>
                  <a:lnTo>
                    <a:pt x="1535419" y="88113"/>
                  </a:lnTo>
                  <a:lnTo>
                    <a:pt x="1546125" y="101321"/>
                  </a:lnTo>
                  <a:lnTo>
                    <a:pt x="1557682" y="139636"/>
                  </a:lnTo>
                  <a:lnTo>
                    <a:pt x="1576554" y="179261"/>
                  </a:lnTo>
                  <a:lnTo>
                    <a:pt x="1611415" y="244221"/>
                  </a:lnTo>
                  <a:lnTo>
                    <a:pt x="1647598" y="244221"/>
                  </a:lnTo>
                  <a:lnTo>
                    <a:pt x="1661834" y="220129"/>
                  </a:lnTo>
                  <a:lnTo>
                    <a:pt x="1668985" y="214452"/>
                  </a:lnTo>
                  <a:lnTo>
                    <a:pt x="1675728" y="218872"/>
                  </a:lnTo>
                  <a:lnTo>
                    <a:pt x="1683005" y="209067"/>
                  </a:lnTo>
                  <a:lnTo>
                    <a:pt x="1688378" y="186601"/>
                  </a:lnTo>
                  <a:lnTo>
                    <a:pt x="1699325" y="173393"/>
                  </a:lnTo>
                  <a:lnTo>
                    <a:pt x="1714235" y="121869"/>
                  </a:lnTo>
                  <a:lnTo>
                    <a:pt x="1723074" y="104686"/>
                  </a:lnTo>
                  <a:lnTo>
                    <a:pt x="1731672" y="103607"/>
                  </a:lnTo>
                  <a:lnTo>
                    <a:pt x="1743699" y="65062"/>
                  </a:lnTo>
                  <a:lnTo>
                    <a:pt x="1766990" y="65062"/>
                  </a:lnTo>
                  <a:lnTo>
                    <a:pt x="1774725" y="59906"/>
                  </a:lnTo>
                  <a:lnTo>
                    <a:pt x="1782154" y="34569"/>
                  </a:lnTo>
                  <a:lnTo>
                    <a:pt x="1803693" y="34569"/>
                  </a:lnTo>
                  <a:lnTo>
                    <a:pt x="1810806" y="25336"/>
                  </a:lnTo>
                  <a:lnTo>
                    <a:pt x="1817600" y="0"/>
                  </a:lnTo>
                  <a:lnTo>
                    <a:pt x="1821016" y="0"/>
                  </a:lnTo>
                  <a:lnTo>
                    <a:pt x="1827696" y="17602"/>
                  </a:lnTo>
                  <a:lnTo>
                    <a:pt x="1830960" y="41593"/>
                  </a:lnTo>
                  <a:lnTo>
                    <a:pt x="1837336" y="65596"/>
                  </a:lnTo>
                  <a:lnTo>
                    <a:pt x="1868908" y="101308"/>
                  </a:lnTo>
                  <a:lnTo>
                    <a:pt x="1875626" y="110604"/>
                  </a:lnTo>
                  <a:lnTo>
                    <a:pt x="1889139" y="140005"/>
                  </a:lnTo>
                  <a:lnTo>
                    <a:pt x="1931570" y="179629"/>
                  </a:lnTo>
                  <a:lnTo>
                    <a:pt x="1946264" y="204965"/>
                  </a:lnTo>
                  <a:lnTo>
                    <a:pt x="1968552" y="204965"/>
                  </a:lnTo>
                  <a:lnTo>
                    <a:pt x="1983373" y="187363"/>
                  </a:lnTo>
                  <a:lnTo>
                    <a:pt x="1990841" y="163373"/>
                  </a:lnTo>
                  <a:lnTo>
                    <a:pt x="1995222" y="139370"/>
                  </a:lnTo>
                  <a:lnTo>
                    <a:pt x="2008710" y="119558"/>
                  </a:lnTo>
                  <a:lnTo>
                    <a:pt x="2012888" y="121628"/>
                  </a:lnTo>
                  <a:lnTo>
                    <a:pt x="2017498" y="121006"/>
                  </a:lnTo>
                  <a:lnTo>
                    <a:pt x="2021664" y="124371"/>
                  </a:lnTo>
                  <a:lnTo>
                    <a:pt x="2026375" y="122339"/>
                  </a:lnTo>
                  <a:lnTo>
                    <a:pt x="2030452" y="107925"/>
                  </a:lnTo>
                  <a:lnTo>
                    <a:pt x="2034808" y="101600"/>
                  </a:lnTo>
                  <a:lnTo>
                    <a:pt x="2043380" y="116891"/>
                  </a:lnTo>
                  <a:lnTo>
                    <a:pt x="2052359" y="129019"/>
                  </a:lnTo>
                  <a:lnTo>
                    <a:pt x="2056754" y="129680"/>
                  </a:lnTo>
                  <a:lnTo>
                    <a:pt x="2061529" y="124270"/>
                  </a:lnTo>
                  <a:lnTo>
                    <a:pt x="2065758" y="126302"/>
                  </a:lnTo>
                  <a:lnTo>
                    <a:pt x="2070635" y="141008"/>
                  </a:lnTo>
                  <a:lnTo>
                    <a:pt x="2089964" y="170637"/>
                  </a:lnTo>
                  <a:lnTo>
                    <a:pt x="2100226" y="200038"/>
                  </a:lnTo>
                  <a:lnTo>
                    <a:pt x="2116494" y="239001"/>
                  </a:lnTo>
                  <a:lnTo>
                    <a:pt x="2122540" y="245021"/>
                  </a:lnTo>
                  <a:lnTo>
                    <a:pt x="2128166" y="242951"/>
                  </a:lnTo>
                  <a:lnTo>
                    <a:pt x="2139634" y="230823"/>
                  </a:lnTo>
                  <a:lnTo>
                    <a:pt x="2151013" y="243472"/>
                  </a:lnTo>
                  <a:lnTo>
                    <a:pt x="2173098" y="216040"/>
                  </a:lnTo>
                  <a:lnTo>
                    <a:pt x="2183754" y="214732"/>
                  </a:lnTo>
                  <a:lnTo>
                    <a:pt x="2194130" y="198539"/>
                  </a:lnTo>
                  <a:lnTo>
                    <a:pt x="2204252" y="198539"/>
                  </a:lnTo>
                  <a:lnTo>
                    <a:pt x="2214335" y="195313"/>
                  </a:lnTo>
                  <a:lnTo>
                    <a:pt x="2242478" y="151867"/>
                  </a:lnTo>
                  <a:lnTo>
                    <a:pt x="2247025" y="151867"/>
                  </a:lnTo>
                  <a:lnTo>
                    <a:pt x="2260119" y="166688"/>
                  </a:lnTo>
                  <a:lnTo>
                    <a:pt x="2264945" y="172745"/>
                  </a:lnTo>
                  <a:lnTo>
                    <a:pt x="2274165" y="168631"/>
                  </a:lnTo>
                  <a:lnTo>
                    <a:pt x="2289062" y="207925"/>
                  </a:lnTo>
                  <a:lnTo>
                    <a:pt x="2295476" y="222199"/>
                  </a:lnTo>
                  <a:lnTo>
                    <a:pt x="2321790" y="262903"/>
                  </a:lnTo>
                  <a:lnTo>
                    <a:pt x="2336344" y="284442"/>
                  </a:lnTo>
                  <a:lnTo>
                    <a:pt x="2351533" y="297650"/>
                  </a:lnTo>
                  <a:lnTo>
                    <a:pt x="2367370" y="319265"/>
                  </a:lnTo>
                  <a:lnTo>
                    <a:pt x="2383931" y="335458"/>
                  </a:lnTo>
                  <a:lnTo>
                    <a:pt x="2392148" y="335458"/>
                  </a:lnTo>
                  <a:lnTo>
                    <a:pt x="2408849" y="326720"/>
                  </a:lnTo>
                  <a:lnTo>
                    <a:pt x="2425282" y="314579"/>
                  </a:lnTo>
                  <a:lnTo>
                    <a:pt x="2441589" y="318707"/>
                  </a:lnTo>
                  <a:lnTo>
                    <a:pt x="2457274" y="293662"/>
                  </a:lnTo>
                  <a:lnTo>
                    <a:pt x="2478076" y="256286"/>
                  </a:lnTo>
                  <a:lnTo>
                    <a:pt x="2484121" y="253898"/>
                  </a:lnTo>
                  <a:lnTo>
                    <a:pt x="2490726" y="248857"/>
                  </a:lnTo>
                  <a:lnTo>
                    <a:pt x="2502968" y="247955"/>
                  </a:lnTo>
                  <a:lnTo>
                    <a:pt x="2508671" y="247955"/>
                  </a:lnTo>
                  <a:lnTo>
                    <a:pt x="2515198" y="252120"/>
                  </a:lnTo>
                  <a:lnTo>
                    <a:pt x="2521155" y="252120"/>
                  </a:lnTo>
                  <a:lnTo>
                    <a:pt x="2533385" y="243713"/>
                  </a:lnTo>
                  <a:lnTo>
                    <a:pt x="2545272" y="240729"/>
                  </a:lnTo>
                  <a:lnTo>
                    <a:pt x="2589188" y="286944"/>
                  </a:lnTo>
                  <a:lnTo>
                    <a:pt x="2602714" y="306896"/>
                  </a:lnTo>
                  <a:lnTo>
                    <a:pt x="2616874" y="323101"/>
                  </a:lnTo>
                  <a:lnTo>
                    <a:pt x="2623910" y="323101"/>
                  </a:lnTo>
                  <a:lnTo>
                    <a:pt x="2638160" y="310172"/>
                  </a:lnTo>
                  <a:lnTo>
                    <a:pt x="2664512" y="272313"/>
                  </a:lnTo>
                  <a:lnTo>
                    <a:pt x="2676857" y="270764"/>
                  </a:lnTo>
                  <a:lnTo>
                    <a:pt x="2683321" y="270764"/>
                  </a:lnTo>
                  <a:lnTo>
                    <a:pt x="2695919" y="278867"/>
                  </a:lnTo>
                  <a:lnTo>
                    <a:pt x="2708759" y="278867"/>
                  </a:lnTo>
                  <a:lnTo>
                    <a:pt x="2721688" y="281864"/>
                  </a:lnTo>
                  <a:lnTo>
                    <a:pt x="2740522" y="262052"/>
                  </a:lnTo>
                  <a:lnTo>
                    <a:pt x="2763953" y="225895"/>
                  </a:lnTo>
                  <a:lnTo>
                    <a:pt x="2769706" y="225895"/>
                  </a:lnTo>
                  <a:lnTo>
                    <a:pt x="2781009" y="237935"/>
                  </a:lnTo>
                  <a:lnTo>
                    <a:pt x="2798853" y="269469"/>
                  </a:lnTo>
                  <a:lnTo>
                    <a:pt x="2805647" y="275184"/>
                  </a:lnTo>
                  <a:lnTo>
                    <a:pt x="2811921" y="276720"/>
                  </a:lnTo>
                  <a:lnTo>
                    <a:pt x="2825053" y="276720"/>
                  </a:lnTo>
                  <a:lnTo>
                    <a:pt x="2837931" y="268631"/>
                  </a:lnTo>
                  <a:lnTo>
                    <a:pt x="2850567" y="268631"/>
                  </a:lnTo>
                  <a:lnTo>
                    <a:pt x="2863115" y="265633"/>
                  </a:lnTo>
                  <a:lnTo>
                    <a:pt x="2916086" y="318465"/>
                  </a:lnTo>
                  <a:lnTo>
                    <a:pt x="2930107" y="319621"/>
                  </a:lnTo>
                  <a:lnTo>
                    <a:pt x="2950999" y="307911"/>
                  </a:lnTo>
                  <a:lnTo>
                    <a:pt x="2957247" y="303746"/>
                  </a:lnTo>
                  <a:lnTo>
                    <a:pt x="3029409" y="303746"/>
                  </a:lnTo>
                  <a:lnTo>
                    <a:pt x="3042553" y="306807"/>
                  </a:lnTo>
                  <a:lnTo>
                    <a:pt x="3070125" y="324409"/>
                  </a:lnTo>
                  <a:lnTo>
                    <a:pt x="3084755" y="333210"/>
                  </a:lnTo>
                  <a:lnTo>
                    <a:pt x="3084755" y="333210"/>
                  </a:lnTo>
                </a:path>
              </a:pathLst>
            </a:custGeom>
            <a:noFill/>
            <a:ln w="25363" cap="sq">
              <a:solidFill>
                <a:srgbClr val="3CB371"/>
              </a:solidFill>
              <a:prstDash val="solid"/>
              <a:round/>
            </a:ln>
          </p:spPr>
          <p:txBody>
            <a:bodyPr rtlCol="0" anchor="ctr"/>
            <a:lstStyle/>
            <a:p>
              <a:pPr algn="ctr"/>
              <a:endParaRPr lang="en-US">
                <a:latin typeface="Gill Sans Light" panose="020B0302020104020203" pitchFamily="34" charset="-79"/>
                <a:cs typeface="Gill Sans Light" panose="020B0302020104020203" pitchFamily="34" charset="-79"/>
              </a:endParaRPr>
            </a:p>
          </p:txBody>
        </p:sp>
        <p:sp>
          <p:nvSpPr>
            <p:cNvPr id="56" name="Freeform 55">
              <a:extLst>
                <a:ext uri="{FF2B5EF4-FFF2-40B4-BE49-F238E27FC236}">
                  <a16:creationId xmlns:a16="http://schemas.microsoft.com/office/drawing/2014/main" id="{63008C1C-80B4-8655-7C34-DFDE94C22964}"/>
                </a:ext>
              </a:extLst>
            </p:cNvPr>
            <p:cNvSpPr/>
            <p:nvPr/>
          </p:nvSpPr>
          <p:spPr>
            <a:xfrm>
              <a:off x="2788314" y="3695337"/>
              <a:ext cx="3424175" cy="12700"/>
            </a:xfrm>
            <a:custGeom>
              <a:avLst/>
              <a:gdLst>
                <a:gd name="connsiteX0" fmla="*/ 0 w 3424175"/>
                <a:gd name="connsiteY0" fmla="*/ 0 h 12700"/>
                <a:gd name="connsiteX1" fmla="*/ 3424176 w 3424175"/>
                <a:gd name="connsiteY1" fmla="*/ 0 h 12700"/>
              </a:gdLst>
              <a:ahLst/>
              <a:cxnLst>
                <a:cxn ang="0">
                  <a:pos x="connsiteX0" y="connsiteY0"/>
                </a:cxn>
                <a:cxn ang="0">
                  <a:pos x="connsiteX1" y="connsiteY1"/>
                </a:cxn>
              </a:cxnLst>
              <a:rect l="l" t="t" r="r" b="b"/>
              <a:pathLst>
                <a:path w="3424175" h="12700">
                  <a:moveTo>
                    <a:pt x="0" y="0"/>
                  </a:moveTo>
                  <a:lnTo>
                    <a:pt x="3424176" y="0"/>
                  </a:lnTo>
                </a:path>
              </a:pathLst>
            </a:custGeom>
            <a:noFill/>
            <a:ln w="25363" cap="flat">
              <a:solidFill>
                <a:srgbClr val="3CB371"/>
              </a:solidFill>
              <a:custDash>
                <a:ds d="150000" sp="247500"/>
              </a:custDash>
              <a:round/>
            </a:ln>
          </p:spPr>
          <p:txBody>
            <a:bodyPr rtlCol="0" anchor="ctr"/>
            <a:lstStyle/>
            <a:p>
              <a:pPr algn="ctr"/>
              <a:endParaRPr lang="en-US">
                <a:latin typeface="Gill Sans Light" panose="020B0302020104020203" pitchFamily="34" charset="-79"/>
                <a:cs typeface="Gill Sans Light" panose="020B0302020104020203" pitchFamily="34" charset="-79"/>
              </a:endParaRPr>
            </a:p>
          </p:txBody>
        </p:sp>
      </p:grpSp>
      <p:sp>
        <p:nvSpPr>
          <p:cNvPr id="57" name="Freeform 56">
            <a:extLst>
              <a:ext uri="{FF2B5EF4-FFF2-40B4-BE49-F238E27FC236}">
                <a16:creationId xmlns:a16="http://schemas.microsoft.com/office/drawing/2014/main" id="{FB2E8028-AB03-6FCF-CCDF-26EF92E08954}"/>
              </a:ext>
            </a:extLst>
          </p:cNvPr>
          <p:cNvSpPr/>
          <p:nvPr/>
        </p:nvSpPr>
        <p:spPr>
          <a:xfrm>
            <a:off x="2788314" y="2730829"/>
            <a:ext cx="3424175" cy="12700"/>
          </a:xfrm>
          <a:custGeom>
            <a:avLst/>
            <a:gdLst>
              <a:gd name="connsiteX0" fmla="*/ 0 w 3424175"/>
              <a:gd name="connsiteY0" fmla="*/ 0 h 12700"/>
              <a:gd name="connsiteX1" fmla="*/ 3424176 w 3424175"/>
              <a:gd name="connsiteY1" fmla="*/ 0 h 12700"/>
            </a:gdLst>
            <a:ahLst/>
            <a:cxnLst>
              <a:cxn ang="0">
                <a:pos x="connsiteX0" y="connsiteY0"/>
              </a:cxn>
              <a:cxn ang="0">
                <a:pos x="connsiteX1" y="connsiteY1"/>
              </a:cxn>
            </a:cxnLst>
            <a:rect l="l" t="t" r="r" b="b"/>
            <a:pathLst>
              <a:path w="3424175" h="12700">
                <a:moveTo>
                  <a:pt x="0" y="0"/>
                </a:moveTo>
                <a:lnTo>
                  <a:pt x="3424176" y="0"/>
                </a:lnTo>
              </a:path>
            </a:pathLst>
          </a:custGeom>
          <a:noFill/>
          <a:ln w="25363" cap="flat">
            <a:solidFill>
              <a:srgbClr val="FF4500"/>
            </a:solidFill>
            <a:custDash>
              <a:ds d="150000" sp="247500"/>
            </a:custDash>
            <a:round/>
          </a:ln>
        </p:spPr>
        <p:txBody>
          <a:bodyPr rtlCol="0" anchor="ctr"/>
          <a:lstStyle/>
          <a:p>
            <a:pPr algn="ctr"/>
            <a:endParaRPr lang="en-US">
              <a:latin typeface="Gill Sans Light" panose="020B0302020104020203" pitchFamily="34" charset="-79"/>
              <a:cs typeface="Gill Sans Light" panose="020B0302020104020203" pitchFamily="34" charset="-79"/>
            </a:endParaRPr>
          </a:p>
        </p:txBody>
      </p:sp>
      <p:sp>
        <p:nvSpPr>
          <p:cNvPr id="58" name="Freeform 57">
            <a:extLst>
              <a:ext uri="{FF2B5EF4-FFF2-40B4-BE49-F238E27FC236}">
                <a16:creationId xmlns:a16="http://schemas.microsoft.com/office/drawing/2014/main" id="{8DD0B805-41D0-FBC9-44B1-23881A8941E5}"/>
              </a:ext>
            </a:extLst>
          </p:cNvPr>
          <p:cNvSpPr/>
          <p:nvPr/>
        </p:nvSpPr>
        <p:spPr>
          <a:xfrm>
            <a:off x="2837314" y="1833221"/>
            <a:ext cx="3126775" cy="1049290"/>
          </a:xfrm>
          <a:custGeom>
            <a:avLst/>
            <a:gdLst>
              <a:gd name="connsiteX0" fmla="*/ 0 w 3126775"/>
              <a:gd name="connsiteY0" fmla="*/ 651389 h 1049290"/>
              <a:gd name="connsiteX1" fmla="*/ 65773 w 3126775"/>
              <a:gd name="connsiteY1" fmla="*/ 651389 h 1049290"/>
              <a:gd name="connsiteX2" fmla="*/ 68904 w 3126775"/>
              <a:gd name="connsiteY2" fmla="*/ 693036 h 1049290"/>
              <a:gd name="connsiteX3" fmla="*/ 118148 w 3126775"/>
              <a:gd name="connsiteY3" fmla="*/ 452111 h 1049290"/>
              <a:gd name="connsiteX4" fmla="*/ 133784 w 3126775"/>
              <a:gd name="connsiteY4" fmla="*/ 371803 h 1049290"/>
              <a:gd name="connsiteX5" fmla="*/ 137418 w 3126775"/>
              <a:gd name="connsiteY5" fmla="*/ 409420 h 1049290"/>
              <a:gd name="connsiteX6" fmla="*/ 141254 w 3126775"/>
              <a:gd name="connsiteY6" fmla="*/ 405371 h 1049290"/>
              <a:gd name="connsiteX7" fmla="*/ 145089 w 3126775"/>
              <a:gd name="connsiteY7" fmla="*/ 405423 h 1049290"/>
              <a:gd name="connsiteX8" fmla="*/ 156563 w 3126775"/>
              <a:gd name="connsiteY8" fmla="*/ 393280 h 1049290"/>
              <a:gd name="connsiteX9" fmla="*/ 160692 w 3126775"/>
              <a:gd name="connsiteY9" fmla="*/ 432805 h 1049290"/>
              <a:gd name="connsiteX10" fmla="*/ 206992 w 3126775"/>
              <a:gd name="connsiteY10" fmla="*/ 390301 h 1049290"/>
              <a:gd name="connsiteX11" fmla="*/ 210720 w 3126775"/>
              <a:gd name="connsiteY11" fmla="*/ 344607 h 1049290"/>
              <a:gd name="connsiteX12" fmla="*/ 263366 w 3126775"/>
              <a:gd name="connsiteY12" fmla="*/ 572280 h 1049290"/>
              <a:gd name="connsiteX13" fmla="*/ 268324 w 3126775"/>
              <a:gd name="connsiteY13" fmla="*/ 592977 h 1049290"/>
              <a:gd name="connsiteX14" fmla="*/ 271441 w 3126775"/>
              <a:gd name="connsiteY14" fmla="*/ 561312 h 1049290"/>
              <a:gd name="connsiteX15" fmla="*/ 272933 w 3126775"/>
              <a:gd name="connsiteY15" fmla="*/ 571311 h 1049290"/>
              <a:gd name="connsiteX16" fmla="*/ 284621 w 3126775"/>
              <a:gd name="connsiteY16" fmla="*/ 516053 h 1049290"/>
              <a:gd name="connsiteX17" fmla="*/ 286052 w 3126775"/>
              <a:gd name="connsiteY17" fmla="*/ 534979 h 1049290"/>
              <a:gd name="connsiteX18" fmla="*/ 287633 w 3126775"/>
              <a:gd name="connsiteY18" fmla="*/ 532116 h 1049290"/>
              <a:gd name="connsiteX19" fmla="*/ 290128 w 3126775"/>
              <a:gd name="connsiteY19" fmla="*/ 503211 h 1049290"/>
              <a:gd name="connsiteX20" fmla="*/ 309795 w 3126775"/>
              <a:gd name="connsiteY20" fmla="*/ 446259 h 1049290"/>
              <a:gd name="connsiteX21" fmla="*/ 312353 w 3126775"/>
              <a:gd name="connsiteY21" fmla="*/ 485009 h 1049290"/>
              <a:gd name="connsiteX22" fmla="*/ 320388 w 3126775"/>
              <a:gd name="connsiteY22" fmla="*/ 463262 h 1049290"/>
              <a:gd name="connsiteX23" fmla="*/ 323186 w 3126775"/>
              <a:gd name="connsiteY23" fmla="*/ 502008 h 1049290"/>
              <a:gd name="connsiteX24" fmla="*/ 370406 w 3126775"/>
              <a:gd name="connsiteY24" fmla="*/ 382392 h 1049290"/>
              <a:gd name="connsiteX25" fmla="*/ 373176 w 3126775"/>
              <a:gd name="connsiteY25" fmla="*/ 355144 h 1049290"/>
              <a:gd name="connsiteX26" fmla="*/ 384184 w 3126775"/>
              <a:gd name="connsiteY26" fmla="*/ 377304 h 1049290"/>
              <a:gd name="connsiteX27" fmla="*/ 388098 w 3126775"/>
              <a:gd name="connsiteY27" fmla="*/ 332141 h 1049290"/>
              <a:gd name="connsiteX28" fmla="*/ 409490 w 3126775"/>
              <a:gd name="connsiteY28" fmla="*/ 331033 h 1049290"/>
              <a:gd name="connsiteX29" fmla="*/ 413008 w 3126775"/>
              <a:gd name="connsiteY29" fmla="*/ 285032 h 1049290"/>
              <a:gd name="connsiteX30" fmla="*/ 415260 w 3126775"/>
              <a:gd name="connsiteY30" fmla="*/ 296448 h 1049290"/>
              <a:gd name="connsiteX31" fmla="*/ 418630 w 3126775"/>
              <a:gd name="connsiteY31" fmla="*/ 288138 h 1049290"/>
              <a:gd name="connsiteX32" fmla="*/ 421743 w 3126775"/>
              <a:gd name="connsiteY32" fmla="*/ 233832 h 1049290"/>
              <a:gd name="connsiteX33" fmla="*/ 423713 w 3126775"/>
              <a:gd name="connsiteY33" fmla="*/ 228291 h 1049290"/>
              <a:gd name="connsiteX34" fmla="*/ 426665 w 3126775"/>
              <a:gd name="connsiteY34" fmla="*/ 240429 h 1049290"/>
              <a:gd name="connsiteX35" fmla="*/ 486192 w 3126775"/>
              <a:gd name="connsiteY35" fmla="*/ 244339 h 1049290"/>
              <a:gd name="connsiteX36" fmla="*/ 488173 w 3126775"/>
              <a:gd name="connsiteY36" fmla="*/ 233054 h 1049290"/>
              <a:gd name="connsiteX37" fmla="*/ 496098 w 3126775"/>
              <a:gd name="connsiteY37" fmla="*/ 255735 h 1049290"/>
              <a:gd name="connsiteX38" fmla="*/ 499095 w 3126775"/>
              <a:gd name="connsiteY38" fmla="*/ 243794 h 1049290"/>
              <a:gd name="connsiteX39" fmla="*/ 580172 w 3126775"/>
              <a:gd name="connsiteY39" fmla="*/ 243794 h 1049290"/>
              <a:gd name="connsiteX40" fmla="*/ 582153 w 3126775"/>
              <a:gd name="connsiteY40" fmla="*/ 255541 h 1049290"/>
              <a:gd name="connsiteX41" fmla="*/ 584134 w 3126775"/>
              <a:gd name="connsiteY41" fmla="*/ 249870 h 1049290"/>
              <a:gd name="connsiteX42" fmla="*/ 587271 w 3126775"/>
              <a:gd name="connsiteY42" fmla="*/ 293370 h 1049290"/>
              <a:gd name="connsiteX43" fmla="*/ 588363 w 3126775"/>
              <a:gd name="connsiteY43" fmla="*/ 295372 h 1049290"/>
              <a:gd name="connsiteX44" fmla="*/ 591030 w 3126775"/>
              <a:gd name="connsiteY44" fmla="*/ 347598 h 1049290"/>
              <a:gd name="connsiteX45" fmla="*/ 610118 w 3126775"/>
              <a:gd name="connsiteY45" fmla="*/ 346815 h 1049290"/>
              <a:gd name="connsiteX46" fmla="*/ 613319 w 3126775"/>
              <a:gd name="connsiteY46" fmla="*/ 371765 h 1049290"/>
              <a:gd name="connsiteX47" fmla="*/ 690700 w 3126775"/>
              <a:gd name="connsiteY47" fmla="*/ 369489 h 1049290"/>
              <a:gd name="connsiteX48" fmla="*/ 692287 w 3126775"/>
              <a:gd name="connsiteY48" fmla="*/ 366653 h 1049290"/>
              <a:gd name="connsiteX49" fmla="*/ 695500 w 3126775"/>
              <a:gd name="connsiteY49" fmla="*/ 349237 h 1049290"/>
              <a:gd name="connsiteX50" fmla="*/ 698701 w 3126775"/>
              <a:gd name="connsiteY50" fmla="*/ 349237 h 1049290"/>
              <a:gd name="connsiteX51" fmla="*/ 703349 w 3126775"/>
              <a:gd name="connsiteY51" fmla="*/ 297231 h 1049290"/>
              <a:gd name="connsiteX52" fmla="*/ 704848 w 3126775"/>
              <a:gd name="connsiteY52" fmla="*/ 292395 h 1049290"/>
              <a:gd name="connsiteX53" fmla="*/ 709343 w 3126775"/>
              <a:gd name="connsiteY53" fmla="*/ 228958 h 1049290"/>
              <a:gd name="connsiteX54" fmla="*/ 714296 w 3126775"/>
              <a:gd name="connsiteY54" fmla="*/ 215108 h 1049290"/>
              <a:gd name="connsiteX55" fmla="*/ 716290 w 3126775"/>
              <a:gd name="connsiteY55" fmla="*/ 232598 h 1049290"/>
              <a:gd name="connsiteX56" fmla="*/ 717281 w 3126775"/>
              <a:gd name="connsiteY56" fmla="*/ 229827 h 1049290"/>
              <a:gd name="connsiteX57" fmla="*/ 719275 w 3126775"/>
              <a:gd name="connsiteY57" fmla="*/ 224287 h 1049290"/>
              <a:gd name="connsiteX58" fmla="*/ 722221 w 3126775"/>
              <a:gd name="connsiteY58" fmla="*/ 190898 h 1049290"/>
              <a:gd name="connsiteX59" fmla="*/ 763699 w 3126775"/>
              <a:gd name="connsiteY59" fmla="*/ 69018 h 1049290"/>
              <a:gd name="connsiteX60" fmla="*/ 766366 w 3126775"/>
              <a:gd name="connsiteY60" fmla="*/ 122006 h 1049290"/>
              <a:gd name="connsiteX61" fmla="*/ 768119 w 3126775"/>
              <a:gd name="connsiteY61" fmla="*/ 123416 h 1049290"/>
              <a:gd name="connsiteX62" fmla="*/ 769897 w 3126775"/>
              <a:gd name="connsiteY62" fmla="*/ 128022 h 1049290"/>
              <a:gd name="connsiteX63" fmla="*/ 775231 w 3126775"/>
              <a:gd name="connsiteY63" fmla="*/ 165279 h 1049290"/>
              <a:gd name="connsiteX64" fmla="*/ 777034 w 3126775"/>
              <a:gd name="connsiteY64" fmla="*/ 170115 h 1049290"/>
              <a:gd name="connsiteX65" fmla="*/ 782445 w 3126775"/>
              <a:gd name="connsiteY65" fmla="*/ 194158 h 1049290"/>
              <a:gd name="connsiteX66" fmla="*/ 800656 w 3126775"/>
              <a:gd name="connsiteY66" fmla="*/ 242528 h 1049290"/>
              <a:gd name="connsiteX67" fmla="*/ 804314 w 3126775"/>
              <a:gd name="connsiteY67" fmla="*/ 229173 h 1049290"/>
              <a:gd name="connsiteX68" fmla="*/ 882952 w 3126775"/>
              <a:gd name="connsiteY68" fmla="*/ 432330 h 1049290"/>
              <a:gd name="connsiteX69" fmla="*/ 898396 w 3126775"/>
              <a:gd name="connsiteY69" fmla="*/ 471025 h 1049290"/>
              <a:gd name="connsiteX70" fmla="*/ 901431 w 3126775"/>
              <a:gd name="connsiteY70" fmla="*/ 421744 h 1049290"/>
              <a:gd name="connsiteX71" fmla="*/ 903615 w 3126775"/>
              <a:gd name="connsiteY71" fmla="*/ 422208 h 1049290"/>
              <a:gd name="connsiteX72" fmla="*/ 906879 w 3126775"/>
              <a:gd name="connsiteY72" fmla="*/ 399462 h 1049290"/>
              <a:gd name="connsiteX73" fmla="*/ 907933 w 3126775"/>
              <a:gd name="connsiteY73" fmla="*/ 399462 h 1049290"/>
              <a:gd name="connsiteX74" fmla="*/ 911159 w 3126775"/>
              <a:gd name="connsiteY74" fmla="*/ 389931 h 1049290"/>
              <a:gd name="connsiteX75" fmla="*/ 947417 w 3126775"/>
              <a:gd name="connsiteY75" fmla="*/ 389931 h 1049290"/>
              <a:gd name="connsiteX76" fmla="*/ 949678 w 3126775"/>
              <a:gd name="connsiteY76" fmla="*/ 431632 h 1049290"/>
              <a:gd name="connsiteX77" fmla="*/ 997913 w 3126775"/>
              <a:gd name="connsiteY77" fmla="*/ 228476 h 1049290"/>
              <a:gd name="connsiteX78" fmla="*/ 1008797 w 3126775"/>
              <a:gd name="connsiteY78" fmla="*/ 180105 h 1049290"/>
              <a:gd name="connsiteX79" fmla="*/ 1010956 w 3126775"/>
              <a:gd name="connsiteY79" fmla="*/ 184295 h 1049290"/>
              <a:gd name="connsiteX80" fmla="*/ 1029129 w 3126775"/>
              <a:gd name="connsiteY80" fmla="*/ 150264 h 1049290"/>
              <a:gd name="connsiteX81" fmla="*/ 1031123 w 3126775"/>
              <a:gd name="connsiteY81" fmla="*/ 104559 h 1049290"/>
              <a:gd name="connsiteX82" fmla="*/ 1032063 w 3126775"/>
              <a:gd name="connsiteY82" fmla="*/ 107394 h 1049290"/>
              <a:gd name="connsiteX83" fmla="*/ 1033917 w 3126775"/>
              <a:gd name="connsiteY83" fmla="*/ 113064 h 1049290"/>
              <a:gd name="connsiteX84" fmla="*/ 1036229 w 3126775"/>
              <a:gd name="connsiteY84" fmla="*/ 170552 h 1049290"/>
              <a:gd name="connsiteX85" fmla="*/ 1052904 w 3126775"/>
              <a:gd name="connsiteY85" fmla="*/ 225821 h 1049290"/>
              <a:gd name="connsiteX86" fmla="*/ 1056485 w 3126775"/>
              <a:gd name="connsiteY86" fmla="*/ 284629 h 1049290"/>
              <a:gd name="connsiteX87" fmla="*/ 1091677 w 3126775"/>
              <a:gd name="connsiteY87" fmla="*/ 358319 h 1049290"/>
              <a:gd name="connsiteX88" fmla="*/ 1096122 w 3126775"/>
              <a:gd name="connsiteY88" fmla="*/ 386255 h 1049290"/>
              <a:gd name="connsiteX89" fmla="*/ 1127681 w 3126775"/>
              <a:gd name="connsiteY89" fmla="*/ 453974 h 1049290"/>
              <a:gd name="connsiteX90" fmla="*/ 1132253 w 3126775"/>
              <a:gd name="connsiteY90" fmla="*/ 481143 h 1049290"/>
              <a:gd name="connsiteX91" fmla="*/ 1134539 w 3126775"/>
              <a:gd name="connsiteY91" fmla="*/ 479048 h 1049290"/>
              <a:gd name="connsiteX92" fmla="*/ 1146046 w 3126775"/>
              <a:gd name="connsiteY92" fmla="*/ 489057 h 1049290"/>
              <a:gd name="connsiteX93" fmla="*/ 1150668 w 3126775"/>
              <a:gd name="connsiteY93" fmla="*/ 511214 h 1049290"/>
              <a:gd name="connsiteX94" fmla="*/ 1164638 w 3126775"/>
              <a:gd name="connsiteY94" fmla="*/ 536249 h 1049290"/>
              <a:gd name="connsiteX95" fmla="*/ 1169883 w 3126775"/>
              <a:gd name="connsiteY95" fmla="*/ 588776 h 1049290"/>
              <a:gd name="connsiteX96" fmla="*/ 1175713 w 3126775"/>
              <a:gd name="connsiteY96" fmla="*/ 597121 h 1049290"/>
              <a:gd name="connsiteX97" fmla="*/ 1181567 w 3126775"/>
              <a:gd name="connsiteY97" fmla="*/ 618706 h 1049290"/>
              <a:gd name="connsiteX98" fmla="*/ 1190356 w 3126775"/>
              <a:gd name="connsiteY98" fmla="*/ 618510 h 1049290"/>
              <a:gd name="connsiteX99" fmla="*/ 1195791 w 3126775"/>
              <a:gd name="connsiteY99" fmla="*/ 566561 h 1049290"/>
              <a:gd name="connsiteX100" fmla="*/ 1223160 w 3126775"/>
              <a:gd name="connsiteY100" fmla="*/ 546369 h 1049290"/>
              <a:gd name="connsiteX101" fmla="*/ 1225624 w 3126775"/>
              <a:gd name="connsiteY101" fmla="*/ 567877 h 1049290"/>
              <a:gd name="connsiteX102" fmla="*/ 1228265 w 3126775"/>
              <a:gd name="connsiteY102" fmla="*/ 564587 h 1049290"/>
              <a:gd name="connsiteX103" fmla="*/ 1230107 w 3126775"/>
              <a:gd name="connsiteY103" fmla="*/ 539789 h 1049290"/>
              <a:gd name="connsiteX104" fmla="*/ 1259787 w 3126775"/>
              <a:gd name="connsiteY104" fmla="*/ 539789 h 1049290"/>
              <a:gd name="connsiteX105" fmla="*/ 1263482 w 3126775"/>
              <a:gd name="connsiteY105" fmla="*/ 521064 h 1049290"/>
              <a:gd name="connsiteX106" fmla="*/ 1289213 w 3126775"/>
              <a:gd name="connsiteY106" fmla="*/ 517825 h 1049290"/>
              <a:gd name="connsiteX107" fmla="*/ 1292858 w 3126775"/>
              <a:gd name="connsiteY107" fmla="*/ 492935 h 1049290"/>
              <a:gd name="connsiteX108" fmla="*/ 1303703 w 3126775"/>
              <a:gd name="connsiteY108" fmla="*/ 491547 h 1049290"/>
              <a:gd name="connsiteX109" fmla="*/ 1309114 w 3126775"/>
              <a:gd name="connsiteY109" fmla="*/ 470530 h 1049290"/>
              <a:gd name="connsiteX110" fmla="*/ 1318029 w 3126775"/>
              <a:gd name="connsiteY110" fmla="*/ 458520 h 1049290"/>
              <a:gd name="connsiteX111" fmla="*/ 1322245 w 3126775"/>
              <a:gd name="connsiteY111" fmla="*/ 407132 h 1049290"/>
              <a:gd name="connsiteX112" fmla="*/ 1323439 w 3126775"/>
              <a:gd name="connsiteY112" fmla="*/ 404730 h 1049290"/>
              <a:gd name="connsiteX113" fmla="*/ 1325827 w 3126775"/>
              <a:gd name="connsiteY113" fmla="*/ 386686 h 1049290"/>
              <a:gd name="connsiteX114" fmla="*/ 1327033 w 3126775"/>
              <a:gd name="connsiteY114" fmla="*/ 388522 h 1049290"/>
              <a:gd name="connsiteX115" fmla="*/ 1331796 w 3126775"/>
              <a:gd name="connsiteY115" fmla="*/ 395864 h 1049290"/>
              <a:gd name="connsiteX116" fmla="*/ 1334196 w 3126775"/>
              <a:gd name="connsiteY116" fmla="*/ 412878 h 1049290"/>
              <a:gd name="connsiteX117" fmla="*/ 1344991 w 3126775"/>
              <a:gd name="connsiteY117" fmla="*/ 387948 h 1049290"/>
              <a:gd name="connsiteX118" fmla="*/ 1348280 w 3126775"/>
              <a:gd name="connsiteY118" fmla="*/ 331114 h 1049290"/>
              <a:gd name="connsiteX119" fmla="*/ 1364651 w 3126775"/>
              <a:gd name="connsiteY119" fmla="*/ 257424 h 1049290"/>
              <a:gd name="connsiteX120" fmla="*/ 1366987 w 3126775"/>
              <a:gd name="connsiteY120" fmla="*/ 304692 h 1049290"/>
              <a:gd name="connsiteX121" fmla="*/ 1419591 w 3126775"/>
              <a:gd name="connsiteY121" fmla="*/ 95176 h 1049290"/>
              <a:gd name="connsiteX122" fmla="*/ 1423274 w 3126775"/>
              <a:gd name="connsiteY122" fmla="*/ 71109 h 1049290"/>
              <a:gd name="connsiteX123" fmla="*/ 1456103 w 3126775"/>
              <a:gd name="connsiteY123" fmla="*/ 57488 h 1049290"/>
              <a:gd name="connsiteX124" fmla="*/ 1459964 w 3126775"/>
              <a:gd name="connsiteY124" fmla="*/ 0 h 1049290"/>
              <a:gd name="connsiteX125" fmla="*/ 1526106 w 3126775"/>
              <a:gd name="connsiteY125" fmla="*/ 0 h 1049290"/>
              <a:gd name="connsiteX126" fmla="*/ 1529281 w 3126775"/>
              <a:gd name="connsiteY126" fmla="*/ 61954 h 1049290"/>
              <a:gd name="connsiteX127" fmla="*/ 1544508 w 3126775"/>
              <a:gd name="connsiteY127" fmla="*/ 131393 h 1049290"/>
              <a:gd name="connsiteX128" fmla="*/ 1548394 w 3126775"/>
              <a:gd name="connsiteY128" fmla="*/ 192052 h 1049290"/>
              <a:gd name="connsiteX129" fmla="*/ 1577630 w 3126775"/>
              <a:gd name="connsiteY129" fmla="*/ 336935 h 1049290"/>
              <a:gd name="connsiteX130" fmla="*/ 1582214 w 3126775"/>
              <a:gd name="connsiteY130" fmla="*/ 399457 h 1049290"/>
              <a:gd name="connsiteX131" fmla="*/ 1627007 w 3126775"/>
              <a:gd name="connsiteY131" fmla="*/ 643465 h 1049290"/>
              <a:gd name="connsiteX132" fmla="*/ 1632189 w 3126775"/>
              <a:gd name="connsiteY132" fmla="*/ 670576 h 1049290"/>
              <a:gd name="connsiteX133" fmla="*/ 1635415 w 3126775"/>
              <a:gd name="connsiteY133" fmla="*/ 632038 h 1049290"/>
              <a:gd name="connsiteX134" fmla="*/ 1656395 w 3126775"/>
              <a:gd name="connsiteY134" fmla="*/ 683779 h 1049290"/>
              <a:gd name="connsiteX135" fmla="*/ 1659265 w 3126775"/>
              <a:gd name="connsiteY135" fmla="*/ 648095 h 1049290"/>
              <a:gd name="connsiteX136" fmla="*/ 1660649 w 3126775"/>
              <a:gd name="connsiteY136" fmla="*/ 650234 h 1049290"/>
              <a:gd name="connsiteX137" fmla="*/ 1685427 w 3126775"/>
              <a:gd name="connsiteY137" fmla="*/ 690322 h 1049290"/>
              <a:gd name="connsiteX138" fmla="*/ 1689567 w 3126775"/>
              <a:gd name="connsiteY138" fmla="*/ 671138 h 1049290"/>
              <a:gd name="connsiteX139" fmla="*/ 1694622 w 3126775"/>
              <a:gd name="connsiteY139" fmla="*/ 601598 h 1049290"/>
              <a:gd name="connsiteX140" fmla="*/ 1719082 w 3126775"/>
              <a:gd name="connsiteY140" fmla="*/ 422407 h 1049290"/>
              <a:gd name="connsiteX141" fmla="*/ 1732100 w 3126775"/>
              <a:gd name="connsiteY141" fmla="*/ 320013 h 1049290"/>
              <a:gd name="connsiteX142" fmla="*/ 1735110 w 3126775"/>
              <a:gd name="connsiteY142" fmla="*/ 362005 h 1049290"/>
              <a:gd name="connsiteX143" fmla="*/ 1788335 w 3126775"/>
              <a:gd name="connsiteY143" fmla="*/ 202470 h 1049290"/>
              <a:gd name="connsiteX144" fmla="*/ 1795701 w 3126775"/>
              <a:gd name="connsiteY144" fmla="*/ 177291 h 1049290"/>
              <a:gd name="connsiteX145" fmla="*/ 1806725 w 3126775"/>
              <a:gd name="connsiteY145" fmla="*/ 177291 h 1049290"/>
              <a:gd name="connsiteX146" fmla="*/ 1811233 w 3126775"/>
              <a:gd name="connsiteY146" fmla="*/ 236239 h 1049290"/>
              <a:gd name="connsiteX147" fmla="*/ 1884817 w 3126775"/>
              <a:gd name="connsiteY147" fmla="*/ 408897 h 1049290"/>
              <a:gd name="connsiteX148" fmla="*/ 1887599 w 3126775"/>
              <a:gd name="connsiteY148" fmla="*/ 415291 h 1049290"/>
              <a:gd name="connsiteX149" fmla="*/ 1895930 w 3126775"/>
              <a:gd name="connsiteY149" fmla="*/ 441744 h 1049290"/>
              <a:gd name="connsiteX150" fmla="*/ 1900603 w 3126775"/>
              <a:gd name="connsiteY150" fmla="*/ 395477 h 1049290"/>
              <a:gd name="connsiteX151" fmla="*/ 1902508 w 3126775"/>
              <a:gd name="connsiteY151" fmla="*/ 399037 h 1049290"/>
              <a:gd name="connsiteX152" fmla="*/ 1958249 w 3126775"/>
              <a:gd name="connsiteY152" fmla="*/ 505911 h 1049290"/>
              <a:gd name="connsiteX153" fmla="*/ 1973984 w 3126775"/>
              <a:gd name="connsiteY153" fmla="*/ 557069 h 1049290"/>
              <a:gd name="connsiteX154" fmla="*/ 1979381 w 3126775"/>
              <a:gd name="connsiteY154" fmla="*/ 510910 h 1049290"/>
              <a:gd name="connsiteX155" fmla="*/ 2009061 w 3126775"/>
              <a:gd name="connsiteY155" fmla="*/ 510910 h 1049290"/>
              <a:gd name="connsiteX156" fmla="*/ 2012490 w 3126775"/>
              <a:gd name="connsiteY156" fmla="*/ 503641 h 1049290"/>
              <a:gd name="connsiteX157" fmla="*/ 2014764 w 3126775"/>
              <a:gd name="connsiteY157" fmla="*/ 503641 h 1049290"/>
              <a:gd name="connsiteX158" fmla="*/ 2017050 w 3126775"/>
              <a:gd name="connsiteY158" fmla="*/ 520996 h 1049290"/>
              <a:gd name="connsiteX159" fmla="*/ 2048063 w 3126775"/>
              <a:gd name="connsiteY159" fmla="*/ 341942 h 1049290"/>
              <a:gd name="connsiteX160" fmla="*/ 2050336 w 3126775"/>
              <a:gd name="connsiteY160" fmla="*/ 381621 h 1049290"/>
              <a:gd name="connsiteX161" fmla="*/ 2069589 w 3126775"/>
              <a:gd name="connsiteY161" fmla="*/ 352996 h 1049290"/>
              <a:gd name="connsiteX162" fmla="*/ 2072498 w 3126775"/>
              <a:gd name="connsiteY162" fmla="*/ 398172 h 1049290"/>
              <a:gd name="connsiteX163" fmla="*/ 2096526 w 3126775"/>
              <a:gd name="connsiteY163" fmla="*/ 398172 h 1049290"/>
              <a:gd name="connsiteX164" fmla="*/ 2101695 w 3126775"/>
              <a:gd name="connsiteY164" fmla="*/ 415676 h 1049290"/>
              <a:gd name="connsiteX165" fmla="*/ 2106915 w 3126775"/>
              <a:gd name="connsiteY165" fmla="*/ 422091 h 1049290"/>
              <a:gd name="connsiteX166" fmla="*/ 2110420 w 3126775"/>
              <a:gd name="connsiteY166" fmla="*/ 445851 h 1049290"/>
              <a:gd name="connsiteX167" fmla="*/ 2112173 w 3126775"/>
              <a:gd name="connsiteY167" fmla="*/ 447876 h 1049290"/>
              <a:gd name="connsiteX168" fmla="*/ 2115691 w 3126775"/>
              <a:gd name="connsiteY168" fmla="*/ 434569 h 1049290"/>
              <a:gd name="connsiteX169" fmla="*/ 2166656 w 3126775"/>
              <a:gd name="connsiteY169" fmla="*/ 670292 h 1049290"/>
              <a:gd name="connsiteX170" fmla="*/ 2170288 w 3126775"/>
              <a:gd name="connsiteY170" fmla="*/ 634661 h 1049290"/>
              <a:gd name="connsiteX171" fmla="*/ 2198418 w 3126775"/>
              <a:gd name="connsiteY171" fmla="*/ 695669 h 1049290"/>
              <a:gd name="connsiteX172" fmla="*/ 2201466 w 3126775"/>
              <a:gd name="connsiteY172" fmla="*/ 654542 h 1049290"/>
              <a:gd name="connsiteX173" fmla="*/ 2202736 w 3126775"/>
              <a:gd name="connsiteY173" fmla="*/ 656565 h 1049290"/>
              <a:gd name="connsiteX174" fmla="*/ 2219246 w 3126775"/>
              <a:gd name="connsiteY174" fmla="*/ 682877 h 1049290"/>
              <a:gd name="connsiteX175" fmla="*/ 2223082 w 3126775"/>
              <a:gd name="connsiteY175" fmla="*/ 671444 h 1049290"/>
              <a:gd name="connsiteX176" fmla="*/ 2226879 w 3126775"/>
              <a:gd name="connsiteY176" fmla="*/ 671101 h 1049290"/>
              <a:gd name="connsiteX177" fmla="*/ 2230638 w 3126775"/>
              <a:gd name="connsiteY177" fmla="*/ 651389 h 1049290"/>
              <a:gd name="connsiteX178" fmla="*/ 2257931 w 3126775"/>
              <a:gd name="connsiteY178" fmla="*/ 651389 h 1049290"/>
              <a:gd name="connsiteX179" fmla="*/ 2260445 w 3126775"/>
              <a:gd name="connsiteY179" fmla="*/ 670138 h 1049290"/>
              <a:gd name="connsiteX180" fmla="*/ 2283000 w 3126775"/>
              <a:gd name="connsiteY180" fmla="*/ 633707 h 1049290"/>
              <a:gd name="connsiteX181" fmla="*/ 2285896 w 3126775"/>
              <a:gd name="connsiteY181" fmla="*/ 674199 h 1049290"/>
              <a:gd name="connsiteX182" fmla="*/ 2294189 w 3126775"/>
              <a:gd name="connsiteY182" fmla="*/ 697578 h 1049290"/>
              <a:gd name="connsiteX183" fmla="*/ 2300958 w 3126775"/>
              <a:gd name="connsiteY183" fmla="*/ 722683 h 1049290"/>
              <a:gd name="connsiteX184" fmla="*/ 2321850 w 3126775"/>
              <a:gd name="connsiteY184" fmla="*/ 796538 h 1049290"/>
              <a:gd name="connsiteX185" fmla="*/ 2325456 w 3126775"/>
              <a:gd name="connsiteY185" fmla="*/ 810414 h 1049290"/>
              <a:gd name="connsiteX186" fmla="*/ 2345548 w 3126775"/>
              <a:gd name="connsiteY186" fmla="*/ 853594 h 1049290"/>
              <a:gd name="connsiteX187" fmla="*/ 2351149 w 3126775"/>
              <a:gd name="connsiteY187" fmla="*/ 882070 h 1049290"/>
              <a:gd name="connsiteX188" fmla="*/ 2377996 w 3126775"/>
              <a:gd name="connsiteY188" fmla="*/ 937023 h 1049290"/>
              <a:gd name="connsiteX189" fmla="*/ 2381870 w 3126775"/>
              <a:gd name="connsiteY189" fmla="*/ 926126 h 1049290"/>
              <a:gd name="connsiteX190" fmla="*/ 2391573 w 3126775"/>
              <a:gd name="connsiteY190" fmla="*/ 955869 h 1049290"/>
              <a:gd name="connsiteX191" fmla="*/ 2395649 w 3126775"/>
              <a:gd name="connsiteY191" fmla="*/ 996052 h 1049290"/>
              <a:gd name="connsiteX192" fmla="*/ 2419119 w 3126775"/>
              <a:gd name="connsiteY192" fmla="*/ 1049291 h 1049290"/>
              <a:gd name="connsiteX193" fmla="*/ 2424796 w 3126775"/>
              <a:gd name="connsiteY193" fmla="*/ 1013324 h 1049290"/>
              <a:gd name="connsiteX194" fmla="*/ 2430016 w 3126775"/>
              <a:gd name="connsiteY194" fmla="*/ 1009984 h 1049290"/>
              <a:gd name="connsiteX195" fmla="*/ 2436950 w 3126775"/>
              <a:gd name="connsiteY195" fmla="*/ 994274 h 1049290"/>
              <a:gd name="connsiteX196" fmla="*/ 2457371 w 3126775"/>
              <a:gd name="connsiteY196" fmla="*/ 958359 h 1049290"/>
              <a:gd name="connsiteX197" fmla="*/ 2462388 w 3126775"/>
              <a:gd name="connsiteY197" fmla="*/ 942979 h 1049290"/>
              <a:gd name="connsiteX198" fmla="*/ 2480511 w 3126775"/>
              <a:gd name="connsiteY198" fmla="*/ 930774 h 1049290"/>
              <a:gd name="connsiteX199" fmla="*/ 2485388 w 3126775"/>
              <a:gd name="connsiteY199" fmla="*/ 910744 h 1049290"/>
              <a:gd name="connsiteX200" fmla="*/ 2488613 w 3126775"/>
              <a:gd name="connsiteY200" fmla="*/ 923738 h 1049290"/>
              <a:gd name="connsiteX201" fmla="*/ 2495103 w 3126775"/>
              <a:gd name="connsiteY201" fmla="*/ 914100 h 1049290"/>
              <a:gd name="connsiteX202" fmla="*/ 2498354 w 3126775"/>
              <a:gd name="connsiteY202" fmla="*/ 925135 h 1049290"/>
              <a:gd name="connsiteX203" fmla="*/ 2504882 w 3126775"/>
              <a:gd name="connsiteY203" fmla="*/ 920703 h 1049290"/>
              <a:gd name="connsiteX204" fmla="*/ 2508159 w 3126775"/>
              <a:gd name="connsiteY204" fmla="*/ 929974 h 1049290"/>
              <a:gd name="connsiteX205" fmla="*/ 2519665 w 3126775"/>
              <a:gd name="connsiteY205" fmla="*/ 933263 h 1049290"/>
              <a:gd name="connsiteX206" fmla="*/ 2522814 w 3126775"/>
              <a:gd name="connsiteY206" fmla="*/ 905918 h 1049290"/>
              <a:gd name="connsiteX207" fmla="*/ 2599903 w 3126775"/>
              <a:gd name="connsiteY207" fmla="*/ 984825 h 1049290"/>
              <a:gd name="connsiteX208" fmla="*/ 2603053 w 3126775"/>
              <a:gd name="connsiteY208" fmla="*/ 972773 h 1049290"/>
              <a:gd name="connsiteX209" fmla="*/ 2609327 w 3126775"/>
              <a:gd name="connsiteY209" fmla="*/ 984279 h 1049290"/>
              <a:gd name="connsiteX210" fmla="*/ 2612464 w 3126775"/>
              <a:gd name="connsiteY210" fmla="*/ 974183 h 1049290"/>
              <a:gd name="connsiteX211" fmla="*/ 2617163 w 3126775"/>
              <a:gd name="connsiteY211" fmla="*/ 978920 h 1049290"/>
              <a:gd name="connsiteX212" fmla="*/ 2620325 w 3126775"/>
              <a:gd name="connsiteY212" fmla="*/ 989105 h 1049290"/>
              <a:gd name="connsiteX213" fmla="*/ 2623462 w 3126775"/>
              <a:gd name="connsiteY213" fmla="*/ 976151 h 1049290"/>
              <a:gd name="connsiteX214" fmla="*/ 2669995 w 3126775"/>
              <a:gd name="connsiteY214" fmla="*/ 839934 h 1049290"/>
              <a:gd name="connsiteX215" fmla="*/ 2682758 w 3126775"/>
              <a:gd name="connsiteY215" fmla="*/ 800387 h 1049290"/>
              <a:gd name="connsiteX216" fmla="*/ 2685590 w 3126775"/>
              <a:gd name="connsiteY216" fmla="*/ 813506 h 1049290"/>
              <a:gd name="connsiteX217" fmla="*/ 2691242 w 3126775"/>
              <a:gd name="connsiteY217" fmla="*/ 795931 h 1049290"/>
              <a:gd name="connsiteX218" fmla="*/ 2694074 w 3126775"/>
              <a:gd name="connsiteY218" fmla="*/ 807993 h 1049290"/>
              <a:gd name="connsiteX219" fmla="*/ 2710990 w 3126775"/>
              <a:gd name="connsiteY219" fmla="*/ 773473 h 1049290"/>
              <a:gd name="connsiteX220" fmla="*/ 2713784 w 3126775"/>
              <a:gd name="connsiteY220" fmla="*/ 774621 h 1049290"/>
              <a:gd name="connsiteX221" fmla="*/ 2723475 w 3126775"/>
              <a:gd name="connsiteY221" fmla="*/ 763574 h 1049290"/>
              <a:gd name="connsiteX222" fmla="*/ 2726205 w 3126775"/>
              <a:gd name="connsiteY222" fmla="*/ 747841 h 1049290"/>
              <a:gd name="connsiteX223" fmla="*/ 2748189 w 3126775"/>
              <a:gd name="connsiteY223" fmla="*/ 793102 h 1049290"/>
              <a:gd name="connsiteX224" fmla="*/ 2783825 w 3126775"/>
              <a:gd name="connsiteY224" fmla="*/ 863498 h 1049290"/>
              <a:gd name="connsiteX225" fmla="*/ 2785273 w 3126775"/>
              <a:gd name="connsiteY225" fmla="*/ 873841 h 1049290"/>
              <a:gd name="connsiteX226" fmla="*/ 2786771 w 3126775"/>
              <a:gd name="connsiteY226" fmla="*/ 873230 h 1049290"/>
              <a:gd name="connsiteX227" fmla="*/ 2788206 w 3126775"/>
              <a:gd name="connsiteY227" fmla="*/ 863794 h 1049290"/>
              <a:gd name="connsiteX228" fmla="*/ 2794036 w 3126775"/>
              <a:gd name="connsiteY228" fmla="*/ 869864 h 1049290"/>
              <a:gd name="connsiteX229" fmla="*/ 2798367 w 3126775"/>
              <a:gd name="connsiteY229" fmla="*/ 852047 h 1049290"/>
              <a:gd name="connsiteX230" fmla="*/ 2804094 w 3126775"/>
              <a:gd name="connsiteY230" fmla="*/ 852047 h 1049290"/>
              <a:gd name="connsiteX231" fmla="*/ 2808387 w 3126775"/>
              <a:gd name="connsiteY231" fmla="*/ 860247 h 1049290"/>
              <a:gd name="connsiteX232" fmla="*/ 2812730 w 3126775"/>
              <a:gd name="connsiteY232" fmla="*/ 864142 h 1049290"/>
              <a:gd name="connsiteX233" fmla="*/ 2815638 w 3126775"/>
              <a:gd name="connsiteY233" fmla="*/ 874787 h 1049290"/>
              <a:gd name="connsiteX234" fmla="*/ 2817074 w 3126775"/>
              <a:gd name="connsiteY234" fmla="*/ 874213 h 1049290"/>
              <a:gd name="connsiteX235" fmla="*/ 2892143 w 3126775"/>
              <a:gd name="connsiteY235" fmla="*/ 952707 h 1049290"/>
              <a:gd name="connsiteX236" fmla="*/ 2895216 w 3126775"/>
              <a:gd name="connsiteY236" fmla="*/ 940807 h 1049290"/>
              <a:gd name="connsiteX237" fmla="*/ 2913720 w 3126775"/>
              <a:gd name="connsiteY237" fmla="*/ 975326 h 1049290"/>
              <a:gd name="connsiteX238" fmla="*/ 2916832 w 3126775"/>
              <a:gd name="connsiteY238" fmla="*/ 974183 h 1049290"/>
              <a:gd name="connsiteX239" fmla="*/ 2923080 w 3126775"/>
              <a:gd name="connsiteY239" fmla="*/ 980495 h 1049290"/>
              <a:gd name="connsiteX240" fmla="*/ 2926192 w 3126775"/>
              <a:gd name="connsiteY240" fmla="*/ 972151 h 1049290"/>
              <a:gd name="connsiteX241" fmla="*/ 3061231 w 3126775"/>
              <a:gd name="connsiteY241" fmla="*/ 972151 h 1049290"/>
              <a:gd name="connsiteX242" fmla="*/ 3064343 w 3126775"/>
              <a:gd name="connsiteY242" fmla="*/ 978272 h 1049290"/>
              <a:gd name="connsiteX243" fmla="*/ 3126776 w 3126775"/>
              <a:gd name="connsiteY243" fmla="*/ 978272 h 1049290"/>
              <a:gd name="connsiteX244" fmla="*/ 3126776 w 3126775"/>
              <a:gd name="connsiteY244" fmla="*/ 978272 h 104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3126775" h="1049290">
                <a:moveTo>
                  <a:pt x="0" y="651389"/>
                </a:moveTo>
                <a:lnTo>
                  <a:pt x="65773" y="651389"/>
                </a:lnTo>
                <a:lnTo>
                  <a:pt x="68904" y="693036"/>
                </a:lnTo>
                <a:lnTo>
                  <a:pt x="118148" y="452111"/>
                </a:lnTo>
                <a:lnTo>
                  <a:pt x="133784" y="371803"/>
                </a:lnTo>
                <a:lnTo>
                  <a:pt x="137418" y="409420"/>
                </a:lnTo>
                <a:lnTo>
                  <a:pt x="141254" y="405371"/>
                </a:lnTo>
                <a:lnTo>
                  <a:pt x="145089" y="405423"/>
                </a:lnTo>
                <a:lnTo>
                  <a:pt x="156563" y="393280"/>
                </a:lnTo>
                <a:lnTo>
                  <a:pt x="160692" y="432805"/>
                </a:lnTo>
                <a:lnTo>
                  <a:pt x="206992" y="390301"/>
                </a:lnTo>
                <a:lnTo>
                  <a:pt x="210720" y="344607"/>
                </a:lnTo>
                <a:lnTo>
                  <a:pt x="263366" y="572280"/>
                </a:lnTo>
                <a:lnTo>
                  <a:pt x="268324" y="592977"/>
                </a:lnTo>
                <a:lnTo>
                  <a:pt x="271441" y="561312"/>
                </a:lnTo>
                <a:lnTo>
                  <a:pt x="272933" y="571311"/>
                </a:lnTo>
                <a:lnTo>
                  <a:pt x="284621" y="516053"/>
                </a:lnTo>
                <a:lnTo>
                  <a:pt x="286052" y="534979"/>
                </a:lnTo>
                <a:lnTo>
                  <a:pt x="287633" y="532116"/>
                </a:lnTo>
                <a:lnTo>
                  <a:pt x="290128" y="503211"/>
                </a:lnTo>
                <a:lnTo>
                  <a:pt x="309795" y="446259"/>
                </a:lnTo>
                <a:lnTo>
                  <a:pt x="312353" y="485009"/>
                </a:lnTo>
                <a:lnTo>
                  <a:pt x="320388" y="463262"/>
                </a:lnTo>
                <a:lnTo>
                  <a:pt x="323186" y="502008"/>
                </a:lnTo>
                <a:lnTo>
                  <a:pt x="370406" y="382392"/>
                </a:lnTo>
                <a:lnTo>
                  <a:pt x="373176" y="355144"/>
                </a:lnTo>
                <a:lnTo>
                  <a:pt x="384184" y="377304"/>
                </a:lnTo>
                <a:lnTo>
                  <a:pt x="388098" y="332141"/>
                </a:lnTo>
                <a:lnTo>
                  <a:pt x="409490" y="331033"/>
                </a:lnTo>
                <a:lnTo>
                  <a:pt x="413008" y="285032"/>
                </a:lnTo>
                <a:lnTo>
                  <a:pt x="415260" y="296448"/>
                </a:lnTo>
                <a:lnTo>
                  <a:pt x="418630" y="288138"/>
                </a:lnTo>
                <a:lnTo>
                  <a:pt x="421743" y="233832"/>
                </a:lnTo>
                <a:lnTo>
                  <a:pt x="423713" y="228291"/>
                </a:lnTo>
                <a:lnTo>
                  <a:pt x="426665" y="240429"/>
                </a:lnTo>
                <a:lnTo>
                  <a:pt x="486192" y="244339"/>
                </a:lnTo>
                <a:lnTo>
                  <a:pt x="488173" y="233054"/>
                </a:lnTo>
                <a:lnTo>
                  <a:pt x="496098" y="255735"/>
                </a:lnTo>
                <a:lnTo>
                  <a:pt x="499095" y="243794"/>
                </a:lnTo>
                <a:lnTo>
                  <a:pt x="580172" y="243794"/>
                </a:lnTo>
                <a:lnTo>
                  <a:pt x="582153" y="255541"/>
                </a:lnTo>
                <a:lnTo>
                  <a:pt x="584134" y="249870"/>
                </a:lnTo>
                <a:lnTo>
                  <a:pt x="587271" y="293370"/>
                </a:lnTo>
                <a:lnTo>
                  <a:pt x="588363" y="295372"/>
                </a:lnTo>
                <a:lnTo>
                  <a:pt x="591030" y="347598"/>
                </a:lnTo>
                <a:lnTo>
                  <a:pt x="610118" y="346815"/>
                </a:lnTo>
                <a:lnTo>
                  <a:pt x="613319" y="371765"/>
                </a:lnTo>
                <a:lnTo>
                  <a:pt x="690700" y="369489"/>
                </a:lnTo>
                <a:lnTo>
                  <a:pt x="692287" y="366653"/>
                </a:lnTo>
                <a:lnTo>
                  <a:pt x="695500" y="349237"/>
                </a:lnTo>
                <a:lnTo>
                  <a:pt x="698701" y="349237"/>
                </a:lnTo>
                <a:lnTo>
                  <a:pt x="703349" y="297231"/>
                </a:lnTo>
                <a:lnTo>
                  <a:pt x="704848" y="292395"/>
                </a:lnTo>
                <a:lnTo>
                  <a:pt x="709343" y="228958"/>
                </a:lnTo>
                <a:lnTo>
                  <a:pt x="714296" y="215108"/>
                </a:lnTo>
                <a:lnTo>
                  <a:pt x="716290" y="232598"/>
                </a:lnTo>
                <a:lnTo>
                  <a:pt x="717281" y="229827"/>
                </a:lnTo>
                <a:lnTo>
                  <a:pt x="719275" y="224287"/>
                </a:lnTo>
                <a:lnTo>
                  <a:pt x="722221" y="190898"/>
                </a:lnTo>
                <a:lnTo>
                  <a:pt x="763699" y="69018"/>
                </a:lnTo>
                <a:lnTo>
                  <a:pt x="766366" y="122006"/>
                </a:lnTo>
                <a:lnTo>
                  <a:pt x="768119" y="123416"/>
                </a:lnTo>
                <a:lnTo>
                  <a:pt x="769897" y="128022"/>
                </a:lnTo>
                <a:lnTo>
                  <a:pt x="775231" y="165279"/>
                </a:lnTo>
                <a:lnTo>
                  <a:pt x="777034" y="170115"/>
                </a:lnTo>
                <a:lnTo>
                  <a:pt x="782445" y="194158"/>
                </a:lnTo>
                <a:lnTo>
                  <a:pt x="800656" y="242528"/>
                </a:lnTo>
                <a:lnTo>
                  <a:pt x="804314" y="229173"/>
                </a:lnTo>
                <a:lnTo>
                  <a:pt x="882952" y="432330"/>
                </a:lnTo>
                <a:lnTo>
                  <a:pt x="898396" y="471025"/>
                </a:lnTo>
                <a:lnTo>
                  <a:pt x="901431" y="421744"/>
                </a:lnTo>
                <a:lnTo>
                  <a:pt x="903615" y="422208"/>
                </a:lnTo>
                <a:lnTo>
                  <a:pt x="906879" y="399462"/>
                </a:lnTo>
                <a:lnTo>
                  <a:pt x="907933" y="399462"/>
                </a:lnTo>
                <a:lnTo>
                  <a:pt x="911159" y="389931"/>
                </a:lnTo>
                <a:lnTo>
                  <a:pt x="947417" y="389931"/>
                </a:lnTo>
                <a:lnTo>
                  <a:pt x="949678" y="431632"/>
                </a:lnTo>
                <a:lnTo>
                  <a:pt x="997913" y="228476"/>
                </a:lnTo>
                <a:lnTo>
                  <a:pt x="1008797" y="180105"/>
                </a:lnTo>
                <a:lnTo>
                  <a:pt x="1010956" y="184295"/>
                </a:lnTo>
                <a:lnTo>
                  <a:pt x="1029129" y="150264"/>
                </a:lnTo>
                <a:lnTo>
                  <a:pt x="1031123" y="104559"/>
                </a:lnTo>
                <a:lnTo>
                  <a:pt x="1032063" y="107394"/>
                </a:lnTo>
                <a:lnTo>
                  <a:pt x="1033917" y="113064"/>
                </a:lnTo>
                <a:lnTo>
                  <a:pt x="1036229" y="170552"/>
                </a:lnTo>
                <a:lnTo>
                  <a:pt x="1052904" y="225821"/>
                </a:lnTo>
                <a:lnTo>
                  <a:pt x="1056485" y="284629"/>
                </a:lnTo>
                <a:lnTo>
                  <a:pt x="1091677" y="358319"/>
                </a:lnTo>
                <a:lnTo>
                  <a:pt x="1096122" y="386255"/>
                </a:lnTo>
                <a:lnTo>
                  <a:pt x="1127681" y="453974"/>
                </a:lnTo>
                <a:lnTo>
                  <a:pt x="1132253" y="481143"/>
                </a:lnTo>
                <a:lnTo>
                  <a:pt x="1134539" y="479048"/>
                </a:lnTo>
                <a:lnTo>
                  <a:pt x="1146046" y="489057"/>
                </a:lnTo>
                <a:lnTo>
                  <a:pt x="1150668" y="511214"/>
                </a:lnTo>
                <a:lnTo>
                  <a:pt x="1164638" y="536249"/>
                </a:lnTo>
                <a:lnTo>
                  <a:pt x="1169883" y="588776"/>
                </a:lnTo>
                <a:lnTo>
                  <a:pt x="1175713" y="597121"/>
                </a:lnTo>
                <a:lnTo>
                  <a:pt x="1181567" y="618706"/>
                </a:lnTo>
                <a:lnTo>
                  <a:pt x="1190356" y="618510"/>
                </a:lnTo>
                <a:lnTo>
                  <a:pt x="1195791" y="566561"/>
                </a:lnTo>
                <a:lnTo>
                  <a:pt x="1223160" y="546369"/>
                </a:lnTo>
                <a:lnTo>
                  <a:pt x="1225624" y="567877"/>
                </a:lnTo>
                <a:lnTo>
                  <a:pt x="1228265" y="564587"/>
                </a:lnTo>
                <a:lnTo>
                  <a:pt x="1230107" y="539789"/>
                </a:lnTo>
                <a:lnTo>
                  <a:pt x="1259787" y="539789"/>
                </a:lnTo>
                <a:lnTo>
                  <a:pt x="1263482" y="521064"/>
                </a:lnTo>
                <a:lnTo>
                  <a:pt x="1289213" y="517825"/>
                </a:lnTo>
                <a:lnTo>
                  <a:pt x="1292858" y="492935"/>
                </a:lnTo>
                <a:lnTo>
                  <a:pt x="1303703" y="491547"/>
                </a:lnTo>
                <a:lnTo>
                  <a:pt x="1309114" y="470530"/>
                </a:lnTo>
                <a:lnTo>
                  <a:pt x="1318029" y="458520"/>
                </a:lnTo>
                <a:lnTo>
                  <a:pt x="1322245" y="407132"/>
                </a:lnTo>
                <a:lnTo>
                  <a:pt x="1323439" y="404730"/>
                </a:lnTo>
                <a:lnTo>
                  <a:pt x="1325827" y="386686"/>
                </a:lnTo>
                <a:lnTo>
                  <a:pt x="1327033" y="388522"/>
                </a:lnTo>
                <a:lnTo>
                  <a:pt x="1331796" y="395864"/>
                </a:lnTo>
                <a:lnTo>
                  <a:pt x="1334196" y="412878"/>
                </a:lnTo>
                <a:lnTo>
                  <a:pt x="1344991" y="387948"/>
                </a:lnTo>
                <a:lnTo>
                  <a:pt x="1348280" y="331114"/>
                </a:lnTo>
                <a:lnTo>
                  <a:pt x="1364651" y="257424"/>
                </a:lnTo>
                <a:lnTo>
                  <a:pt x="1366987" y="304692"/>
                </a:lnTo>
                <a:lnTo>
                  <a:pt x="1419591" y="95176"/>
                </a:lnTo>
                <a:lnTo>
                  <a:pt x="1423274" y="71109"/>
                </a:lnTo>
                <a:lnTo>
                  <a:pt x="1456103" y="57488"/>
                </a:lnTo>
                <a:lnTo>
                  <a:pt x="1459964" y="0"/>
                </a:lnTo>
                <a:lnTo>
                  <a:pt x="1526106" y="0"/>
                </a:lnTo>
                <a:lnTo>
                  <a:pt x="1529281" y="61954"/>
                </a:lnTo>
                <a:lnTo>
                  <a:pt x="1544508" y="131393"/>
                </a:lnTo>
                <a:lnTo>
                  <a:pt x="1548394" y="192052"/>
                </a:lnTo>
                <a:lnTo>
                  <a:pt x="1577630" y="336935"/>
                </a:lnTo>
                <a:lnTo>
                  <a:pt x="1582214" y="399457"/>
                </a:lnTo>
                <a:lnTo>
                  <a:pt x="1627007" y="643465"/>
                </a:lnTo>
                <a:lnTo>
                  <a:pt x="1632189" y="670576"/>
                </a:lnTo>
                <a:lnTo>
                  <a:pt x="1635415" y="632038"/>
                </a:lnTo>
                <a:lnTo>
                  <a:pt x="1656395" y="683779"/>
                </a:lnTo>
                <a:lnTo>
                  <a:pt x="1659265" y="648095"/>
                </a:lnTo>
                <a:lnTo>
                  <a:pt x="1660649" y="650234"/>
                </a:lnTo>
                <a:lnTo>
                  <a:pt x="1685427" y="690322"/>
                </a:lnTo>
                <a:lnTo>
                  <a:pt x="1689567" y="671138"/>
                </a:lnTo>
                <a:lnTo>
                  <a:pt x="1694622" y="601598"/>
                </a:lnTo>
                <a:lnTo>
                  <a:pt x="1719082" y="422407"/>
                </a:lnTo>
                <a:lnTo>
                  <a:pt x="1732100" y="320013"/>
                </a:lnTo>
                <a:lnTo>
                  <a:pt x="1735110" y="362005"/>
                </a:lnTo>
                <a:lnTo>
                  <a:pt x="1788335" y="202470"/>
                </a:lnTo>
                <a:lnTo>
                  <a:pt x="1795701" y="177291"/>
                </a:lnTo>
                <a:lnTo>
                  <a:pt x="1806725" y="177291"/>
                </a:lnTo>
                <a:lnTo>
                  <a:pt x="1811233" y="236239"/>
                </a:lnTo>
                <a:lnTo>
                  <a:pt x="1884817" y="408897"/>
                </a:lnTo>
                <a:lnTo>
                  <a:pt x="1887599" y="415291"/>
                </a:lnTo>
                <a:lnTo>
                  <a:pt x="1895930" y="441744"/>
                </a:lnTo>
                <a:lnTo>
                  <a:pt x="1900603" y="395477"/>
                </a:lnTo>
                <a:lnTo>
                  <a:pt x="1902508" y="399037"/>
                </a:lnTo>
                <a:lnTo>
                  <a:pt x="1958249" y="505911"/>
                </a:lnTo>
                <a:lnTo>
                  <a:pt x="1973984" y="557069"/>
                </a:lnTo>
                <a:lnTo>
                  <a:pt x="1979381" y="510910"/>
                </a:lnTo>
                <a:lnTo>
                  <a:pt x="2009061" y="510910"/>
                </a:lnTo>
                <a:lnTo>
                  <a:pt x="2012490" y="503641"/>
                </a:lnTo>
                <a:lnTo>
                  <a:pt x="2014764" y="503641"/>
                </a:lnTo>
                <a:lnTo>
                  <a:pt x="2017050" y="520996"/>
                </a:lnTo>
                <a:lnTo>
                  <a:pt x="2048063" y="341942"/>
                </a:lnTo>
                <a:lnTo>
                  <a:pt x="2050336" y="381621"/>
                </a:lnTo>
                <a:lnTo>
                  <a:pt x="2069589" y="352996"/>
                </a:lnTo>
                <a:lnTo>
                  <a:pt x="2072498" y="398172"/>
                </a:lnTo>
                <a:lnTo>
                  <a:pt x="2096526" y="398172"/>
                </a:lnTo>
                <a:lnTo>
                  <a:pt x="2101695" y="415676"/>
                </a:lnTo>
                <a:lnTo>
                  <a:pt x="2106915" y="422091"/>
                </a:lnTo>
                <a:lnTo>
                  <a:pt x="2110420" y="445851"/>
                </a:lnTo>
                <a:lnTo>
                  <a:pt x="2112173" y="447876"/>
                </a:lnTo>
                <a:lnTo>
                  <a:pt x="2115691" y="434569"/>
                </a:lnTo>
                <a:lnTo>
                  <a:pt x="2166656" y="670292"/>
                </a:lnTo>
                <a:lnTo>
                  <a:pt x="2170288" y="634661"/>
                </a:lnTo>
                <a:lnTo>
                  <a:pt x="2198418" y="695669"/>
                </a:lnTo>
                <a:lnTo>
                  <a:pt x="2201466" y="654542"/>
                </a:lnTo>
                <a:lnTo>
                  <a:pt x="2202736" y="656565"/>
                </a:lnTo>
                <a:lnTo>
                  <a:pt x="2219246" y="682877"/>
                </a:lnTo>
                <a:lnTo>
                  <a:pt x="2223082" y="671444"/>
                </a:lnTo>
                <a:lnTo>
                  <a:pt x="2226879" y="671101"/>
                </a:lnTo>
                <a:lnTo>
                  <a:pt x="2230638" y="651389"/>
                </a:lnTo>
                <a:lnTo>
                  <a:pt x="2257931" y="651389"/>
                </a:lnTo>
                <a:lnTo>
                  <a:pt x="2260445" y="670138"/>
                </a:lnTo>
                <a:lnTo>
                  <a:pt x="2283000" y="633707"/>
                </a:lnTo>
                <a:lnTo>
                  <a:pt x="2285896" y="674199"/>
                </a:lnTo>
                <a:lnTo>
                  <a:pt x="2294189" y="697578"/>
                </a:lnTo>
                <a:lnTo>
                  <a:pt x="2300958" y="722683"/>
                </a:lnTo>
                <a:lnTo>
                  <a:pt x="2321850" y="796538"/>
                </a:lnTo>
                <a:lnTo>
                  <a:pt x="2325456" y="810414"/>
                </a:lnTo>
                <a:lnTo>
                  <a:pt x="2345548" y="853594"/>
                </a:lnTo>
                <a:lnTo>
                  <a:pt x="2351149" y="882070"/>
                </a:lnTo>
                <a:lnTo>
                  <a:pt x="2377996" y="937023"/>
                </a:lnTo>
                <a:lnTo>
                  <a:pt x="2381870" y="926126"/>
                </a:lnTo>
                <a:lnTo>
                  <a:pt x="2391573" y="955869"/>
                </a:lnTo>
                <a:lnTo>
                  <a:pt x="2395649" y="996052"/>
                </a:lnTo>
                <a:lnTo>
                  <a:pt x="2419119" y="1049291"/>
                </a:lnTo>
                <a:lnTo>
                  <a:pt x="2424796" y="1013324"/>
                </a:lnTo>
                <a:lnTo>
                  <a:pt x="2430016" y="1009984"/>
                </a:lnTo>
                <a:lnTo>
                  <a:pt x="2436950" y="994274"/>
                </a:lnTo>
                <a:lnTo>
                  <a:pt x="2457371" y="958359"/>
                </a:lnTo>
                <a:lnTo>
                  <a:pt x="2462388" y="942979"/>
                </a:lnTo>
                <a:lnTo>
                  <a:pt x="2480511" y="930774"/>
                </a:lnTo>
                <a:lnTo>
                  <a:pt x="2485388" y="910744"/>
                </a:lnTo>
                <a:lnTo>
                  <a:pt x="2488613" y="923738"/>
                </a:lnTo>
                <a:lnTo>
                  <a:pt x="2495103" y="914100"/>
                </a:lnTo>
                <a:lnTo>
                  <a:pt x="2498354" y="925135"/>
                </a:lnTo>
                <a:lnTo>
                  <a:pt x="2504882" y="920703"/>
                </a:lnTo>
                <a:lnTo>
                  <a:pt x="2508159" y="929974"/>
                </a:lnTo>
                <a:lnTo>
                  <a:pt x="2519665" y="933263"/>
                </a:lnTo>
                <a:lnTo>
                  <a:pt x="2522814" y="905918"/>
                </a:lnTo>
                <a:lnTo>
                  <a:pt x="2599903" y="984825"/>
                </a:lnTo>
                <a:lnTo>
                  <a:pt x="2603053" y="972773"/>
                </a:lnTo>
                <a:lnTo>
                  <a:pt x="2609327" y="984279"/>
                </a:lnTo>
                <a:lnTo>
                  <a:pt x="2612464" y="974183"/>
                </a:lnTo>
                <a:lnTo>
                  <a:pt x="2617163" y="978920"/>
                </a:lnTo>
                <a:lnTo>
                  <a:pt x="2620325" y="989105"/>
                </a:lnTo>
                <a:lnTo>
                  <a:pt x="2623462" y="976151"/>
                </a:lnTo>
                <a:lnTo>
                  <a:pt x="2669995" y="839934"/>
                </a:lnTo>
                <a:lnTo>
                  <a:pt x="2682758" y="800387"/>
                </a:lnTo>
                <a:lnTo>
                  <a:pt x="2685590" y="813506"/>
                </a:lnTo>
                <a:lnTo>
                  <a:pt x="2691242" y="795931"/>
                </a:lnTo>
                <a:lnTo>
                  <a:pt x="2694074" y="807993"/>
                </a:lnTo>
                <a:lnTo>
                  <a:pt x="2710990" y="773473"/>
                </a:lnTo>
                <a:lnTo>
                  <a:pt x="2713784" y="774621"/>
                </a:lnTo>
                <a:lnTo>
                  <a:pt x="2723475" y="763574"/>
                </a:lnTo>
                <a:lnTo>
                  <a:pt x="2726205" y="747841"/>
                </a:lnTo>
                <a:lnTo>
                  <a:pt x="2748189" y="793102"/>
                </a:lnTo>
                <a:lnTo>
                  <a:pt x="2783825" y="863498"/>
                </a:lnTo>
                <a:lnTo>
                  <a:pt x="2785273" y="873841"/>
                </a:lnTo>
                <a:lnTo>
                  <a:pt x="2786771" y="873230"/>
                </a:lnTo>
                <a:lnTo>
                  <a:pt x="2788206" y="863794"/>
                </a:lnTo>
                <a:lnTo>
                  <a:pt x="2794036" y="869864"/>
                </a:lnTo>
                <a:lnTo>
                  <a:pt x="2798367" y="852047"/>
                </a:lnTo>
                <a:lnTo>
                  <a:pt x="2804094" y="852047"/>
                </a:lnTo>
                <a:lnTo>
                  <a:pt x="2808387" y="860247"/>
                </a:lnTo>
                <a:lnTo>
                  <a:pt x="2812730" y="864142"/>
                </a:lnTo>
                <a:lnTo>
                  <a:pt x="2815638" y="874787"/>
                </a:lnTo>
                <a:lnTo>
                  <a:pt x="2817074" y="874213"/>
                </a:lnTo>
                <a:lnTo>
                  <a:pt x="2892143" y="952707"/>
                </a:lnTo>
                <a:lnTo>
                  <a:pt x="2895216" y="940807"/>
                </a:lnTo>
                <a:lnTo>
                  <a:pt x="2913720" y="975326"/>
                </a:lnTo>
                <a:lnTo>
                  <a:pt x="2916832" y="974183"/>
                </a:lnTo>
                <a:lnTo>
                  <a:pt x="2923080" y="980495"/>
                </a:lnTo>
                <a:lnTo>
                  <a:pt x="2926192" y="972151"/>
                </a:lnTo>
                <a:lnTo>
                  <a:pt x="3061231" y="972151"/>
                </a:lnTo>
                <a:lnTo>
                  <a:pt x="3064343" y="978272"/>
                </a:lnTo>
                <a:lnTo>
                  <a:pt x="3126776" y="978272"/>
                </a:lnTo>
                <a:lnTo>
                  <a:pt x="3126776" y="978272"/>
                </a:lnTo>
              </a:path>
            </a:pathLst>
          </a:custGeom>
          <a:noFill/>
          <a:ln w="38045" cap="sq">
            <a:solidFill>
              <a:srgbClr val="FF4500"/>
            </a:solidFill>
            <a:prstDash val="solid"/>
            <a:round/>
          </a:ln>
        </p:spPr>
        <p:txBody>
          <a:bodyPr rtlCol="0" anchor="ctr"/>
          <a:lstStyle/>
          <a:p>
            <a:pPr algn="ctr"/>
            <a:endParaRPr lang="en-US">
              <a:latin typeface="Gill Sans Light" panose="020B0302020104020203" pitchFamily="34" charset="-79"/>
              <a:cs typeface="Gill Sans Light" panose="020B0302020104020203" pitchFamily="34" charset="-79"/>
            </a:endParaRPr>
          </a:p>
        </p:txBody>
      </p:sp>
    </p:spTree>
    <p:extLst>
      <p:ext uri="{BB962C8B-B14F-4D97-AF65-F5344CB8AC3E}">
        <p14:creationId xmlns:p14="http://schemas.microsoft.com/office/powerpoint/2010/main" val="286762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3FC025-1189-FCC5-4A6B-1CC26FBE81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47</a:t>
            </a:fld>
            <a:endParaRPr lang="en-US"/>
          </a:p>
        </p:txBody>
      </p:sp>
      <p:sp>
        <p:nvSpPr>
          <p:cNvPr id="4" name="Title 3">
            <a:extLst>
              <a:ext uri="{FF2B5EF4-FFF2-40B4-BE49-F238E27FC236}">
                <a16:creationId xmlns:a16="http://schemas.microsoft.com/office/drawing/2014/main" id="{FA11DE48-3C70-8E4B-4A20-8086F4CDBC38}"/>
              </a:ext>
            </a:extLst>
          </p:cNvPr>
          <p:cNvSpPr>
            <a:spLocks noGrp="1"/>
          </p:cNvSpPr>
          <p:nvPr>
            <p:ph type="title"/>
          </p:nvPr>
        </p:nvSpPr>
        <p:spPr/>
        <p:txBody>
          <a:bodyPr/>
          <a:lstStyle/>
          <a:p>
            <a:r>
              <a:rPr lang="en-US"/>
              <a:t>Large Model Throughput</a:t>
            </a:r>
          </a:p>
        </p:txBody>
      </p:sp>
      <p:grpSp>
        <p:nvGrpSpPr>
          <p:cNvPr id="63" name="Graphic 12">
            <a:extLst>
              <a:ext uri="{FF2B5EF4-FFF2-40B4-BE49-F238E27FC236}">
                <a16:creationId xmlns:a16="http://schemas.microsoft.com/office/drawing/2014/main" id="{E9D97EB9-7F57-F6F9-371E-445B5F9ACDF4}"/>
              </a:ext>
            </a:extLst>
          </p:cNvPr>
          <p:cNvGrpSpPr/>
          <p:nvPr/>
        </p:nvGrpSpPr>
        <p:grpSpPr>
          <a:xfrm>
            <a:off x="2653006" y="4066132"/>
            <a:ext cx="3707695" cy="588995"/>
            <a:chOff x="5350672" y="3727243"/>
            <a:chExt cx="3362759" cy="499081"/>
          </a:xfrm>
          <a:solidFill>
            <a:srgbClr val="000000"/>
          </a:solidFill>
        </p:grpSpPr>
        <p:grpSp>
          <p:nvGrpSpPr>
            <p:cNvPr id="64" name="Graphic 12">
              <a:extLst>
                <a:ext uri="{FF2B5EF4-FFF2-40B4-BE49-F238E27FC236}">
                  <a16:creationId xmlns:a16="http://schemas.microsoft.com/office/drawing/2014/main" id="{DC54F6F0-FFCE-993A-0B47-1B19F6F7E074}"/>
                </a:ext>
              </a:extLst>
            </p:cNvPr>
            <p:cNvGrpSpPr/>
            <p:nvPr/>
          </p:nvGrpSpPr>
          <p:grpSpPr>
            <a:xfrm>
              <a:off x="5350672" y="3727243"/>
              <a:ext cx="269626" cy="312490"/>
              <a:chOff x="5350672" y="3727243"/>
              <a:chExt cx="269626" cy="312490"/>
            </a:xfrm>
            <a:solidFill>
              <a:srgbClr val="000000"/>
            </a:solidFill>
          </p:grpSpPr>
          <p:sp>
            <p:nvSpPr>
              <p:cNvPr id="65" name="Freeform 64">
                <a:extLst>
                  <a:ext uri="{FF2B5EF4-FFF2-40B4-BE49-F238E27FC236}">
                    <a16:creationId xmlns:a16="http://schemas.microsoft.com/office/drawing/2014/main" id="{892642AF-60CB-D16F-395A-6078A7DC77AD}"/>
                  </a:ext>
                </a:extLst>
              </p:cNvPr>
              <p:cNvSpPr/>
              <p:nvPr/>
            </p:nvSpPr>
            <p:spPr>
              <a:xfrm>
                <a:off x="5485486" y="3727243"/>
                <a:ext cx="10632" cy="37213"/>
              </a:xfrm>
              <a:custGeom>
                <a:avLst/>
                <a:gdLst>
                  <a:gd name="connsiteX0" fmla="*/ 41 w 10632"/>
                  <a:gd name="connsiteY0" fmla="*/ 205 h 37213"/>
                  <a:gd name="connsiteX1" fmla="*/ 41 w 10632"/>
                  <a:gd name="connsiteY1" fmla="*/ 37419 h 37213"/>
                </a:gdLst>
                <a:ahLst/>
                <a:cxnLst>
                  <a:cxn ang="0">
                    <a:pos x="connsiteX0" y="connsiteY0"/>
                  </a:cxn>
                  <a:cxn ang="0">
                    <a:pos x="connsiteX1" y="connsiteY1"/>
                  </a:cxn>
                </a:cxnLst>
                <a:rect l="l" t="t" r="r" b="b"/>
                <a:pathLst>
                  <a:path w="10632" h="37213">
                    <a:moveTo>
                      <a:pt x="41" y="205"/>
                    </a:moveTo>
                    <a:lnTo>
                      <a:pt x="41" y="37419"/>
                    </a:lnTo>
                  </a:path>
                </a:pathLst>
              </a:custGeom>
              <a:solidFill>
                <a:srgbClr val="000000"/>
              </a:solidFill>
              <a:ln w="8506" cap="flat">
                <a:solidFill>
                  <a:srgbClr val="000000"/>
                </a:solidFill>
                <a:prstDash val="solid"/>
                <a:round/>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66" name="TextBox 65">
                <a:extLst>
                  <a:ext uri="{FF2B5EF4-FFF2-40B4-BE49-F238E27FC236}">
                    <a16:creationId xmlns:a16="http://schemas.microsoft.com/office/drawing/2014/main" id="{3ED4095A-5359-2B84-55BF-6A7F60765E65}"/>
                  </a:ext>
                </a:extLst>
              </p:cNvPr>
              <p:cNvSpPr txBox="1"/>
              <p:nvPr/>
            </p:nvSpPr>
            <p:spPr>
              <a:xfrm>
                <a:off x="5350672" y="3762734"/>
                <a:ext cx="269626" cy="276999"/>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0</a:t>
                </a:r>
              </a:p>
            </p:txBody>
          </p:sp>
        </p:grpSp>
        <p:grpSp>
          <p:nvGrpSpPr>
            <p:cNvPr id="67" name="Graphic 12">
              <a:extLst>
                <a:ext uri="{FF2B5EF4-FFF2-40B4-BE49-F238E27FC236}">
                  <a16:creationId xmlns:a16="http://schemas.microsoft.com/office/drawing/2014/main" id="{AB4C984A-3D80-3C51-9E8C-730DA473261C}"/>
                </a:ext>
              </a:extLst>
            </p:cNvPr>
            <p:cNvGrpSpPr/>
            <p:nvPr/>
          </p:nvGrpSpPr>
          <p:grpSpPr>
            <a:xfrm>
              <a:off x="6877349" y="3727243"/>
              <a:ext cx="269626" cy="312490"/>
              <a:chOff x="6877349" y="3727243"/>
              <a:chExt cx="269626" cy="312490"/>
            </a:xfrm>
            <a:solidFill>
              <a:srgbClr val="000000"/>
            </a:solidFill>
          </p:grpSpPr>
          <p:sp>
            <p:nvSpPr>
              <p:cNvPr id="68" name="Freeform 67">
                <a:extLst>
                  <a:ext uri="{FF2B5EF4-FFF2-40B4-BE49-F238E27FC236}">
                    <a16:creationId xmlns:a16="http://schemas.microsoft.com/office/drawing/2014/main" id="{6A5FADEF-2F83-9F59-39B9-7A66ED4893BB}"/>
                  </a:ext>
                </a:extLst>
              </p:cNvPr>
              <p:cNvSpPr/>
              <p:nvPr/>
            </p:nvSpPr>
            <p:spPr>
              <a:xfrm>
                <a:off x="7012163" y="3727243"/>
                <a:ext cx="10632" cy="37213"/>
              </a:xfrm>
              <a:custGeom>
                <a:avLst/>
                <a:gdLst>
                  <a:gd name="connsiteX0" fmla="*/ 184 w 10632"/>
                  <a:gd name="connsiteY0" fmla="*/ 205 h 37213"/>
                  <a:gd name="connsiteX1" fmla="*/ 184 w 10632"/>
                  <a:gd name="connsiteY1" fmla="*/ 37419 h 37213"/>
                </a:gdLst>
                <a:ahLst/>
                <a:cxnLst>
                  <a:cxn ang="0">
                    <a:pos x="connsiteX0" y="connsiteY0"/>
                  </a:cxn>
                  <a:cxn ang="0">
                    <a:pos x="connsiteX1" y="connsiteY1"/>
                  </a:cxn>
                </a:cxnLst>
                <a:rect l="l" t="t" r="r" b="b"/>
                <a:pathLst>
                  <a:path w="10632" h="37213">
                    <a:moveTo>
                      <a:pt x="184" y="205"/>
                    </a:moveTo>
                    <a:lnTo>
                      <a:pt x="184" y="37419"/>
                    </a:lnTo>
                  </a:path>
                </a:pathLst>
              </a:custGeom>
              <a:solidFill>
                <a:srgbClr val="000000"/>
              </a:solidFill>
              <a:ln w="8506" cap="flat">
                <a:solidFill>
                  <a:srgbClr val="000000"/>
                </a:solidFill>
                <a:prstDash val="solid"/>
                <a:round/>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69" name="TextBox 68">
                <a:extLst>
                  <a:ext uri="{FF2B5EF4-FFF2-40B4-BE49-F238E27FC236}">
                    <a16:creationId xmlns:a16="http://schemas.microsoft.com/office/drawing/2014/main" id="{25B5B8C9-C398-8657-66E1-1F93F4D7F337}"/>
                  </a:ext>
                </a:extLst>
              </p:cNvPr>
              <p:cNvSpPr txBox="1"/>
              <p:nvPr/>
            </p:nvSpPr>
            <p:spPr>
              <a:xfrm>
                <a:off x="6877349" y="3762734"/>
                <a:ext cx="269626" cy="276999"/>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6</a:t>
                </a:r>
              </a:p>
            </p:txBody>
          </p:sp>
        </p:grpSp>
        <p:grpSp>
          <p:nvGrpSpPr>
            <p:cNvPr id="70" name="Graphic 12">
              <a:extLst>
                <a:ext uri="{FF2B5EF4-FFF2-40B4-BE49-F238E27FC236}">
                  <a16:creationId xmlns:a16="http://schemas.microsoft.com/office/drawing/2014/main" id="{18EC38EB-5E34-B5CD-29E1-ECD3B0F60E5E}"/>
                </a:ext>
              </a:extLst>
            </p:cNvPr>
            <p:cNvGrpSpPr/>
            <p:nvPr/>
          </p:nvGrpSpPr>
          <p:grpSpPr>
            <a:xfrm>
              <a:off x="8374877" y="3727243"/>
              <a:ext cx="338554" cy="312490"/>
              <a:chOff x="8374877" y="3727243"/>
              <a:chExt cx="338554" cy="312490"/>
            </a:xfrm>
            <a:solidFill>
              <a:srgbClr val="000000"/>
            </a:solidFill>
          </p:grpSpPr>
          <p:sp>
            <p:nvSpPr>
              <p:cNvPr id="71" name="Freeform 70">
                <a:extLst>
                  <a:ext uri="{FF2B5EF4-FFF2-40B4-BE49-F238E27FC236}">
                    <a16:creationId xmlns:a16="http://schemas.microsoft.com/office/drawing/2014/main" id="{BCE5A7B7-5A08-F7CF-C9C5-5D38A53507DB}"/>
                  </a:ext>
                </a:extLst>
              </p:cNvPr>
              <p:cNvSpPr/>
              <p:nvPr/>
            </p:nvSpPr>
            <p:spPr>
              <a:xfrm>
                <a:off x="8538839" y="3727243"/>
                <a:ext cx="10632" cy="37213"/>
              </a:xfrm>
              <a:custGeom>
                <a:avLst/>
                <a:gdLst>
                  <a:gd name="connsiteX0" fmla="*/ 328 w 10632"/>
                  <a:gd name="connsiteY0" fmla="*/ 205 h 37213"/>
                  <a:gd name="connsiteX1" fmla="*/ 328 w 10632"/>
                  <a:gd name="connsiteY1" fmla="*/ 37419 h 37213"/>
                </a:gdLst>
                <a:ahLst/>
                <a:cxnLst>
                  <a:cxn ang="0">
                    <a:pos x="connsiteX0" y="connsiteY0"/>
                  </a:cxn>
                  <a:cxn ang="0">
                    <a:pos x="connsiteX1" y="connsiteY1"/>
                  </a:cxn>
                </a:cxnLst>
                <a:rect l="l" t="t" r="r" b="b"/>
                <a:pathLst>
                  <a:path w="10632" h="37213">
                    <a:moveTo>
                      <a:pt x="328" y="205"/>
                    </a:moveTo>
                    <a:lnTo>
                      <a:pt x="328" y="37419"/>
                    </a:lnTo>
                  </a:path>
                </a:pathLst>
              </a:custGeom>
              <a:solidFill>
                <a:srgbClr val="000000"/>
              </a:solidFill>
              <a:ln w="8506" cap="flat">
                <a:solidFill>
                  <a:srgbClr val="000000"/>
                </a:solidFill>
                <a:prstDash val="solid"/>
                <a:round/>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72" name="TextBox 71">
                <a:extLst>
                  <a:ext uri="{FF2B5EF4-FFF2-40B4-BE49-F238E27FC236}">
                    <a16:creationId xmlns:a16="http://schemas.microsoft.com/office/drawing/2014/main" id="{A66C8A2F-289E-424E-51E1-287380D77282}"/>
                  </a:ext>
                </a:extLst>
              </p:cNvPr>
              <p:cNvSpPr txBox="1"/>
              <p:nvPr/>
            </p:nvSpPr>
            <p:spPr>
              <a:xfrm>
                <a:off x="8374877" y="3762734"/>
                <a:ext cx="338554" cy="276999"/>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12</a:t>
                </a:r>
              </a:p>
            </p:txBody>
          </p:sp>
        </p:grpSp>
        <p:sp>
          <p:nvSpPr>
            <p:cNvPr id="73" name="TextBox 72">
              <a:extLst>
                <a:ext uri="{FF2B5EF4-FFF2-40B4-BE49-F238E27FC236}">
                  <a16:creationId xmlns:a16="http://schemas.microsoft.com/office/drawing/2014/main" id="{51A9A53F-723B-1BEC-D442-3887B2E2335B}"/>
                </a:ext>
              </a:extLst>
            </p:cNvPr>
            <p:cNvSpPr txBox="1"/>
            <p:nvPr/>
          </p:nvSpPr>
          <p:spPr>
            <a:xfrm>
              <a:off x="6522285" y="3949325"/>
              <a:ext cx="979755" cy="276999"/>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Time (hours)</a:t>
              </a:r>
            </a:p>
          </p:txBody>
        </p:sp>
      </p:grpSp>
      <p:grpSp>
        <p:nvGrpSpPr>
          <p:cNvPr id="74" name="Graphic 12">
            <a:extLst>
              <a:ext uri="{FF2B5EF4-FFF2-40B4-BE49-F238E27FC236}">
                <a16:creationId xmlns:a16="http://schemas.microsoft.com/office/drawing/2014/main" id="{098F9392-8674-796C-8ADE-DAC68F91D509}"/>
              </a:ext>
            </a:extLst>
          </p:cNvPr>
          <p:cNvGrpSpPr/>
          <p:nvPr/>
        </p:nvGrpSpPr>
        <p:grpSpPr>
          <a:xfrm>
            <a:off x="2474474" y="1537877"/>
            <a:ext cx="327147" cy="2742464"/>
            <a:chOff x="5188772" y="1584939"/>
            <a:chExt cx="296713" cy="2323812"/>
          </a:xfrm>
          <a:solidFill>
            <a:srgbClr val="000000"/>
          </a:solidFill>
        </p:grpSpPr>
        <p:grpSp>
          <p:nvGrpSpPr>
            <p:cNvPr id="75" name="Graphic 12">
              <a:extLst>
                <a:ext uri="{FF2B5EF4-FFF2-40B4-BE49-F238E27FC236}">
                  <a16:creationId xmlns:a16="http://schemas.microsoft.com/office/drawing/2014/main" id="{08729402-9359-DA83-F6E2-19CECCE5D0FB}"/>
                </a:ext>
              </a:extLst>
            </p:cNvPr>
            <p:cNvGrpSpPr/>
            <p:nvPr/>
          </p:nvGrpSpPr>
          <p:grpSpPr>
            <a:xfrm>
              <a:off x="5188805" y="3631752"/>
              <a:ext cx="296680" cy="276999"/>
              <a:chOff x="5188805" y="3631752"/>
              <a:chExt cx="296680" cy="276999"/>
            </a:xfrm>
            <a:solidFill>
              <a:srgbClr val="000000"/>
            </a:solidFill>
          </p:grpSpPr>
          <p:sp>
            <p:nvSpPr>
              <p:cNvPr id="76" name="Freeform 75">
                <a:extLst>
                  <a:ext uri="{FF2B5EF4-FFF2-40B4-BE49-F238E27FC236}">
                    <a16:creationId xmlns:a16="http://schemas.microsoft.com/office/drawing/2014/main" id="{510A770D-A463-3293-8843-7B35EBBDBA26}"/>
                  </a:ext>
                </a:extLst>
              </p:cNvPr>
              <p:cNvSpPr/>
              <p:nvPr/>
            </p:nvSpPr>
            <p:spPr>
              <a:xfrm>
                <a:off x="5448272" y="3727243"/>
                <a:ext cx="37213" cy="10632"/>
              </a:xfrm>
              <a:custGeom>
                <a:avLst/>
                <a:gdLst>
                  <a:gd name="connsiteX0" fmla="*/ 37255 w 37213"/>
                  <a:gd name="connsiteY0" fmla="*/ 205 h 10632"/>
                  <a:gd name="connsiteX1" fmla="*/ 41 w 37213"/>
                  <a:gd name="connsiteY1" fmla="*/ 205 h 10632"/>
                </a:gdLst>
                <a:ahLst/>
                <a:cxnLst>
                  <a:cxn ang="0">
                    <a:pos x="connsiteX0" y="connsiteY0"/>
                  </a:cxn>
                  <a:cxn ang="0">
                    <a:pos x="connsiteX1" y="connsiteY1"/>
                  </a:cxn>
                </a:cxnLst>
                <a:rect l="l" t="t" r="r" b="b"/>
                <a:pathLst>
                  <a:path w="37213" h="10632">
                    <a:moveTo>
                      <a:pt x="37255" y="205"/>
                    </a:moveTo>
                    <a:lnTo>
                      <a:pt x="41" y="205"/>
                    </a:lnTo>
                  </a:path>
                </a:pathLst>
              </a:custGeom>
              <a:solidFill>
                <a:srgbClr val="000000"/>
              </a:solidFill>
              <a:ln w="8506" cap="flat">
                <a:solidFill>
                  <a:srgbClr val="000000"/>
                </a:solidFill>
                <a:prstDash val="solid"/>
                <a:round/>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77" name="TextBox 76">
                <a:extLst>
                  <a:ext uri="{FF2B5EF4-FFF2-40B4-BE49-F238E27FC236}">
                    <a16:creationId xmlns:a16="http://schemas.microsoft.com/office/drawing/2014/main" id="{DC76D12B-777B-F928-9843-E0785AFA5F2C}"/>
                  </a:ext>
                </a:extLst>
              </p:cNvPr>
              <p:cNvSpPr txBox="1"/>
              <p:nvPr/>
            </p:nvSpPr>
            <p:spPr>
              <a:xfrm>
                <a:off x="5188805" y="3631752"/>
                <a:ext cx="269626" cy="276999"/>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0</a:t>
                </a:r>
              </a:p>
            </p:txBody>
          </p:sp>
        </p:grpSp>
        <p:grpSp>
          <p:nvGrpSpPr>
            <p:cNvPr id="78" name="Graphic 12">
              <a:extLst>
                <a:ext uri="{FF2B5EF4-FFF2-40B4-BE49-F238E27FC236}">
                  <a16:creationId xmlns:a16="http://schemas.microsoft.com/office/drawing/2014/main" id="{94C2D83C-336E-6A3C-34CB-AFEA94CDD99A}"/>
                </a:ext>
              </a:extLst>
            </p:cNvPr>
            <p:cNvGrpSpPr/>
            <p:nvPr/>
          </p:nvGrpSpPr>
          <p:grpSpPr>
            <a:xfrm>
              <a:off x="5188811" y="2949482"/>
              <a:ext cx="296674" cy="276999"/>
              <a:chOff x="5188811" y="2949482"/>
              <a:chExt cx="296674" cy="276999"/>
            </a:xfrm>
            <a:solidFill>
              <a:srgbClr val="000000"/>
            </a:solidFill>
          </p:grpSpPr>
          <p:sp>
            <p:nvSpPr>
              <p:cNvPr id="79" name="Freeform 78">
                <a:extLst>
                  <a:ext uri="{FF2B5EF4-FFF2-40B4-BE49-F238E27FC236}">
                    <a16:creationId xmlns:a16="http://schemas.microsoft.com/office/drawing/2014/main" id="{5E2CAE74-849B-5B39-1240-26DC788D9130}"/>
                  </a:ext>
                </a:extLst>
              </p:cNvPr>
              <p:cNvSpPr/>
              <p:nvPr/>
            </p:nvSpPr>
            <p:spPr>
              <a:xfrm>
                <a:off x="5448272" y="3044973"/>
                <a:ext cx="37213" cy="10632"/>
              </a:xfrm>
              <a:custGeom>
                <a:avLst/>
                <a:gdLst>
                  <a:gd name="connsiteX0" fmla="*/ 37255 w 37213"/>
                  <a:gd name="connsiteY0" fmla="*/ 141 h 10632"/>
                  <a:gd name="connsiteX1" fmla="*/ 41 w 37213"/>
                  <a:gd name="connsiteY1" fmla="*/ 141 h 10632"/>
                </a:gdLst>
                <a:ahLst/>
                <a:cxnLst>
                  <a:cxn ang="0">
                    <a:pos x="connsiteX0" y="connsiteY0"/>
                  </a:cxn>
                  <a:cxn ang="0">
                    <a:pos x="connsiteX1" y="connsiteY1"/>
                  </a:cxn>
                </a:cxnLst>
                <a:rect l="l" t="t" r="r" b="b"/>
                <a:pathLst>
                  <a:path w="37213" h="10632">
                    <a:moveTo>
                      <a:pt x="37255" y="141"/>
                    </a:moveTo>
                    <a:lnTo>
                      <a:pt x="41" y="141"/>
                    </a:lnTo>
                  </a:path>
                </a:pathLst>
              </a:custGeom>
              <a:solidFill>
                <a:srgbClr val="000000"/>
              </a:solidFill>
              <a:ln w="8506" cap="flat">
                <a:solidFill>
                  <a:srgbClr val="000000"/>
                </a:solidFill>
                <a:prstDash val="solid"/>
                <a:round/>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80" name="TextBox 79">
                <a:extLst>
                  <a:ext uri="{FF2B5EF4-FFF2-40B4-BE49-F238E27FC236}">
                    <a16:creationId xmlns:a16="http://schemas.microsoft.com/office/drawing/2014/main" id="{6E2FA4BF-830B-5BD3-1F7A-867CEAB8B98A}"/>
                  </a:ext>
                </a:extLst>
              </p:cNvPr>
              <p:cNvSpPr txBox="1"/>
              <p:nvPr/>
            </p:nvSpPr>
            <p:spPr>
              <a:xfrm>
                <a:off x="5188811" y="2949482"/>
                <a:ext cx="269626" cy="276999"/>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2</a:t>
                </a:r>
              </a:p>
            </p:txBody>
          </p:sp>
        </p:grpSp>
        <p:grpSp>
          <p:nvGrpSpPr>
            <p:cNvPr id="81" name="Graphic 12">
              <a:extLst>
                <a:ext uri="{FF2B5EF4-FFF2-40B4-BE49-F238E27FC236}">
                  <a16:creationId xmlns:a16="http://schemas.microsoft.com/office/drawing/2014/main" id="{8DF94597-53D4-6ED0-9BF3-59862C58E3CF}"/>
                </a:ext>
              </a:extLst>
            </p:cNvPr>
            <p:cNvGrpSpPr/>
            <p:nvPr/>
          </p:nvGrpSpPr>
          <p:grpSpPr>
            <a:xfrm>
              <a:off x="5188808" y="2267209"/>
              <a:ext cx="296677" cy="276999"/>
              <a:chOff x="5188808" y="2267209"/>
              <a:chExt cx="296677" cy="276999"/>
            </a:xfrm>
            <a:solidFill>
              <a:srgbClr val="000000"/>
            </a:solidFill>
          </p:grpSpPr>
          <p:sp>
            <p:nvSpPr>
              <p:cNvPr id="82" name="Freeform 81">
                <a:extLst>
                  <a:ext uri="{FF2B5EF4-FFF2-40B4-BE49-F238E27FC236}">
                    <a16:creationId xmlns:a16="http://schemas.microsoft.com/office/drawing/2014/main" id="{9D47A59D-16AD-95E4-13A8-28357373D24B}"/>
                  </a:ext>
                </a:extLst>
              </p:cNvPr>
              <p:cNvSpPr/>
              <p:nvPr/>
            </p:nvSpPr>
            <p:spPr>
              <a:xfrm>
                <a:off x="5448272" y="2362702"/>
                <a:ext cx="37213" cy="10632"/>
              </a:xfrm>
              <a:custGeom>
                <a:avLst/>
                <a:gdLst>
                  <a:gd name="connsiteX0" fmla="*/ 37255 w 37213"/>
                  <a:gd name="connsiteY0" fmla="*/ 77 h 10632"/>
                  <a:gd name="connsiteX1" fmla="*/ 41 w 37213"/>
                  <a:gd name="connsiteY1" fmla="*/ 77 h 10632"/>
                </a:gdLst>
                <a:ahLst/>
                <a:cxnLst>
                  <a:cxn ang="0">
                    <a:pos x="connsiteX0" y="connsiteY0"/>
                  </a:cxn>
                  <a:cxn ang="0">
                    <a:pos x="connsiteX1" y="connsiteY1"/>
                  </a:cxn>
                </a:cxnLst>
                <a:rect l="l" t="t" r="r" b="b"/>
                <a:pathLst>
                  <a:path w="37213" h="10632">
                    <a:moveTo>
                      <a:pt x="37255" y="77"/>
                    </a:moveTo>
                    <a:lnTo>
                      <a:pt x="41" y="77"/>
                    </a:lnTo>
                  </a:path>
                </a:pathLst>
              </a:custGeom>
              <a:solidFill>
                <a:srgbClr val="000000"/>
              </a:solidFill>
              <a:ln w="8506" cap="flat">
                <a:solidFill>
                  <a:srgbClr val="000000"/>
                </a:solidFill>
                <a:prstDash val="solid"/>
                <a:round/>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83" name="TextBox 82">
                <a:extLst>
                  <a:ext uri="{FF2B5EF4-FFF2-40B4-BE49-F238E27FC236}">
                    <a16:creationId xmlns:a16="http://schemas.microsoft.com/office/drawing/2014/main" id="{E50BF372-10F0-887F-50CF-963CA63665BD}"/>
                  </a:ext>
                </a:extLst>
              </p:cNvPr>
              <p:cNvSpPr txBox="1"/>
              <p:nvPr/>
            </p:nvSpPr>
            <p:spPr>
              <a:xfrm>
                <a:off x="5188808" y="2267209"/>
                <a:ext cx="269626" cy="276999"/>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4</a:t>
                </a:r>
              </a:p>
            </p:txBody>
          </p:sp>
        </p:grpSp>
        <p:grpSp>
          <p:nvGrpSpPr>
            <p:cNvPr id="84" name="Graphic 12">
              <a:extLst>
                <a:ext uri="{FF2B5EF4-FFF2-40B4-BE49-F238E27FC236}">
                  <a16:creationId xmlns:a16="http://schemas.microsoft.com/office/drawing/2014/main" id="{E53EFA9B-F973-7320-76E3-F8ADA404519D}"/>
                </a:ext>
              </a:extLst>
            </p:cNvPr>
            <p:cNvGrpSpPr/>
            <p:nvPr/>
          </p:nvGrpSpPr>
          <p:grpSpPr>
            <a:xfrm>
              <a:off x="5188772" y="1584939"/>
              <a:ext cx="296713" cy="276999"/>
              <a:chOff x="5188772" y="1584939"/>
              <a:chExt cx="296713" cy="276999"/>
            </a:xfrm>
            <a:solidFill>
              <a:srgbClr val="000000"/>
            </a:solidFill>
          </p:grpSpPr>
          <p:sp>
            <p:nvSpPr>
              <p:cNvPr id="85" name="Freeform 84">
                <a:extLst>
                  <a:ext uri="{FF2B5EF4-FFF2-40B4-BE49-F238E27FC236}">
                    <a16:creationId xmlns:a16="http://schemas.microsoft.com/office/drawing/2014/main" id="{8C794E22-EC36-16C4-E882-3AAA3C731628}"/>
                  </a:ext>
                </a:extLst>
              </p:cNvPr>
              <p:cNvSpPr/>
              <p:nvPr/>
            </p:nvSpPr>
            <p:spPr>
              <a:xfrm>
                <a:off x="5448272" y="1680431"/>
                <a:ext cx="37213" cy="10632"/>
              </a:xfrm>
              <a:custGeom>
                <a:avLst/>
                <a:gdLst>
                  <a:gd name="connsiteX0" fmla="*/ 37255 w 37213"/>
                  <a:gd name="connsiteY0" fmla="*/ 13 h 10632"/>
                  <a:gd name="connsiteX1" fmla="*/ 41 w 37213"/>
                  <a:gd name="connsiteY1" fmla="*/ 13 h 10632"/>
                </a:gdLst>
                <a:ahLst/>
                <a:cxnLst>
                  <a:cxn ang="0">
                    <a:pos x="connsiteX0" y="connsiteY0"/>
                  </a:cxn>
                  <a:cxn ang="0">
                    <a:pos x="connsiteX1" y="connsiteY1"/>
                  </a:cxn>
                </a:cxnLst>
                <a:rect l="l" t="t" r="r" b="b"/>
                <a:pathLst>
                  <a:path w="37213" h="10632">
                    <a:moveTo>
                      <a:pt x="37255" y="13"/>
                    </a:moveTo>
                    <a:lnTo>
                      <a:pt x="41" y="13"/>
                    </a:lnTo>
                  </a:path>
                </a:pathLst>
              </a:custGeom>
              <a:solidFill>
                <a:srgbClr val="000000"/>
              </a:solidFill>
              <a:ln w="8506" cap="flat">
                <a:solidFill>
                  <a:srgbClr val="000000"/>
                </a:solidFill>
                <a:prstDash val="solid"/>
                <a:round/>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86" name="TextBox 85">
                <a:extLst>
                  <a:ext uri="{FF2B5EF4-FFF2-40B4-BE49-F238E27FC236}">
                    <a16:creationId xmlns:a16="http://schemas.microsoft.com/office/drawing/2014/main" id="{6528C17A-F46C-E0F2-902D-CC5A6C8D454B}"/>
                  </a:ext>
                </a:extLst>
              </p:cNvPr>
              <p:cNvSpPr txBox="1"/>
              <p:nvPr/>
            </p:nvSpPr>
            <p:spPr>
              <a:xfrm>
                <a:off x="5188772" y="1584939"/>
                <a:ext cx="269626" cy="276999"/>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6</a:t>
                </a:r>
              </a:p>
            </p:txBody>
          </p:sp>
        </p:grpSp>
      </p:grpSp>
      <p:sp>
        <p:nvSpPr>
          <p:cNvPr id="93" name="Freeform 92">
            <a:extLst>
              <a:ext uri="{FF2B5EF4-FFF2-40B4-BE49-F238E27FC236}">
                <a16:creationId xmlns:a16="http://schemas.microsoft.com/office/drawing/2014/main" id="{3626EF80-FADB-EEFA-599C-399568B885C4}"/>
              </a:ext>
            </a:extLst>
          </p:cNvPr>
          <p:cNvSpPr/>
          <p:nvPr/>
        </p:nvSpPr>
        <p:spPr>
          <a:xfrm>
            <a:off x="2828985" y="1848728"/>
            <a:ext cx="3105008" cy="1755660"/>
          </a:xfrm>
          <a:custGeom>
            <a:avLst/>
            <a:gdLst>
              <a:gd name="connsiteX0" fmla="*/ 0 w 2816142"/>
              <a:gd name="connsiteY0" fmla="*/ 461679 h 1487649"/>
              <a:gd name="connsiteX1" fmla="*/ 97559 w 2816142"/>
              <a:gd name="connsiteY1" fmla="*/ 461679 h 1487649"/>
              <a:gd name="connsiteX2" fmla="*/ 104528 w 2816142"/>
              <a:gd name="connsiteY2" fmla="*/ 657139 h 1487649"/>
              <a:gd name="connsiteX3" fmla="*/ 122721 w 2816142"/>
              <a:gd name="connsiteY3" fmla="*/ 852598 h 1487649"/>
              <a:gd name="connsiteX4" fmla="*/ 137429 w 2816142"/>
              <a:gd name="connsiteY4" fmla="*/ 760264 h 1487649"/>
              <a:gd name="connsiteX5" fmla="*/ 154766 w 2816142"/>
              <a:gd name="connsiteY5" fmla="*/ 667928 h 1487649"/>
              <a:gd name="connsiteX6" fmla="*/ 168620 w 2816142"/>
              <a:gd name="connsiteY6" fmla="*/ 879169 h 1487649"/>
              <a:gd name="connsiteX7" fmla="*/ 196149 w 2816142"/>
              <a:gd name="connsiteY7" fmla="*/ 894948 h 1487649"/>
              <a:gd name="connsiteX8" fmla="*/ 212456 w 2816142"/>
              <a:gd name="connsiteY8" fmla="*/ 713628 h 1487649"/>
              <a:gd name="connsiteX9" fmla="*/ 232429 w 2816142"/>
              <a:gd name="connsiteY9" fmla="*/ 820105 h 1487649"/>
              <a:gd name="connsiteX10" fmla="*/ 249774 w 2816142"/>
              <a:gd name="connsiteY10" fmla="*/ 926580 h 1487649"/>
              <a:gd name="connsiteX11" fmla="*/ 270786 w 2816142"/>
              <a:gd name="connsiteY11" fmla="*/ 729476 h 1487649"/>
              <a:gd name="connsiteX12" fmla="*/ 278120 w 2816142"/>
              <a:gd name="connsiteY12" fmla="*/ 677128 h 1487649"/>
              <a:gd name="connsiteX13" fmla="*/ 293383 w 2816142"/>
              <a:gd name="connsiteY13" fmla="*/ 821881 h 1487649"/>
              <a:gd name="connsiteX14" fmla="*/ 304980 w 2816142"/>
              <a:gd name="connsiteY14" fmla="*/ 977648 h 1487649"/>
              <a:gd name="connsiteX15" fmla="*/ 325274 w 2816142"/>
              <a:gd name="connsiteY15" fmla="*/ 1133415 h 1487649"/>
              <a:gd name="connsiteX16" fmla="*/ 341902 w 2816142"/>
              <a:gd name="connsiteY16" fmla="*/ 1077041 h 1487649"/>
              <a:gd name="connsiteX17" fmla="*/ 361561 w 2816142"/>
              <a:gd name="connsiteY17" fmla="*/ 875916 h 1487649"/>
              <a:gd name="connsiteX18" fmla="*/ 373292 w 2816142"/>
              <a:gd name="connsiteY18" fmla="*/ 674793 h 1487649"/>
              <a:gd name="connsiteX19" fmla="*/ 388055 w 2816142"/>
              <a:gd name="connsiteY19" fmla="*/ 462658 h 1487649"/>
              <a:gd name="connsiteX20" fmla="*/ 394120 w 2816142"/>
              <a:gd name="connsiteY20" fmla="*/ 444537 h 1487649"/>
              <a:gd name="connsiteX21" fmla="*/ 407686 w 2816142"/>
              <a:gd name="connsiteY21" fmla="*/ 638551 h 1487649"/>
              <a:gd name="connsiteX22" fmla="*/ 418219 w 2816142"/>
              <a:gd name="connsiteY22" fmla="*/ 613499 h 1487649"/>
              <a:gd name="connsiteX23" fmla="*/ 431568 w 2816142"/>
              <a:gd name="connsiteY23" fmla="*/ 588447 h 1487649"/>
              <a:gd name="connsiteX24" fmla="*/ 441885 w 2816142"/>
              <a:gd name="connsiteY24" fmla="*/ 563395 h 1487649"/>
              <a:gd name="connsiteX25" fmla="*/ 455018 w 2816142"/>
              <a:gd name="connsiteY25" fmla="*/ 344328 h 1487649"/>
              <a:gd name="connsiteX26" fmla="*/ 460650 w 2816142"/>
              <a:gd name="connsiteY26" fmla="*/ 125261 h 1487649"/>
              <a:gd name="connsiteX27" fmla="*/ 539493 w 2816142"/>
              <a:gd name="connsiteY27" fmla="*/ 125261 h 1487649"/>
              <a:gd name="connsiteX28" fmla="*/ 545125 w 2816142"/>
              <a:gd name="connsiteY28" fmla="*/ 419727 h 1487649"/>
              <a:gd name="connsiteX29" fmla="*/ 568310 w 2816142"/>
              <a:gd name="connsiteY29" fmla="*/ 714192 h 1487649"/>
              <a:gd name="connsiteX30" fmla="*/ 588679 w 2816142"/>
              <a:gd name="connsiteY30" fmla="*/ 739244 h 1487649"/>
              <a:gd name="connsiteX31" fmla="*/ 612077 w 2816142"/>
              <a:gd name="connsiteY31" fmla="*/ 764295 h 1487649"/>
              <a:gd name="connsiteX32" fmla="*/ 632662 w 2816142"/>
              <a:gd name="connsiteY32" fmla="*/ 922710 h 1487649"/>
              <a:gd name="connsiteX33" fmla="*/ 658382 w 2816142"/>
              <a:gd name="connsiteY33" fmla="*/ 786666 h 1487649"/>
              <a:gd name="connsiteX34" fmla="*/ 666558 w 2816142"/>
              <a:gd name="connsiteY34" fmla="*/ 551826 h 1487649"/>
              <a:gd name="connsiteX35" fmla="*/ 678116 w 2816142"/>
              <a:gd name="connsiteY35" fmla="*/ 586401 h 1487649"/>
              <a:gd name="connsiteX36" fmla="*/ 686643 w 2816142"/>
              <a:gd name="connsiteY36" fmla="*/ 548822 h 1487649"/>
              <a:gd name="connsiteX37" fmla="*/ 697892 w 2816142"/>
              <a:gd name="connsiteY37" fmla="*/ 377879 h 1487649"/>
              <a:gd name="connsiteX38" fmla="*/ 704006 w 2816142"/>
              <a:gd name="connsiteY38" fmla="*/ 206936 h 1487649"/>
              <a:gd name="connsiteX39" fmla="*/ 712831 w 2816142"/>
              <a:gd name="connsiteY39" fmla="*/ 134784 h 1487649"/>
              <a:gd name="connsiteX40" fmla="*/ 718264 w 2816142"/>
              <a:gd name="connsiteY40" fmla="*/ 365631 h 1487649"/>
              <a:gd name="connsiteX41" fmla="*/ 740093 w 2816142"/>
              <a:gd name="connsiteY41" fmla="*/ 668633 h 1487649"/>
              <a:gd name="connsiteX42" fmla="*/ 759210 w 2816142"/>
              <a:gd name="connsiteY42" fmla="*/ 736469 h 1487649"/>
              <a:gd name="connsiteX43" fmla="*/ 781656 w 2816142"/>
              <a:gd name="connsiteY43" fmla="*/ 804305 h 1487649"/>
              <a:gd name="connsiteX44" fmla="*/ 801390 w 2816142"/>
              <a:gd name="connsiteY44" fmla="*/ 872141 h 1487649"/>
              <a:gd name="connsiteX45" fmla="*/ 824473 w 2816142"/>
              <a:gd name="connsiteY45" fmla="*/ 636976 h 1487649"/>
              <a:gd name="connsiteX46" fmla="*/ 831150 w 2816142"/>
              <a:gd name="connsiteY46" fmla="*/ 401812 h 1487649"/>
              <a:gd name="connsiteX47" fmla="*/ 874616 w 2816142"/>
              <a:gd name="connsiteY47" fmla="*/ 401812 h 1487649"/>
              <a:gd name="connsiteX48" fmla="*/ 881304 w 2816142"/>
              <a:gd name="connsiteY48" fmla="*/ 512585 h 1487649"/>
              <a:gd name="connsiteX49" fmla="*/ 893340 w 2816142"/>
              <a:gd name="connsiteY49" fmla="*/ 623358 h 1487649"/>
              <a:gd name="connsiteX50" fmla="*/ 902027 w 2816142"/>
              <a:gd name="connsiteY50" fmla="*/ 555522 h 1487649"/>
              <a:gd name="connsiteX51" fmla="*/ 913436 w 2816142"/>
              <a:gd name="connsiteY51" fmla="*/ 487686 h 1487649"/>
              <a:gd name="connsiteX52" fmla="*/ 921506 w 2816142"/>
              <a:gd name="connsiteY52" fmla="*/ 419849 h 1487649"/>
              <a:gd name="connsiteX53" fmla="*/ 932287 w 2816142"/>
              <a:gd name="connsiteY53" fmla="*/ 241240 h 1487649"/>
              <a:gd name="connsiteX54" fmla="*/ 937731 w 2816142"/>
              <a:gd name="connsiteY54" fmla="*/ 131361 h 1487649"/>
              <a:gd name="connsiteX55" fmla="*/ 946514 w 2816142"/>
              <a:gd name="connsiteY55" fmla="*/ 200091 h 1487649"/>
              <a:gd name="connsiteX56" fmla="*/ 952595 w 2816142"/>
              <a:gd name="connsiteY56" fmla="*/ 520186 h 1487649"/>
              <a:gd name="connsiteX57" fmla="*/ 981548 w 2816142"/>
              <a:gd name="connsiteY57" fmla="*/ 840286 h 1487649"/>
              <a:gd name="connsiteX58" fmla="*/ 1007778 w 2816142"/>
              <a:gd name="connsiteY58" fmla="*/ 952725 h 1487649"/>
              <a:gd name="connsiteX59" fmla="*/ 1037953 w 2816142"/>
              <a:gd name="connsiteY59" fmla="*/ 996436 h 1487649"/>
              <a:gd name="connsiteX60" fmla="*/ 1064769 w 2816142"/>
              <a:gd name="connsiteY60" fmla="*/ 1224930 h 1487649"/>
              <a:gd name="connsiteX61" fmla="*/ 1106555 w 2816142"/>
              <a:gd name="connsiteY61" fmla="*/ 1202059 h 1487649"/>
              <a:gd name="connsiteX62" fmla="*/ 1125438 w 2816142"/>
              <a:gd name="connsiteY62" fmla="*/ 1050290 h 1487649"/>
              <a:gd name="connsiteX63" fmla="*/ 1149404 w 2816142"/>
              <a:gd name="connsiteY63" fmla="*/ 1106174 h 1487649"/>
              <a:gd name="connsiteX64" fmla="*/ 1169425 w 2816142"/>
              <a:gd name="connsiteY64" fmla="*/ 1028897 h 1487649"/>
              <a:gd name="connsiteX65" fmla="*/ 1192455 w 2816142"/>
              <a:gd name="connsiteY65" fmla="*/ 766836 h 1487649"/>
              <a:gd name="connsiteX66" fmla="*/ 1200536 w 2816142"/>
              <a:gd name="connsiteY66" fmla="*/ 504779 h 1487649"/>
              <a:gd name="connsiteX67" fmla="*/ 1211626 w 2816142"/>
              <a:gd name="connsiteY67" fmla="*/ 371609 h 1487649"/>
              <a:gd name="connsiteX68" fmla="*/ 1217644 w 2816142"/>
              <a:gd name="connsiteY68" fmla="*/ 388989 h 1487649"/>
              <a:gd name="connsiteX69" fmla="*/ 1229223 w 2816142"/>
              <a:gd name="connsiteY69" fmla="*/ 539539 h 1487649"/>
              <a:gd name="connsiteX70" fmla="*/ 1237803 w 2816142"/>
              <a:gd name="connsiteY70" fmla="*/ 758227 h 1487649"/>
              <a:gd name="connsiteX71" fmla="*/ 1255400 w 2816142"/>
              <a:gd name="connsiteY71" fmla="*/ 976914 h 1487649"/>
              <a:gd name="connsiteX72" fmla="*/ 1269988 w 2816142"/>
              <a:gd name="connsiteY72" fmla="*/ 929227 h 1487649"/>
              <a:gd name="connsiteX73" fmla="*/ 1287202 w 2816142"/>
              <a:gd name="connsiteY73" fmla="*/ 730991 h 1487649"/>
              <a:gd name="connsiteX74" fmla="*/ 1298866 w 2816142"/>
              <a:gd name="connsiteY74" fmla="*/ 532753 h 1487649"/>
              <a:gd name="connsiteX75" fmla="*/ 1313145 w 2816142"/>
              <a:gd name="connsiteY75" fmla="*/ 266376 h 1487649"/>
              <a:gd name="connsiteX76" fmla="*/ 1318398 w 2816142"/>
              <a:gd name="connsiteY76" fmla="*/ 0 h 1487649"/>
              <a:gd name="connsiteX77" fmla="*/ 1391986 w 2816142"/>
              <a:gd name="connsiteY77" fmla="*/ 0 h 1487649"/>
              <a:gd name="connsiteX78" fmla="*/ 1397238 w 2816142"/>
              <a:gd name="connsiteY78" fmla="*/ 235556 h 1487649"/>
              <a:gd name="connsiteX79" fmla="*/ 1419216 w 2816142"/>
              <a:gd name="connsiteY79" fmla="*/ 664446 h 1487649"/>
              <a:gd name="connsiteX80" fmla="*/ 1434293 w 2816142"/>
              <a:gd name="connsiteY80" fmla="*/ 857777 h 1487649"/>
              <a:gd name="connsiteX81" fmla="*/ 1446754 w 2816142"/>
              <a:gd name="connsiteY81" fmla="*/ 1086749 h 1487649"/>
              <a:gd name="connsiteX82" fmla="*/ 1465935 w 2816142"/>
              <a:gd name="connsiteY82" fmla="*/ 1080167 h 1487649"/>
              <a:gd name="connsiteX83" fmla="*/ 1478078 w 2816142"/>
              <a:gd name="connsiteY83" fmla="*/ 946739 h 1487649"/>
              <a:gd name="connsiteX84" fmla="*/ 1493824 w 2816142"/>
              <a:gd name="connsiteY84" fmla="*/ 855544 h 1487649"/>
              <a:gd name="connsiteX85" fmla="*/ 1518109 w 2816142"/>
              <a:gd name="connsiteY85" fmla="*/ 637500 h 1487649"/>
              <a:gd name="connsiteX86" fmla="*/ 1525329 w 2816142"/>
              <a:gd name="connsiteY86" fmla="*/ 510661 h 1487649"/>
              <a:gd name="connsiteX87" fmla="*/ 1536153 w 2816142"/>
              <a:gd name="connsiteY87" fmla="*/ 510661 h 1487649"/>
              <a:gd name="connsiteX88" fmla="*/ 1543372 w 2816142"/>
              <a:gd name="connsiteY88" fmla="*/ 506077 h 1487649"/>
              <a:gd name="connsiteX89" fmla="*/ 1554143 w 2816142"/>
              <a:gd name="connsiteY89" fmla="*/ 501493 h 1487649"/>
              <a:gd name="connsiteX90" fmla="*/ 1561299 w 2816142"/>
              <a:gd name="connsiteY90" fmla="*/ 411887 h 1487649"/>
              <a:gd name="connsiteX91" fmla="*/ 1571176 w 2816142"/>
              <a:gd name="connsiteY91" fmla="*/ 322281 h 1487649"/>
              <a:gd name="connsiteX92" fmla="*/ 1577439 w 2816142"/>
              <a:gd name="connsiteY92" fmla="*/ 533526 h 1487649"/>
              <a:gd name="connsiteX93" fmla="*/ 1599533 w 2816142"/>
              <a:gd name="connsiteY93" fmla="*/ 749353 h 1487649"/>
              <a:gd name="connsiteX94" fmla="*/ 1618077 w 2816142"/>
              <a:gd name="connsiteY94" fmla="*/ 974671 h 1487649"/>
              <a:gd name="connsiteX95" fmla="*/ 1655291 w 2816142"/>
              <a:gd name="connsiteY95" fmla="*/ 1285003 h 1487649"/>
              <a:gd name="connsiteX96" fmla="*/ 1689772 w 2816142"/>
              <a:gd name="connsiteY96" fmla="*/ 1487649 h 1487649"/>
              <a:gd name="connsiteX97" fmla="*/ 1730410 w 2816142"/>
              <a:gd name="connsiteY97" fmla="*/ 1389447 h 1487649"/>
              <a:gd name="connsiteX98" fmla="*/ 1755226 w 2816142"/>
              <a:gd name="connsiteY98" fmla="*/ 1182548 h 1487649"/>
              <a:gd name="connsiteX99" fmla="*/ 1783700 w 2816142"/>
              <a:gd name="connsiteY99" fmla="*/ 966154 h 1487649"/>
              <a:gd name="connsiteX100" fmla="*/ 1793524 w 2816142"/>
              <a:gd name="connsiteY100" fmla="*/ 749771 h 1487649"/>
              <a:gd name="connsiteX101" fmla="*/ 1807006 w 2816142"/>
              <a:gd name="connsiteY101" fmla="*/ 641072 h 1487649"/>
              <a:gd name="connsiteX102" fmla="*/ 1814332 w 2816142"/>
              <a:gd name="connsiteY102" fmla="*/ 532374 h 1487649"/>
              <a:gd name="connsiteX103" fmla="*/ 1825337 w 2816142"/>
              <a:gd name="connsiteY103" fmla="*/ 532374 h 1487649"/>
              <a:gd name="connsiteX104" fmla="*/ 1832673 w 2816142"/>
              <a:gd name="connsiteY104" fmla="*/ 564557 h 1487649"/>
              <a:gd name="connsiteX105" fmla="*/ 1844178 w 2816142"/>
              <a:gd name="connsiteY105" fmla="*/ 596740 h 1487649"/>
              <a:gd name="connsiteX106" fmla="*/ 1852004 w 2816142"/>
              <a:gd name="connsiteY106" fmla="*/ 726487 h 1487649"/>
              <a:gd name="connsiteX107" fmla="*/ 1866910 w 2816142"/>
              <a:gd name="connsiteY107" fmla="*/ 856235 h 1487649"/>
              <a:gd name="connsiteX108" fmla="*/ 1878160 w 2816142"/>
              <a:gd name="connsiteY108" fmla="*/ 1062804 h 1487649"/>
              <a:gd name="connsiteX109" fmla="*/ 1905134 w 2816142"/>
              <a:gd name="connsiteY109" fmla="*/ 1237178 h 1487649"/>
              <a:gd name="connsiteX110" fmla="*/ 1927952 w 2816142"/>
              <a:gd name="connsiteY110" fmla="*/ 1190863 h 1487649"/>
              <a:gd name="connsiteX111" fmla="*/ 1954257 w 2816142"/>
              <a:gd name="connsiteY111" fmla="*/ 1046972 h 1487649"/>
              <a:gd name="connsiteX112" fmla="*/ 1973480 w 2816142"/>
              <a:gd name="connsiteY112" fmla="*/ 903092 h 1487649"/>
              <a:gd name="connsiteX113" fmla="*/ 1996192 w 2816142"/>
              <a:gd name="connsiteY113" fmla="*/ 682383 h 1487649"/>
              <a:gd name="connsiteX114" fmla="*/ 2003156 w 2816142"/>
              <a:gd name="connsiteY114" fmla="*/ 461679 h 1487649"/>
              <a:gd name="connsiteX115" fmla="*/ 2048451 w 2816142"/>
              <a:gd name="connsiteY115" fmla="*/ 461679 h 1487649"/>
              <a:gd name="connsiteX116" fmla="*/ 2055426 w 2816142"/>
              <a:gd name="connsiteY116" fmla="*/ 539958 h 1487649"/>
              <a:gd name="connsiteX117" fmla="*/ 2067206 w 2816142"/>
              <a:gd name="connsiteY117" fmla="*/ 618237 h 1487649"/>
              <a:gd name="connsiteX118" fmla="*/ 2075500 w 2816142"/>
              <a:gd name="connsiteY118" fmla="*/ 841998 h 1487649"/>
              <a:gd name="connsiteX119" fmla="*/ 2100348 w 2816142"/>
              <a:gd name="connsiteY119" fmla="*/ 1065760 h 1487649"/>
              <a:gd name="connsiteX120" fmla="*/ 2121709 w 2816142"/>
              <a:gd name="connsiteY120" fmla="*/ 1116329 h 1487649"/>
              <a:gd name="connsiteX121" fmla="*/ 2147312 w 2816142"/>
              <a:gd name="connsiteY121" fmla="*/ 1088609 h 1487649"/>
              <a:gd name="connsiteX122" fmla="*/ 2168099 w 2816142"/>
              <a:gd name="connsiteY122" fmla="*/ 1176349 h 1487649"/>
              <a:gd name="connsiteX123" fmla="*/ 2197296 w 2816142"/>
              <a:gd name="connsiteY123" fmla="*/ 1118604 h 1487649"/>
              <a:gd name="connsiteX124" fmla="*/ 2209949 w 2816142"/>
              <a:gd name="connsiteY124" fmla="*/ 933129 h 1487649"/>
              <a:gd name="connsiteX125" fmla="*/ 2226631 w 2816142"/>
              <a:gd name="connsiteY125" fmla="*/ 920849 h 1487649"/>
              <a:gd name="connsiteX126" fmla="*/ 2239071 w 2816142"/>
              <a:gd name="connsiteY126" fmla="*/ 908579 h 1487649"/>
              <a:gd name="connsiteX127" fmla="*/ 2255530 w 2816142"/>
              <a:gd name="connsiteY127" fmla="*/ 780839 h 1487649"/>
              <a:gd name="connsiteX128" fmla="*/ 2263590 w 2816142"/>
              <a:gd name="connsiteY128" fmla="*/ 791908 h 1487649"/>
              <a:gd name="connsiteX129" fmla="*/ 2280932 w 2816142"/>
              <a:gd name="connsiteY129" fmla="*/ 930716 h 1487649"/>
              <a:gd name="connsiteX130" fmla="*/ 2294244 w 2816142"/>
              <a:gd name="connsiteY130" fmla="*/ 951811 h 1487649"/>
              <a:gd name="connsiteX131" fmla="*/ 2311968 w 2816142"/>
              <a:gd name="connsiteY131" fmla="*/ 972917 h 1487649"/>
              <a:gd name="connsiteX132" fmla="*/ 2325663 w 2816142"/>
              <a:gd name="connsiteY132" fmla="*/ 994022 h 1487649"/>
              <a:gd name="connsiteX133" fmla="*/ 2343759 w 2816142"/>
              <a:gd name="connsiteY133" fmla="*/ 876320 h 1487649"/>
              <a:gd name="connsiteX134" fmla="*/ 2352584 w 2816142"/>
              <a:gd name="connsiteY134" fmla="*/ 758617 h 1487649"/>
              <a:gd name="connsiteX135" fmla="*/ 2365801 w 2816142"/>
              <a:gd name="connsiteY135" fmla="*/ 758617 h 1487649"/>
              <a:gd name="connsiteX136" fmla="*/ 2374615 w 2816142"/>
              <a:gd name="connsiteY136" fmla="*/ 823614 h 1487649"/>
              <a:gd name="connsiteX137" fmla="*/ 2389639 w 2816142"/>
              <a:gd name="connsiteY137" fmla="*/ 888600 h 1487649"/>
              <a:gd name="connsiteX138" fmla="*/ 2400261 w 2816142"/>
              <a:gd name="connsiteY138" fmla="*/ 829217 h 1487649"/>
              <a:gd name="connsiteX139" fmla="*/ 2414360 w 2816142"/>
              <a:gd name="connsiteY139" fmla="*/ 769824 h 1487649"/>
              <a:gd name="connsiteX140" fmla="*/ 2424056 w 2816142"/>
              <a:gd name="connsiteY140" fmla="*/ 927473 h 1487649"/>
              <a:gd name="connsiteX141" fmla="*/ 2448618 w 2816142"/>
              <a:gd name="connsiteY141" fmla="*/ 1020125 h 1487649"/>
              <a:gd name="connsiteX142" fmla="*/ 2466969 w 2816142"/>
              <a:gd name="connsiteY142" fmla="*/ 934033 h 1487649"/>
              <a:gd name="connsiteX143" fmla="*/ 2489362 w 2816142"/>
              <a:gd name="connsiteY143" fmla="*/ 972321 h 1487649"/>
              <a:gd name="connsiteX144" fmla="*/ 2508256 w 2816142"/>
              <a:gd name="connsiteY144" fmla="*/ 1176541 h 1487649"/>
              <a:gd name="connsiteX145" fmla="*/ 2539622 w 2816142"/>
              <a:gd name="connsiteY145" fmla="*/ 1163728 h 1487649"/>
              <a:gd name="connsiteX146" fmla="*/ 2556113 w 2816142"/>
              <a:gd name="connsiteY146" fmla="*/ 1006079 h 1487649"/>
              <a:gd name="connsiteX147" fmla="*/ 2577017 w 2816142"/>
              <a:gd name="connsiteY147" fmla="*/ 1027185 h 1487649"/>
              <a:gd name="connsiteX148" fmla="*/ 2593890 w 2816142"/>
              <a:gd name="connsiteY148" fmla="*/ 1048280 h 1487649"/>
              <a:gd name="connsiteX149" fmla="*/ 2615177 w 2816142"/>
              <a:gd name="connsiteY149" fmla="*/ 903454 h 1487649"/>
              <a:gd name="connsiteX150" fmla="*/ 2623991 w 2816142"/>
              <a:gd name="connsiteY150" fmla="*/ 758617 h 1487649"/>
              <a:gd name="connsiteX151" fmla="*/ 2769444 w 2816142"/>
              <a:gd name="connsiteY151" fmla="*/ 758617 h 1487649"/>
              <a:gd name="connsiteX152" fmla="*/ 2778259 w 2816142"/>
              <a:gd name="connsiteY152" fmla="*/ 795704 h 1487649"/>
              <a:gd name="connsiteX153" fmla="*/ 2792358 w 2816142"/>
              <a:gd name="connsiteY153" fmla="*/ 832790 h 1487649"/>
              <a:gd name="connsiteX154" fmla="*/ 2816143 w 2816142"/>
              <a:gd name="connsiteY154" fmla="*/ 832790 h 1487649"/>
              <a:gd name="connsiteX155" fmla="*/ 2816143 w 2816142"/>
              <a:gd name="connsiteY155" fmla="*/ 832790 h 148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2816142" h="1487649">
                <a:moveTo>
                  <a:pt x="0" y="461679"/>
                </a:moveTo>
                <a:lnTo>
                  <a:pt x="97559" y="461679"/>
                </a:lnTo>
                <a:lnTo>
                  <a:pt x="104528" y="657139"/>
                </a:lnTo>
                <a:lnTo>
                  <a:pt x="122721" y="852598"/>
                </a:lnTo>
                <a:lnTo>
                  <a:pt x="137429" y="760264"/>
                </a:lnTo>
                <a:lnTo>
                  <a:pt x="154766" y="667928"/>
                </a:lnTo>
                <a:lnTo>
                  <a:pt x="168620" y="879169"/>
                </a:lnTo>
                <a:lnTo>
                  <a:pt x="196149" y="894948"/>
                </a:lnTo>
                <a:lnTo>
                  <a:pt x="212456" y="713628"/>
                </a:lnTo>
                <a:lnTo>
                  <a:pt x="232429" y="820105"/>
                </a:lnTo>
                <a:lnTo>
                  <a:pt x="249774" y="926580"/>
                </a:lnTo>
                <a:lnTo>
                  <a:pt x="270786" y="729476"/>
                </a:lnTo>
                <a:lnTo>
                  <a:pt x="278120" y="677128"/>
                </a:lnTo>
                <a:lnTo>
                  <a:pt x="293383" y="821881"/>
                </a:lnTo>
                <a:lnTo>
                  <a:pt x="304980" y="977648"/>
                </a:lnTo>
                <a:lnTo>
                  <a:pt x="325274" y="1133415"/>
                </a:lnTo>
                <a:lnTo>
                  <a:pt x="341902" y="1077041"/>
                </a:lnTo>
                <a:lnTo>
                  <a:pt x="361561" y="875916"/>
                </a:lnTo>
                <a:lnTo>
                  <a:pt x="373292" y="674793"/>
                </a:lnTo>
                <a:lnTo>
                  <a:pt x="388055" y="462658"/>
                </a:lnTo>
                <a:lnTo>
                  <a:pt x="394120" y="444537"/>
                </a:lnTo>
                <a:lnTo>
                  <a:pt x="407686" y="638551"/>
                </a:lnTo>
                <a:lnTo>
                  <a:pt x="418219" y="613499"/>
                </a:lnTo>
                <a:lnTo>
                  <a:pt x="431568" y="588447"/>
                </a:lnTo>
                <a:lnTo>
                  <a:pt x="441885" y="563395"/>
                </a:lnTo>
                <a:lnTo>
                  <a:pt x="455018" y="344328"/>
                </a:lnTo>
                <a:lnTo>
                  <a:pt x="460650" y="125261"/>
                </a:lnTo>
                <a:lnTo>
                  <a:pt x="539493" y="125261"/>
                </a:lnTo>
                <a:lnTo>
                  <a:pt x="545125" y="419727"/>
                </a:lnTo>
                <a:lnTo>
                  <a:pt x="568310" y="714192"/>
                </a:lnTo>
                <a:lnTo>
                  <a:pt x="588679" y="739244"/>
                </a:lnTo>
                <a:lnTo>
                  <a:pt x="612077" y="764295"/>
                </a:lnTo>
                <a:lnTo>
                  <a:pt x="632662" y="922710"/>
                </a:lnTo>
                <a:lnTo>
                  <a:pt x="658382" y="786666"/>
                </a:lnTo>
                <a:lnTo>
                  <a:pt x="666558" y="551826"/>
                </a:lnTo>
                <a:lnTo>
                  <a:pt x="678116" y="586401"/>
                </a:lnTo>
                <a:lnTo>
                  <a:pt x="686643" y="548822"/>
                </a:lnTo>
                <a:lnTo>
                  <a:pt x="697892" y="377879"/>
                </a:lnTo>
                <a:lnTo>
                  <a:pt x="704006" y="206936"/>
                </a:lnTo>
                <a:lnTo>
                  <a:pt x="712831" y="134784"/>
                </a:lnTo>
                <a:lnTo>
                  <a:pt x="718264" y="365631"/>
                </a:lnTo>
                <a:lnTo>
                  <a:pt x="740093" y="668633"/>
                </a:lnTo>
                <a:lnTo>
                  <a:pt x="759210" y="736469"/>
                </a:lnTo>
                <a:lnTo>
                  <a:pt x="781656" y="804305"/>
                </a:lnTo>
                <a:lnTo>
                  <a:pt x="801390" y="872141"/>
                </a:lnTo>
                <a:lnTo>
                  <a:pt x="824473" y="636976"/>
                </a:lnTo>
                <a:lnTo>
                  <a:pt x="831150" y="401812"/>
                </a:lnTo>
                <a:lnTo>
                  <a:pt x="874616" y="401812"/>
                </a:lnTo>
                <a:lnTo>
                  <a:pt x="881304" y="512585"/>
                </a:lnTo>
                <a:lnTo>
                  <a:pt x="893340" y="623358"/>
                </a:lnTo>
                <a:lnTo>
                  <a:pt x="902027" y="555522"/>
                </a:lnTo>
                <a:lnTo>
                  <a:pt x="913436" y="487686"/>
                </a:lnTo>
                <a:lnTo>
                  <a:pt x="921506" y="419849"/>
                </a:lnTo>
                <a:lnTo>
                  <a:pt x="932287" y="241240"/>
                </a:lnTo>
                <a:lnTo>
                  <a:pt x="937731" y="131361"/>
                </a:lnTo>
                <a:lnTo>
                  <a:pt x="946514" y="200091"/>
                </a:lnTo>
                <a:lnTo>
                  <a:pt x="952595" y="520186"/>
                </a:lnTo>
                <a:lnTo>
                  <a:pt x="981548" y="840286"/>
                </a:lnTo>
                <a:lnTo>
                  <a:pt x="1007778" y="952725"/>
                </a:lnTo>
                <a:lnTo>
                  <a:pt x="1037953" y="996436"/>
                </a:lnTo>
                <a:lnTo>
                  <a:pt x="1064769" y="1224930"/>
                </a:lnTo>
                <a:lnTo>
                  <a:pt x="1106555" y="1202059"/>
                </a:lnTo>
                <a:lnTo>
                  <a:pt x="1125438" y="1050290"/>
                </a:lnTo>
                <a:lnTo>
                  <a:pt x="1149404" y="1106174"/>
                </a:lnTo>
                <a:lnTo>
                  <a:pt x="1169425" y="1028897"/>
                </a:lnTo>
                <a:lnTo>
                  <a:pt x="1192455" y="766836"/>
                </a:lnTo>
                <a:lnTo>
                  <a:pt x="1200536" y="504779"/>
                </a:lnTo>
                <a:lnTo>
                  <a:pt x="1211626" y="371609"/>
                </a:lnTo>
                <a:lnTo>
                  <a:pt x="1217644" y="388989"/>
                </a:lnTo>
                <a:lnTo>
                  <a:pt x="1229223" y="539539"/>
                </a:lnTo>
                <a:lnTo>
                  <a:pt x="1237803" y="758227"/>
                </a:lnTo>
                <a:lnTo>
                  <a:pt x="1255400" y="976914"/>
                </a:lnTo>
                <a:lnTo>
                  <a:pt x="1269988" y="929227"/>
                </a:lnTo>
                <a:lnTo>
                  <a:pt x="1287202" y="730991"/>
                </a:lnTo>
                <a:lnTo>
                  <a:pt x="1298866" y="532753"/>
                </a:lnTo>
                <a:lnTo>
                  <a:pt x="1313145" y="266376"/>
                </a:lnTo>
                <a:lnTo>
                  <a:pt x="1318398" y="0"/>
                </a:lnTo>
                <a:lnTo>
                  <a:pt x="1391986" y="0"/>
                </a:lnTo>
                <a:lnTo>
                  <a:pt x="1397238" y="235556"/>
                </a:lnTo>
                <a:lnTo>
                  <a:pt x="1419216" y="664446"/>
                </a:lnTo>
                <a:lnTo>
                  <a:pt x="1434293" y="857777"/>
                </a:lnTo>
                <a:lnTo>
                  <a:pt x="1446754" y="1086749"/>
                </a:lnTo>
                <a:lnTo>
                  <a:pt x="1465935" y="1080167"/>
                </a:lnTo>
                <a:lnTo>
                  <a:pt x="1478078" y="946739"/>
                </a:lnTo>
                <a:lnTo>
                  <a:pt x="1493824" y="855544"/>
                </a:lnTo>
                <a:lnTo>
                  <a:pt x="1518109" y="637500"/>
                </a:lnTo>
                <a:lnTo>
                  <a:pt x="1525329" y="510661"/>
                </a:lnTo>
                <a:lnTo>
                  <a:pt x="1536153" y="510661"/>
                </a:lnTo>
                <a:lnTo>
                  <a:pt x="1543372" y="506077"/>
                </a:lnTo>
                <a:lnTo>
                  <a:pt x="1554143" y="501493"/>
                </a:lnTo>
                <a:lnTo>
                  <a:pt x="1561299" y="411887"/>
                </a:lnTo>
                <a:lnTo>
                  <a:pt x="1571176" y="322281"/>
                </a:lnTo>
                <a:lnTo>
                  <a:pt x="1577439" y="533526"/>
                </a:lnTo>
                <a:lnTo>
                  <a:pt x="1599533" y="749353"/>
                </a:lnTo>
                <a:lnTo>
                  <a:pt x="1618077" y="974671"/>
                </a:lnTo>
                <a:lnTo>
                  <a:pt x="1655291" y="1285003"/>
                </a:lnTo>
                <a:lnTo>
                  <a:pt x="1689772" y="1487649"/>
                </a:lnTo>
                <a:lnTo>
                  <a:pt x="1730410" y="1389447"/>
                </a:lnTo>
                <a:lnTo>
                  <a:pt x="1755226" y="1182548"/>
                </a:lnTo>
                <a:lnTo>
                  <a:pt x="1783700" y="966154"/>
                </a:lnTo>
                <a:lnTo>
                  <a:pt x="1793524" y="749771"/>
                </a:lnTo>
                <a:lnTo>
                  <a:pt x="1807006" y="641072"/>
                </a:lnTo>
                <a:lnTo>
                  <a:pt x="1814332" y="532374"/>
                </a:lnTo>
                <a:lnTo>
                  <a:pt x="1825337" y="532374"/>
                </a:lnTo>
                <a:lnTo>
                  <a:pt x="1832673" y="564557"/>
                </a:lnTo>
                <a:lnTo>
                  <a:pt x="1844178" y="596740"/>
                </a:lnTo>
                <a:lnTo>
                  <a:pt x="1852004" y="726487"/>
                </a:lnTo>
                <a:lnTo>
                  <a:pt x="1866910" y="856235"/>
                </a:lnTo>
                <a:lnTo>
                  <a:pt x="1878160" y="1062804"/>
                </a:lnTo>
                <a:lnTo>
                  <a:pt x="1905134" y="1237178"/>
                </a:lnTo>
                <a:lnTo>
                  <a:pt x="1927952" y="1190863"/>
                </a:lnTo>
                <a:lnTo>
                  <a:pt x="1954257" y="1046972"/>
                </a:lnTo>
                <a:lnTo>
                  <a:pt x="1973480" y="903092"/>
                </a:lnTo>
                <a:lnTo>
                  <a:pt x="1996192" y="682383"/>
                </a:lnTo>
                <a:lnTo>
                  <a:pt x="2003156" y="461679"/>
                </a:lnTo>
                <a:lnTo>
                  <a:pt x="2048451" y="461679"/>
                </a:lnTo>
                <a:lnTo>
                  <a:pt x="2055426" y="539958"/>
                </a:lnTo>
                <a:lnTo>
                  <a:pt x="2067206" y="618237"/>
                </a:lnTo>
                <a:lnTo>
                  <a:pt x="2075500" y="841998"/>
                </a:lnTo>
                <a:lnTo>
                  <a:pt x="2100348" y="1065760"/>
                </a:lnTo>
                <a:lnTo>
                  <a:pt x="2121709" y="1116329"/>
                </a:lnTo>
                <a:lnTo>
                  <a:pt x="2147312" y="1088609"/>
                </a:lnTo>
                <a:lnTo>
                  <a:pt x="2168099" y="1176349"/>
                </a:lnTo>
                <a:lnTo>
                  <a:pt x="2197296" y="1118604"/>
                </a:lnTo>
                <a:lnTo>
                  <a:pt x="2209949" y="933129"/>
                </a:lnTo>
                <a:lnTo>
                  <a:pt x="2226631" y="920849"/>
                </a:lnTo>
                <a:lnTo>
                  <a:pt x="2239071" y="908579"/>
                </a:lnTo>
                <a:lnTo>
                  <a:pt x="2255530" y="780839"/>
                </a:lnTo>
                <a:lnTo>
                  <a:pt x="2263590" y="791908"/>
                </a:lnTo>
                <a:lnTo>
                  <a:pt x="2280932" y="930716"/>
                </a:lnTo>
                <a:lnTo>
                  <a:pt x="2294244" y="951811"/>
                </a:lnTo>
                <a:lnTo>
                  <a:pt x="2311968" y="972917"/>
                </a:lnTo>
                <a:lnTo>
                  <a:pt x="2325663" y="994022"/>
                </a:lnTo>
                <a:lnTo>
                  <a:pt x="2343759" y="876320"/>
                </a:lnTo>
                <a:lnTo>
                  <a:pt x="2352584" y="758617"/>
                </a:lnTo>
                <a:lnTo>
                  <a:pt x="2365801" y="758617"/>
                </a:lnTo>
                <a:lnTo>
                  <a:pt x="2374615" y="823614"/>
                </a:lnTo>
                <a:lnTo>
                  <a:pt x="2389639" y="888600"/>
                </a:lnTo>
                <a:lnTo>
                  <a:pt x="2400261" y="829217"/>
                </a:lnTo>
                <a:lnTo>
                  <a:pt x="2414360" y="769824"/>
                </a:lnTo>
                <a:lnTo>
                  <a:pt x="2424056" y="927473"/>
                </a:lnTo>
                <a:lnTo>
                  <a:pt x="2448618" y="1020125"/>
                </a:lnTo>
                <a:lnTo>
                  <a:pt x="2466969" y="934033"/>
                </a:lnTo>
                <a:lnTo>
                  <a:pt x="2489362" y="972321"/>
                </a:lnTo>
                <a:lnTo>
                  <a:pt x="2508256" y="1176541"/>
                </a:lnTo>
                <a:lnTo>
                  <a:pt x="2539622" y="1163728"/>
                </a:lnTo>
                <a:lnTo>
                  <a:pt x="2556113" y="1006079"/>
                </a:lnTo>
                <a:lnTo>
                  <a:pt x="2577017" y="1027185"/>
                </a:lnTo>
                <a:lnTo>
                  <a:pt x="2593890" y="1048280"/>
                </a:lnTo>
                <a:lnTo>
                  <a:pt x="2615177" y="903454"/>
                </a:lnTo>
                <a:lnTo>
                  <a:pt x="2623991" y="758617"/>
                </a:lnTo>
                <a:lnTo>
                  <a:pt x="2769444" y="758617"/>
                </a:lnTo>
                <a:lnTo>
                  <a:pt x="2778259" y="795704"/>
                </a:lnTo>
                <a:lnTo>
                  <a:pt x="2792358" y="832790"/>
                </a:lnTo>
                <a:lnTo>
                  <a:pt x="2816143" y="832790"/>
                </a:lnTo>
                <a:lnTo>
                  <a:pt x="2816143" y="832790"/>
                </a:lnTo>
              </a:path>
            </a:pathLst>
          </a:custGeom>
          <a:noFill/>
          <a:ln w="31898" cap="sq">
            <a:solidFill>
              <a:srgbClr val="FF4500"/>
            </a:solidFill>
            <a:prstDash val="solid"/>
            <a:round/>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94" name="Freeform 93">
            <a:extLst>
              <a:ext uri="{FF2B5EF4-FFF2-40B4-BE49-F238E27FC236}">
                <a16:creationId xmlns:a16="http://schemas.microsoft.com/office/drawing/2014/main" id="{B0C4AD4E-8968-0A40-6CAD-DD428984D49C}"/>
              </a:ext>
            </a:extLst>
          </p:cNvPr>
          <p:cNvSpPr/>
          <p:nvPr/>
        </p:nvSpPr>
        <p:spPr>
          <a:xfrm>
            <a:off x="2801649" y="2988176"/>
            <a:ext cx="3366550" cy="12548"/>
          </a:xfrm>
          <a:custGeom>
            <a:avLst/>
            <a:gdLst>
              <a:gd name="connsiteX0" fmla="*/ 0 w 3053352"/>
              <a:gd name="connsiteY0" fmla="*/ 0 h 10632"/>
              <a:gd name="connsiteX1" fmla="*/ 3053353 w 3053352"/>
              <a:gd name="connsiteY1" fmla="*/ 0 h 10632"/>
            </a:gdLst>
            <a:ahLst/>
            <a:cxnLst>
              <a:cxn ang="0">
                <a:pos x="connsiteX0" y="connsiteY0"/>
              </a:cxn>
              <a:cxn ang="0">
                <a:pos x="connsiteX1" y="connsiteY1"/>
              </a:cxn>
            </a:cxnLst>
            <a:rect l="l" t="t" r="r" b="b"/>
            <a:pathLst>
              <a:path w="3053352" h="10632">
                <a:moveTo>
                  <a:pt x="0" y="0"/>
                </a:moveTo>
                <a:lnTo>
                  <a:pt x="3053353" y="0"/>
                </a:lnTo>
              </a:path>
            </a:pathLst>
          </a:custGeom>
          <a:noFill/>
          <a:ln w="21265" cap="flat">
            <a:solidFill>
              <a:srgbClr val="FF4500"/>
            </a:solidFill>
            <a:custDash>
              <a:ds d="150000" sp="247500"/>
            </a:custDash>
            <a:round/>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95" name="Freeform 94">
            <a:extLst>
              <a:ext uri="{FF2B5EF4-FFF2-40B4-BE49-F238E27FC236}">
                <a16:creationId xmlns:a16="http://schemas.microsoft.com/office/drawing/2014/main" id="{03893223-28D9-1858-21D6-2E65BFEDD8B8}"/>
              </a:ext>
            </a:extLst>
          </p:cNvPr>
          <p:cNvSpPr/>
          <p:nvPr/>
        </p:nvSpPr>
        <p:spPr>
          <a:xfrm>
            <a:off x="2801649" y="1626986"/>
            <a:ext cx="11723" cy="2439145"/>
          </a:xfrm>
          <a:custGeom>
            <a:avLst/>
            <a:gdLst>
              <a:gd name="connsiteX0" fmla="*/ 0 w 10632"/>
              <a:gd name="connsiteY0" fmla="*/ 2066796 h 2066796"/>
              <a:gd name="connsiteX1" fmla="*/ 0 w 10632"/>
              <a:gd name="connsiteY1" fmla="*/ 0 h 2066796"/>
            </a:gdLst>
            <a:ahLst/>
            <a:cxnLst>
              <a:cxn ang="0">
                <a:pos x="connsiteX0" y="connsiteY0"/>
              </a:cxn>
              <a:cxn ang="0">
                <a:pos x="connsiteX1" y="connsiteY1"/>
              </a:cxn>
            </a:cxnLst>
            <a:rect l="l" t="t" r="r" b="b"/>
            <a:pathLst>
              <a:path w="10632" h="2066796">
                <a:moveTo>
                  <a:pt x="0" y="2066796"/>
                </a:moveTo>
                <a:lnTo>
                  <a:pt x="0" y="0"/>
                </a:lnTo>
              </a:path>
            </a:pathLst>
          </a:custGeom>
          <a:noFill/>
          <a:ln w="8506" cap="sq">
            <a:solidFill>
              <a:srgbClr val="000000"/>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96" name="Freeform 95">
            <a:extLst>
              <a:ext uri="{FF2B5EF4-FFF2-40B4-BE49-F238E27FC236}">
                <a16:creationId xmlns:a16="http://schemas.microsoft.com/office/drawing/2014/main" id="{43E4D4F9-EE14-BB16-6DF4-2A5A0AF1EDDF}"/>
              </a:ext>
            </a:extLst>
          </p:cNvPr>
          <p:cNvSpPr/>
          <p:nvPr/>
        </p:nvSpPr>
        <p:spPr>
          <a:xfrm>
            <a:off x="6168200" y="1626986"/>
            <a:ext cx="11723" cy="2439145"/>
          </a:xfrm>
          <a:custGeom>
            <a:avLst/>
            <a:gdLst>
              <a:gd name="connsiteX0" fmla="*/ 0 w 10632"/>
              <a:gd name="connsiteY0" fmla="*/ 2066796 h 2066796"/>
              <a:gd name="connsiteX1" fmla="*/ 0 w 10632"/>
              <a:gd name="connsiteY1" fmla="*/ 0 h 2066796"/>
            </a:gdLst>
            <a:ahLst/>
            <a:cxnLst>
              <a:cxn ang="0">
                <a:pos x="connsiteX0" y="connsiteY0"/>
              </a:cxn>
              <a:cxn ang="0">
                <a:pos x="connsiteX1" y="connsiteY1"/>
              </a:cxn>
            </a:cxnLst>
            <a:rect l="l" t="t" r="r" b="b"/>
            <a:pathLst>
              <a:path w="10632" h="2066796">
                <a:moveTo>
                  <a:pt x="0" y="2066796"/>
                </a:moveTo>
                <a:lnTo>
                  <a:pt x="0" y="0"/>
                </a:lnTo>
              </a:path>
            </a:pathLst>
          </a:custGeom>
          <a:noFill/>
          <a:ln w="8506" cap="sq">
            <a:solidFill>
              <a:srgbClr val="000000"/>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98" name="Freeform 97">
            <a:extLst>
              <a:ext uri="{FF2B5EF4-FFF2-40B4-BE49-F238E27FC236}">
                <a16:creationId xmlns:a16="http://schemas.microsoft.com/office/drawing/2014/main" id="{58F53B0E-3A46-04A8-1C4D-8CF461879D59}"/>
              </a:ext>
            </a:extLst>
          </p:cNvPr>
          <p:cNvSpPr/>
          <p:nvPr/>
        </p:nvSpPr>
        <p:spPr>
          <a:xfrm>
            <a:off x="2801649" y="1626986"/>
            <a:ext cx="3366550" cy="12548"/>
          </a:xfrm>
          <a:custGeom>
            <a:avLst/>
            <a:gdLst>
              <a:gd name="connsiteX0" fmla="*/ 0 w 3053352"/>
              <a:gd name="connsiteY0" fmla="*/ 0 h 10632"/>
              <a:gd name="connsiteX1" fmla="*/ 3053353 w 3053352"/>
              <a:gd name="connsiteY1" fmla="*/ 0 h 10632"/>
            </a:gdLst>
            <a:ahLst/>
            <a:cxnLst>
              <a:cxn ang="0">
                <a:pos x="connsiteX0" y="connsiteY0"/>
              </a:cxn>
              <a:cxn ang="0">
                <a:pos x="connsiteX1" y="connsiteY1"/>
              </a:cxn>
            </a:cxnLst>
            <a:rect l="l" t="t" r="r" b="b"/>
            <a:pathLst>
              <a:path w="3053352" h="10632">
                <a:moveTo>
                  <a:pt x="0" y="0"/>
                </a:moveTo>
                <a:lnTo>
                  <a:pt x="3053353" y="0"/>
                </a:lnTo>
              </a:path>
            </a:pathLst>
          </a:custGeom>
          <a:noFill/>
          <a:ln w="8506" cap="sq">
            <a:solidFill>
              <a:srgbClr val="000000"/>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137" name="Freeform 136">
            <a:extLst>
              <a:ext uri="{FF2B5EF4-FFF2-40B4-BE49-F238E27FC236}">
                <a16:creationId xmlns:a16="http://schemas.microsoft.com/office/drawing/2014/main" id="{B5C36346-3371-A9AD-713F-9492F1BA325E}"/>
              </a:ext>
            </a:extLst>
          </p:cNvPr>
          <p:cNvSpPr/>
          <p:nvPr/>
        </p:nvSpPr>
        <p:spPr>
          <a:xfrm>
            <a:off x="2792225" y="4066677"/>
            <a:ext cx="3379588" cy="12547"/>
          </a:xfrm>
          <a:custGeom>
            <a:avLst/>
            <a:gdLst>
              <a:gd name="connsiteX0" fmla="*/ 0 w 2863880"/>
              <a:gd name="connsiteY0" fmla="*/ 0 h 10632"/>
              <a:gd name="connsiteX1" fmla="*/ 2863881 w 2863880"/>
              <a:gd name="connsiteY1" fmla="*/ 0 h 10632"/>
            </a:gdLst>
            <a:ahLst/>
            <a:cxnLst>
              <a:cxn ang="0">
                <a:pos x="connsiteX0" y="connsiteY0"/>
              </a:cxn>
              <a:cxn ang="0">
                <a:pos x="connsiteX1" y="connsiteY1"/>
              </a:cxn>
            </a:cxnLst>
            <a:rect l="l" t="t" r="r" b="b"/>
            <a:pathLst>
              <a:path w="2863880" h="10632">
                <a:moveTo>
                  <a:pt x="0" y="0"/>
                </a:moveTo>
                <a:lnTo>
                  <a:pt x="2863881" y="0"/>
                </a:lnTo>
              </a:path>
            </a:pathLst>
          </a:custGeom>
          <a:noFill/>
          <a:ln w="8506"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3" name="TextBox 2">
            <a:extLst>
              <a:ext uri="{FF2B5EF4-FFF2-40B4-BE49-F238E27FC236}">
                <a16:creationId xmlns:a16="http://schemas.microsoft.com/office/drawing/2014/main" id="{5EF781CF-2766-E35C-E06A-AB583C14D6EA}"/>
              </a:ext>
            </a:extLst>
          </p:cNvPr>
          <p:cNvSpPr txBox="1"/>
          <p:nvPr/>
        </p:nvSpPr>
        <p:spPr>
          <a:xfrm>
            <a:off x="-9041" y="4866501"/>
            <a:ext cx="3215945" cy="276999"/>
          </a:xfrm>
          <a:prstGeom prst="rect">
            <a:avLst/>
          </a:prstGeom>
          <a:noFill/>
        </p:spPr>
        <p:txBody>
          <a:bodyPr wrap="none" rtlCol="0">
            <a:spAutoFit/>
          </a:bodyPr>
          <a:lstStyle/>
          <a:p>
            <a:r>
              <a:rPr lang="en-US" sz="1200">
                <a:latin typeface="Gill Sans Light" panose="020B0302020104020203" pitchFamily="34" charset="-79"/>
                <a:cs typeface="Gill Sans Light" panose="020B0302020104020203" pitchFamily="34" charset="-79"/>
              </a:rPr>
              <a:t>Numbers in Bamboo EC2 p3 spot instance traces.</a:t>
            </a:r>
          </a:p>
        </p:txBody>
      </p:sp>
      <p:sp>
        <p:nvSpPr>
          <p:cNvPr id="10" name="TextBox 9">
            <a:extLst>
              <a:ext uri="{FF2B5EF4-FFF2-40B4-BE49-F238E27FC236}">
                <a16:creationId xmlns:a16="http://schemas.microsoft.com/office/drawing/2014/main" id="{D10B0494-A873-9762-DB8A-1E3C9329D51A}"/>
              </a:ext>
            </a:extLst>
          </p:cNvPr>
          <p:cNvSpPr txBox="1"/>
          <p:nvPr/>
        </p:nvSpPr>
        <p:spPr>
          <a:xfrm>
            <a:off x="775854" y="2539510"/>
            <a:ext cx="1660467" cy="615742"/>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Throughput</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(samples/second)</a:t>
            </a:r>
          </a:p>
        </p:txBody>
      </p:sp>
      <p:sp>
        <p:nvSpPr>
          <p:cNvPr id="89" name="Rounded Rectangular Callout 88">
            <a:extLst>
              <a:ext uri="{FF2B5EF4-FFF2-40B4-BE49-F238E27FC236}">
                <a16:creationId xmlns:a16="http://schemas.microsoft.com/office/drawing/2014/main" id="{15DA1EC0-FD2E-6B39-B4DD-3DB7D3CD6913}"/>
              </a:ext>
            </a:extLst>
          </p:cNvPr>
          <p:cNvSpPr/>
          <p:nvPr/>
        </p:nvSpPr>
        <p:spPr>
          <a:xfrm>
            <a:off x="6179923" y="567109"/>
            <a:ext cx="1485888" cy="648319"/>
          </a:xfrm>
          <a:prstGeom prst="wedgeRoundRectCallout">
            <a:avLst>
              <a:gd name="adj1" fmla="val -8523"/>
              <a:gd name="adj2" fmla="val 127360"/>
              <a:gd name="adj3" fmla="val 16667"/>
            </a:avLst>
          </a:prstGeom>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solidFill>
                  <a:srgbClr val="C00000"/>
                </a:solidFill>
                <a:latin typeface="Gill Sans" panose="020B0502020104020203" pitchFamily="34" charset="-79"/>
                <a:cs typeface="Gill Sans" panose="020B0502020104020203" pitchFamily="34" charset="-79"/>
              </a:rPr>
              <a:t>Failed to train</a:t>
            </a:r>
            <a:br>
              <a:rPr lang="en-US">
                <a:solidFill>
                  <a:srgbClr val="C00000"/>
                </a:solidFill>
                <a:latin typeface="Gill Sans" panose="020B0502020104020203" pitchFamily="34" charset="-79"/>
                <a:cs typeface="Gill Sans" panose="020B0502020104020203" pitchFamily="34" charset="-79"/>
              </a:rPr>
            </a:br>
            <a:r>
              <a:rPr lang="en-US">
                <a:solidFill>
                  <a:srgbClr val="C00000"/>
                </a:solidFill>
                <a:latin typeface="Gill Sans" panose="020B0502020104020203" pitchFamily="34" charset="-79"/>
                <a:cs typeface="Gill Sans" panose="020B0502020104020203" pitchFamily="34" charset="-79"/>
              </a:rPr>
              <a:t>due to its design</a:t>
            </a:r>
            <a:br>
              <a:rPr lang="en-US">
                <a:solidFill>
                  <a:srgbClr val="C00000"/>
                </a:solidFill>
                <a:latin typeface="Gill Sans" panose="020B0502020104020203" pitchFamily="34" charset="-79"/>
                <a:cs typeface="Gill Sans" panose="020B0502020104020203" pitchFamily="34" charset="-79"/>
              </a:rPr>
            </a:br>
            <a:r>
              <a:rPr lang="en-US">
                <a:solidFill>
                  <a:srgbClr val="C00000"/>
                </a:solidFill>
                <a:latin typeface="Gill Sans" panose="020B0502020104020203" pitchFamily="34" charset="-79"/>
                <a:cs typeface="Gill Sans" panose="020B0502020104020203" pitchFamily="34" charset="-79"/>
              </a:rPr>
              <a:t>(OoM)</a:t>
            </a:r>
          </a:p>
        </p:txBody>
      </p:sp>
      <p:sp>
        <p:nvSpPr>
          <p:cNvPr id="90" name="Rounded Rectangular Callout 89">
            <a:extLst>
              <a:ext uri="{FF2B5EF4-FFF2-40B4-BE49-F238E27FC236}">
                <a16:creationId xmlns:a16="http://schemas.microsoft.com/office/drawing/2014/main" id="{5CE35056-6E31-BAFB-3038-D496C5785EEC}"/>
              </a:ext>
            </a:extLst>
          </p:cNvPr>
          <p:cNvSpPr/>
          <p:nvPr/>
        </p:nvSpPr>
        <p:spPr>
          <a:xfrm>
            <a:off x="7605545" y="2168446"/>
            <a:ext cx="1497610" cy="692781"/>
          </a:xfrm>
          <a:prstGeom prst="wedgeRoundRectCallout">
            <a:avLst>
              <a:gd name="adj1" fmla="val -67597"/>
              <a:gd name="adj2" fmla="val -44761"/>
              <a:gd name="adj3" fmla="val 16667"/>
            </a:avLst>
          </a:prstGeom>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solidFill>
                  <a:srgbClr val="C00000"/>
                </a:solidFill>
                <a:latin typeface="Gill Sans" panose="020B0502020104020203" pitchFamily="34" charset="-79"/>
                <a:cs typeface="Gill Sans" panose="020B0502020104020203" pitchFamily="34" charset="-79"/>
              </a:rPr>
              <a:t>Failed to train</a:t>
            </a:r>
            <a:br>
              <a:rPr lang="en-US">
                <a:solidFill>
                  <a:srgbClr val="C00000"/>
                </a:solidFill>
                <a:latin typeface="Gill Sans" panose="020B0502020104020203" pitchFamily="34" charset="-79"/>
                <a:cs typeface="Gill Sans" panose="020B0502020104020203" pitchFamily="34" charset="-79"/>
              </a:rPr>
            </a:br>
            <a:r>
              <a:rPr lang="en-US">
                <a:solidFill>
                  <a:srgbClr val="C00000"/>
                </a:solidFill>
                <a:latin typeface="Gill Sans" panose="020B0502020104020203" pitchFamily="34" charset="-79"/>
                <a:cs typeface="Gill Sans" panose="020B0502020104020203" pitchFamily="34" charset="-79"/>
              </a:rPr>
              <a:t>due to high restart </a:t>
            </a:r>
            <a:br>
              <a:rPr lang="en-US">
                <a:solidFill>
                  <a:srgbClr val="C00000"/>
                </a:solidFill>
                <a:latin typeface="Gill Sans" panose="020B0502020104020203" pitchFamily="34" charset="-79"/>
                <a:cs typeface="Gill Sans" panose="020B0502020104020203" pitchFamily="34" charset="-79"/>
              </a:rPr>
            </a:br>
            <a:r>
              <a:rPr lang="en-US">
                <a:solidFill>
                  <a:srgbClr val="C00000"/>
                </a:solidFill>
                <a:latin typeface="Gill Sans" panose="020B0502020104020203" pitchFamily="34" charset="-79"/>
                <a:cs typeface="Gill Sans" panose="020B0502020104020203" pitchFamily="34" charset="-79"/>
              </a:rPr>
              <a:t>overheads</a:t>
            </a:r>
          </a:p>
        </p:txBody>
      </p:sp>
      <p:grpSp>
        <p:nvGrpSpPr>
          <p:cNvPr id="91" name="Group 90">
            <a:extLst>
              <a:ext uri="{FF2B5EF4-FFF2-40B4-BE49-F238E27FC236}">
                <a16:creationId xmlns:a16="http://schemas.microsoft.com/office/drawing/2014/main" id="{DA6400F8-8466-7977-0413-3686B5655D07}"/>
              </a:ext>
            </a:extLst>
          </p:cNvPr>
          <p:cNvGrpSpPr/>
          <p:nvPr/>
        </p:nvGrpSpPr>
        <p:grpSpPr>
          <a:xfrm>
            <a:off x="6360701" y="1683584"/>
            <a:ext cx="1112707" cy="307777"/>
            <a:chOff x="6505939" y="1683584"/>
            <a:chExt cx="1112707" cy="307777"/>
          </a:xfrm>
        </p:grpSpPr>
        <p:sp>
          <p:nvSpPr>
            <p:cNvPr id="92" name="Freeform 91">
              <a:extLst>
                <a:ext uri="{FF2B5EF4-FFF2-40B4-BE49-F238E27FC236}">
                  <a16:creationId xmlns:a16="http://schemas.microsoft.com/office/drawing/2014/main" id="{A3AF5E4D-2BDF-35A7-B5F3-B6401C55837C}"/>
                </a:ext>
              </a:extLst>
            </p:cNvPr>
            <p:cNvSpPr/>
            <p:nvPr/>
          </p:nvSpPr>
          <p:spPr>
            <a:xfrm>
              <a:off x="6505939" y="1832075"/>
              <a:ext cx="302260" cy="10795"/>
            </a:xfrm>
            <a:custGeom>
              <a:avLst/>
              <a:gdLst>
                <a:gd name="connsiteX0" fmla="*/ 0 w 302260"/>
                <a:gd name="connsiteY0" fmla="*/ 0 h 10795"/>
                <a:gd name="connsiteX1" fmla="*/ 151130 w 302260"/>
                <a:gd name="connsiteY1" fmla="*/ 0 h 10795"/>
                <a:gd name="connsiteX2" fmla="*/ 302260 w 302260"/>
                <a:gd name="connsiteY2" fmla="*/ 0 h 10795"/>
              </a:gdLst>
              <a:ahLst/>
              <a:cxnLst>
                <a:cxn ang="0">
                  <a:pos x="connsiteX0" y="connsiteY0"/>
                </a:cxn>
                <a:cxn ang="0">
                  <a:pos x="connsiteX1" y="connsiteY1"/>
                </a:cxn>
                <a:cxn ang="0">
                  <a:pos x="connsiteX2" y="connsiteY2"/>
                </a:cxn>
              </a:cxnLst>
              <a:rect l="l" t="t" r="r" b="b"/>
              <a:pathLst>
                <a:path w="302260" h="10795">
                  <a:moveTo>
                    <a:pt x="0" y="0"/>
                  </a:moveTo>
                  <a:lnTo>
                    <a:pt x="151130" y="0"/>
                  </a:lnTo>
                  <a:lnTo>
                    <a:pt x="302260" y="0"/>
                  </a:lnTo>
                </a:path>
              </a:pathLst>
            </a:custGeom>
            <a:noFill/>
            <a:ln w="21590" cap="sq">
              <a:solidFill>
                <a:srgbClr val="3CB371"/>
              </a:solidFill>
              <a:prstDash val="solid"/>
              <a:round/>
            </a:ln>
          </p:spPr>
          <p:txBody>
            <a:bodyPr rtlCol="0" anchor="ctr"/>
            <a:lstStyle/>
            <a:p>
              <a:endParaRPr lang="en-US">
                <a:latin typeface="Gill Sans Light" panose="020B0302020104020203" pitchFamily="34" charset="-79"/>
                <a:cs typeface="Gill Sans Light" panose="020B0302020104020203" pitchFamily="34" charset="-79"/>
              </a:endParaRPr>
            </a:p>
          </p:txBody>
        </p:sp>
        <p:sp>
          <p:nvSpPr>
            <p:cNvPr id="97" name="TextBox 96">
              <a:extLst>
                <a:ext uri="{FF2B5EF4-FFF2-40B4-BE49-F238E27FC236}">
                  <a16:creationId xmlns:a16="http://schemas.microsoft.com/office/drawing/2014/main" id="{478C8913-A5E8-E6E7-DF11-9D250F12CD24}"/>
                </a:ext>
              </a:extLst>
            </p:cNvPr>
            <p:cNvSpPr txBox="1"/>
            <p:nvPr/>
          </p:nvSpPr>
          <p:spPr>
            <a:xfrm>
              <a:off x="6837663" y="1683584"/>
              <a:ext cx="780983" cy="307777"/>
            </a:xfrm>
            <a:prstGeom prst="rect">
              <a:avLst/>
            </a:prstGeom>
            <a:noFill/>
          </p:spPr>
          <p:txBody>
            <a:bodyPr wrap="none" rtlCol="0">
              <a:spAutoFit/>
            </a:bodyPr>
            <a:lstStyle/>
            <a:p>
              <a:pPr algn="l"/>
              <a:r>
                <a:rPr lang="en-US">
                  <a:ln/>
                  <a:latin typeface="Gill Sans Light" panose="020B0302020104020203" pitchFamily="34" charset="-79"/>
                  <a:cs typeface="Gill Sans Light" panose="020B0302020104020203" pitchFamily="34" charset="-79"/>
                  <a:rtl val="0"/>
                </a:rPr>
                <a:t>B</a:t>
              </a:r>
              <a:r>
                <a:rPr lang="en-US" spc="0" baseline="0">
                  <a:ln/>
                  <a:solidFill>
                    <a:srgbClr val="000000"/>
                  </a:solidFill>
                  <a:latin typeface="Gill Sans Light" panose="020B0302020104020203" pitchFamily="34" charset="-79"/>
                  <a:cs typeface="Gill Sans Light" panose="020B0302020104020203" pitchFamily="34" charset="-79"/>
                  <a:sym typeface="Arial"/>
                  <a:rtl val="0"/>
                </a:rPr>
                <a:t>amboo</a:t>
              </a:r>
            </a:p>
          </p:txBody>
        </p:sp>
      </p:grpSp>
      <p:grpSp>
        <p:nvGrpSpPr>
          <p:cNvPr id="100" name="Group 99">
            <a:extLst>
              <a:ext uri="{FF2B5EF4-FFF2-40B4-BE49-F238E27FC236}">
                <a16:creationId xmlns:a16="http://schemas.microsoft.com/office/drawing/2014/main" id="{008044AA-ACAF-FC5F-6833-A39B09B5064A}"/>
              </a:ext>
            </a:extLst>
          </p:cNvPr>
          <p:cNvGrpSpPr/>
          <p:nvPr/>
        </p:nvGrpSpPr>
        <p:grpSpPr>
          <a:xfrm>
            <a:off x="6360701" y="2020533"/>
            <a:ext cx="1013321" cy="307777"/>
            <a:chOff x="7848017" y="1683584"/>
            <a:chExt cx="1013321" cy="307777"/>
          </a:xfrm>
        </p:grpSpPr>
        <p:sp>
          <p:nvSpPr>
            <p:cNvPr id="101" name="Freeform 100">
              <a:extLst>
                <a:ext uri="{FF2B5EF4-FFF2-40B4-BE49-F238E27FC236}">
                  <a16:creationId xmlns:a16="http://schemas.microsoft.com/office/drawing/2014/main" id="{7877DB12-A410-9649-207B-02ABDFA1284A}"/>
                </a:ext>
              </a:extLst>
            </p:cNvPr>
            <p:cNvSpPr/>
            <p:nvPr/>
          </p:nvSpPr>
          <p:spPr>
            <a:xfrm>
              <a:off x="7848017" y="1832075"/>
              <a:ext cx="302260" cy="10795"/>
            </a:xfrm>
            <a:custGeom>
              <a:avLst/>
              <a:gdLst>
                <a:gd name="connsiteX0" fmla="*/ 0 w 302260"/>
                <a:gd name="connsiteY0" fmla="*/ 0 h 10795"/>
                <a:gd name="connsiteX1" fmla="*/ 151130 w 302260"/>
                <a:gd name="connsiteY1" fmla="*/ 0 h 10795"/>
                <a:gd name="connsiteX2" fmla="*/ 302260 w 302260"/>
                <a:gd name="connsiteY2" fmla="*/ 0 h 10795"/>
              </a:gdLst>
              <a:ahLst/>
              <a:cxnLst>
                <a:cxn ang="0">
                  <a:pos x="connsiteX0" y="connsiteY0"/>
                </a:cxn>
                <a:cxn ang="0">
                  <a:pos x="connsiteX1" y="connsiteY1"/>
                </a:cxn>
                <a:cxn ang="0">
                  <a:pos x="connsiteX2" y="connsiteY2"/>
                </a:cxn>
              </a:cxnLst>
              <a:rect l="l" t="t" r="r" b="b"/>
              <a:pathLst>
                <a:path w="302260" h="10795">
                  <a:moveTo>
                    <a:pt x="0" y="0"/>
                  </a:moveTo>
                  <a:lnTo>
                    <a:pt x="151130" y="0"/>
                  </a:lnTo>
                  <a:lnTo>
                    <a:pt x="302260" y="0"/>
                  </a:lnTo>
                </a:path>
              </a:pathLst>
            </a:custGeom>
            <a:noFill/>
            <a:ln w="9716" cap="sq">
              <a:solidFill>
                <a:srgbClr val="000000"/>
              </a:solidFill>
              <a:prstDash val="solid"/>
              <a:round/>
            </a:ln>
          </p:spPr>
          <p:txBody>
            <a:bodyPr rtlCol="0" anchor="ctr"/>
            <a:lstStyle/>
            <a:p>
              <a:endParaRPr lang="en-US">
                <a:latin typeface="Gill Sans Light" panose="020B0302020104020203" pitchFamily="34" charset="-79"/>
                <a:cs typeface="Gill Sans Light" panose="020B0302020104020203" pitchFamily="34" charset="-79"/>
              </a:endParaRPr>
            </a:p>
          </p:txBody>
        </p:sp>
        <p:sp>
          <p:nvSpPr>
            <p:cNvPr id="102" name="TextBox 101">
              <a:extLst>
                <a:ext uri="{FF2B5EF4-FFF2-40B4-BE49-F238E27FC236}">
                  <a16:creationId xmlns:a16="http://schemas.microsoft.com/office/drawing/2014/main" id="{4F8EE3AC-6893-D0FA-5C2C-F194959156F3}"/>
                </a:ext>
              </a:extLst>
            </p:cNvPr>
            <p:cNvSpPr txBox="1"/>
            <p:nvPr/>
          </p:nvSpPr>
          <p:spPr>
            <a:xfrm>
              <a:off x="8179741" y="1683584"/>
              <a:ext cx="681597" cy="307777"/>
            </a:xfrm>
            <a:prstGeom prst="rect">
              <a:avLst/>
            </a:prstGeom>
            <a:noFill/>
          </p:spPr>
          <p:txBody>
            <a:bodyPr wrap="none" rtlCol="0">
              <a:spAutoFit/>
            </a:bodyPr>
            <a:lstStyle/>
            <a:p>
              <a:pPr algn="l"/>
              <a:r>
                <a:rPr lang="en-US">
                  <a:ln/>
                  <a:latin typeface="Gill Sans Light" panose="020B0302020104020203" pitchFamily="34" charset="-79"/>
                  <a:cs typeface="Gill Sans Light" panose="020B0302020104020203" pitchFamily="34" charset="-79"/>
                  <a:rtl val="0"/>
                </a:rPr>
                <a:t>V</a:t>
              </a:r>
              <a:r>
                <a:rPr lang="en-US" spc="0" baseline="0">
                  <a:ln/>
                  <a:solidFill>
                    <a:srgbClr val="000000"/>
                  </a:solidFill>
                  <a:latin typeface="Gill Sans Light" panose="020B0302020104020203" pitchFamily="34" charset="-79"/>
                  <a:cs typeface="Gill Sans Light" panose="020B0302020104020203" pitchFamily="34" charset="-79"/>
                  <a:sym typeface="Arial"/>
                  <a:rtl val="0"/>
                </a:rPr>
                <a:t>aruna</a:t>
              </a:r>
            </a:p>
          </p:txBody>
        </p:sp>
      </p:grpSp>
      <p:grpSp>
        <p:nvGrpSpPr>
          <p:cNvPr id="103" name="Group 102">
            <a:extLst>
              <a:ext uri="{FF2B5EF4-FFF2-40B4-BE49-F238E27FC236}">
                <a16:creationId xmlns:a16="http://schemas.microsoft.com/office/drawing/2014/main" id="{A6BF11E5-58E7-75CA-999F-9D51B470BDD5}"/>
              </a:ext>
            </a:extLst>
          </p:cNvPr>
          <p:cNvGrpSpPr/>
          <p:nvPr/>
        </p:nvGrpSpPr>
        <p:grpSpPr>
          <a:xfrm>
            <a:off x="6360701" y="2357481"/>
            <a:ext cx="1125531" cy="307777"/>
            <a:chOff x="9101802" y="1683584"/>
            <a:chExt cx="1125531" cy="307777"/>
          </a:xfrm>
        </p:grpSpPr>
        <p:sp>
          <p:nvSpPr>
            <p:cNvPr id="104" name="Freeform 103">
              <a:extLst>
                <a:ext uri="{FF2B5EF4-FFF2-40B4-BE49-F238E27FC236}">
                  <a16:creationId xmlns:a16="http://schemas.microsoft.com/office/drawing/2014/main" id="{8583A53A-337D-59F9-9EB2-EB94385700D2}"/>
                </a:ext>
              </a:extLst>
            </p:cNvPr>
            <p:cNvSpPr/>
            <p:nvPr/>
          </p:nvSpPr>
          <p:spPr>
            <a:xfrm>
              <a:off x="9101802" y="1832075"/>
              <a:ext cx="302260" cy="10795"/>
            </a:xfrm>
            <a:custGeom>
              <a:avLst/>
              <a:gdLst>
                <a:gd name="connsiteX0" fmla="*/ 0 w 302260"/>
                <a:gd name="connsiteY0" fmla="*/ 0 h 10795"/>
                <a:gd name="connsiteX1" fmla="*/ 151130 w 302260"/>
                <a:gd name="connsiteY1" fmla="*/ 0 h 10795"/>
                <a:gd name="connsiteX2" fmla="*/ 302260 w 302260"/>
                <a:gd name="connsiteY2" fmla="*/ 0 h 10795"/>
              </a:gdLst>
              <a:ahLst/>
              <a:cxnLst>
                <a:cxn ang="0">
                  <a:pos x="connsiteX0" y="connsiteY0"/>
                </a:cxn>
                <a:cxn ang="0">
                  <a:pos x="connsiteX1" y="connsiteY1"/>
                </a:cxn>
                <a:cxn ang="0">
                  <a:pos x="connsiteX2" y="connsiteY2"/>
                </a:cxn>
              </a:cxnLst>
              <a:rect l="l" t="t" r="r" b="b"/>
              <a:pathLst>
                <a:path w="302260" h="10795">
                  <a:moveTo>
                    <a:pt x="0" y="0"/>
                  </a:moveTo>
                  <a:lnTo>
                    <a:pt x="151130" y="0"/>
                  </a:lnTo>
                  <a:lnTo>
                    <a:pt x="302260" y="0"/>
                  </a:lnTo>
                </a:path>
              </a:pathLst>
            </a:custGeom>
            <a:noFill/>
            <a:ln w="32385" cap="sq">
              <a:solidFill>
                <a:srgbClr val="FF4500"/>
              </a:solidFill>
              <a:prstDash val="solid"/>
              <a:round/>
            </a:ln>
          </p:spPr>
          <p:txBody>
            <a:bodyPr rtlCol="0" anchor="ctr"/>
            <a:lstStyle/>
            <a:p>
              <a:endParaRPr lang="en-US">
                <a:latin typeface="Gill Sans Light" panose="020B0302020104020203" pitchFamily="34" charset="-79"/>
                <a:cs typeface="Gill Sans Light" panose="020B0302020104020203" pitchFamily="34" charset="-79"/>
              </a:endParaRPr>
            </a:p>
          </p:txBody>
        </p:sp>
        <p:sp>
          <p:nvSpPr>
            <p:cNvPr id="105" name="TextBox 104">
              <a:extLst>
                <a:ext uri="{FF2B5EF4-FFF2-40B4-BE49-F238E27FC236}">
                  <a16:creationId xmlns:a16="http://schemas.microsoft.com/office/drawing/2014/main" id="{757CBAE2-D4F0-F94D-B441-95C76A3B9BFB}"/>
                </a:ext>
              </a:extLst>
            </p:cNvPr>
            <p:cNvSpPr txBox="1"/>
            <p:nvPr/>
          </p:nvSpPr>
          <p:spPr>
            <a:xfrm>
              <a:off x="9433526" y="1683584"/>
              <a:ext cx="793807" cy="307777"/>
            </a:xfrm>
            <a:prstGeom prst="rect">
              <a:avLst/>
            </a:prstGeom>
            <a:noFill/>
          </p:spPr>
          <p:txBody>
            <a:bodyPr wrap="none" rtlCol="0">
              <a:spAutoFit/>
            </a:bodyPr>
            <a:lstStyle/>
            <a:p>
              <a:pPr algn="l"/>
              <a:r>
                <a:rPr lang="en-US">
                  <a:ln/>
                  <a:latin typeface="Gill Sans Light" panose="020B0302020104020203" pitchFamily="34" charset="-79"/>
                  <a:cs typeface="Gill Sans Light" panose="020B0302020104020203" pitchFamily="34" charset="-79"/>
                  <a:rtl val="0"/>
                </a:rPr>
                <a:t>O</a:t>
              </a:r>
              <a:r>
                <a:rPr lang="en-US" spc="0" baseline="0">
                  <a:ln/>
                  <a:solidFill>
                    <a:srgbClr val="000000"/>
                  </a:solidFill>
                  <a:latin typeface="Gill Sans Light" panose="020B0302020104020203" pitchFamily="34" charset="-79"/>
                  <a:cs typeface="Gill Sans Light" panose="020B0302020104020203" pitchFamily="34" charset="-79"/>
                  <a:sym typeface="Arial"/>
                  <a:rtl val="0"/>
                </a:rPr>
                <a:t>obleck</a:t>
              </a:r>
            </a:p>
          </p:txBody>
        </p:sp>
      </p:grpSp>
      <p:grpSp>
        <p:nvGrpSpPr>
          <p:cNvPr id="106" name="Group 105">
            <a:extLst>
              <a:ext uri="{FF2B5EF4-FFF2-40B4-BE49-F238E27FC236}">
                <a16:creationId xmlns:a16="http://schemas.microsoft.com/office/drawing/2014/main" id="{86CA8349-08D3-C08B-4C46-4E3BCCC03CA0}"/>
              </a:ext>
            </a:extLst>
          </p:cNvPr>
          <p:cNvGrpSpPr/>
          <p:nvPr/>
        </p:nvGrpSpPr>
        <p:grpSpPr>
          <a:xfrm>
            <a:off x="6362018" y="3338000"/>
            <a:ext cx="1351555" cy="307777"/>
            <a:chOff x="6507256" y="3111690"/>
            <a:chExt cx="1351555" cy="307777"/>
          </a:xfrm>
        </p:grpSpPr>
        <p:sp>
          <p:nvSpPr>
            <p:cNvPr id="107" name="Freeform 106">
              <a:extLst>
                <a:ext uri="{FF2B5EF4-FFF2-40B4-BE49-F238E27FC236}">
                  <a16:creationId xmlns:a16="http://schemas.microsoft.com/office/drawing/2014/main" id="{F1DF950A-2562-2AA9-E4FD-13D2F7FFAA4D}"/>
                </a:ext>
              </a:extLst>
            </p:cNvPr>
            <p:cNvSpPr/>
            <p:nvPr/>
          </p:nvSpPr>
          <p:spPr>
            <a:xfrm>
              <a:off x="6507256" y="3260181"/>
              <a:ext cx="302260" cy="10795"/>
            </a:xfrm>
            <a:custGeom>
              <a:avLst/>
              <a:gdLst>
                <a:gd name="connsiteX0" fmla="*/ 0 w 302260"/>
                <a:gd name="connsiteY0" fmla="*/ 0 h 10795"/>
                <a:gd name="connsiteX1" fmla="*/ 151130 w 302260"/>
                <a:gd name="connsiteY1" fmla="*/ 0 h 10795"/>
                <a:gd name="connsiteX2" fmla="*/ 302260 w 302260"/>
                <a:gd name="connsiteY2" fmla="*/ 0 h 10795"/>
              </a:gdLst>
              <a:ahLst/>
              <a:cxnLst>
                <a:cxn ang="0">
                  <a:pos x="connsiteX0" y="connsiteY0"/>
                </a:cxn>
                <a:cxn ang="0">
                  <a:pos x="connsiteX1" y="connsiteY1"/>
                </a:cxn>
                <a:cxn ang="0">
                  <a:pos x="connsiteX2" y="connsiteY2"/>
                </a:cxn>
              </a:cxnLst>
              <a:rect l="l" t="t" r="r" b="b"/>
              <a:pathLst>
                <a:path w="302260" h="10795">
                  <a:moveTo>
                    <a:pt x="0" y="0"/>
                  </a:moveTo>
                  <a:lnTo>
                    <a:pt x="151130" y="0"/>
                  </a:lnTo>
                  <a:lnTo>
                    <a:pt x="302260" y="0"/>
                  </a:lnTo>
                </a:path>
              </a:pathLst>
            </a:custGeom>
            <a:noFill/>
            <a:ln w="9716" cap="sq">
              <a:solidFill>
                <a:srgbClr val="000000"/>
              </a:solidFill>
              <a:prstDash val="solid"/>
              <a:round/>
            </a:ln>
          </p:spPr>
          <p:txBody>
            <a:bodyPr rtlCol="0" anchor="ctr"/>
            <a:lstStyle/>
            <a:p>
              <a:endParaRPr lang="en-US">
                <a:latin typeface="Gill Sans Light" panose="020B0302020104020203" pitchFamily="34" charset="-79"/>
                <a:cs typeface="Gill Sans Light" panose="020B0302020104020203" pitchFamily="34" charset="-79"/>
              </a:endParaRPr>
            </a:p>
          </p:txBody>
        </p:sp>
        <p:sp>
          <p:nvSpPr>
            <p:cNvPr id="108" name="TextBox 107">
              <a:extLst>
                <a:ext uri="{FF2B5EF4-FFF2-40B4-BE49-F238E27FC236}">
                  <a16:creationId xmlns:a16="http://schemas.microsoft.com/office/drawing/2014/main" id="{45531BDA-ECCA-C478-E448-56647A751A6D}"/>
                </a:ext>
              </a:extLst>
            </p:cNvPr>
            <p:cNvSpPr txBox="1"/>
            <p:nvPr/>
          </p:nvSpPr>
          <p:spPr>
            <a:xfrm>
              <a:off x="6838980" y="3111690"/>
              <a:ext cx="1019831" cy="307777"/>
            </a:xfrm>
            <a:prstGeom prst="rect">
              <a:avLst/>
            </a:prstGeom>
            <a:noFill/>
          </p:spPr>
          <p:txBody>
            <a:bodyPr wrap="none" rtlCol="0">
              <a:spAutoFit/>
            </a:bodyPr>
            <a:lstStyle/>
            <a:p>
              <a:pPr algn="l"/>
              <a:r>
                <a:rPr lang="en-US" spc="0" baseline="0">
                  <a:ln/>
                  <a:solidFill>
                    <a:srgbClr val="000000"/>
                  </a:solidFill>
                  <a:latin typeface="Gill Sans Light" panose="020B0302020104020203" pitchFamily="34" charset="-79"/>
                  <a:cs typeface="Gill Sans Light" panose="020B0302020104020203" pitchFamily="34" charset="-79"/>
                  <a:sym typeface="Arial"/>
                  <a:rtl val="0"/>
                </a:rPr>
                <a:t>Throughput</a:t>
              </a:r>
            </a:p>
          </p:txBody>
        </p:sp>
      </p:grpSp>
      <p:grpSp>
        <p:nvGrpSpPr>
          <p:cNvPr id="109" name="Group 108">
            <a:extLst>
              <a:ext uri="{FF2B5EF4-FFF2-40B4-BE49-F238E27FC236}">
                <a16:creationId xmlns:a16="http://schemas.microsoft.com/office/drawing/2014/main" id="{D192C042-4282-6647-C851-8B552F35D4E2}"/>
              </a:ext>
            </a:extLst>
          </p:cNvPr>
          <p:cNvGrpSpPr/>
          <p:nvPr/>
        </p:nvGrpSpPr>
        <p:grpSpPr>
          <a:xfrm>
            <a:off x="6362018" y="3740313"/>
            <a:ext cx="1099883" cy="307777"/>
            <a:chOff x="8044117" y="3116785"/>
            <a:chExt cx="1099883" cy="307777"/>
          </a:xfrm>
        </p:grpSpPr>
        <p:sp>
          <p:nvSpPr>
            <p:cNvPr id="110" name="Freeform 109">
              <a:extLst>
                <a:ext uri="{FF2B5EF4-FFF2-40B4-BE49-F238E27FC236}">
                  <a16:creationId xmlns:a16="http://schemas.microsoft.com/office/drawing/2014/main" id="{E12413C8-CF8E-D12E-C513-9D07369CAA51}"/>
                </a:ext>
              </a:extLst>
            </p:cNvPr>
            <p:cNvSpPr/>
            <p:nvPr/>
          </p:nvSpPr>
          <p:spPr>
            <a:xfrm>
              <a:off x="8044117" y="3265276"/>
              <a:ext cx="302260" cy="10795"/>
            </a:xfrm>
            <a:custGeom>
              <a:avLst/>
              <a:gdLst>
                <a:gd name="connsiteX0" fmla="*/ 0 w 302260"/>
                <a:gd name="connsiteY0" fmla="*/ 0 h 10795"/>
                <a:gd name="connsiteX1" fmla="*/ 151130 w 302260"/>
                <a:gd name="connsiteY1" fmla="*/ 0 h 10795"/>
                <a:gd name="connsiteX2" fmla="*/ 302260 w 302260"/>
                <a:gd name="connsiteY2" fmla="*/ 0 h 10795"/>
              </a:gdLst>
              <a:ahLst/>
              <a:cxnLst>
                <a:cxn ang="0">
                  <a:pos x="connsiteX0" y="connsiteY0"/>
                </a:cxn>
                <a:cxn ang="0">
                  <a:pos x="connsiteX1" y="connsiteY1"/>
                </a:cxn>
                <a:cxn ang="0">
                  <a:pos x="connsiteX2" y="connsiteY2"/>
                </a:cxn>
              </a:cxnLst>
              <a:rect l="l" t="t" r="r" b="b"/>
              <a:pathLst>
                <a:path w="302260" h="10795">
                  <a:moveTo>
                    <a:pt x="0" y="0"/>
                  </a:moveTo>
                  <a:lnTo>
                    <a:pt x="151130" y="0"/>
                  </a:lnTo>
                  <a:lnTo>
                    <a:pt x="302260" y="0"/>
                  </a:lnTo>
                </a:path>
              </a:pathLst>
            </a:custGeom>
            <a:noFill/>
            <a:ln w="28575" cap="sq">
              <a:solidFill>
                <a:srgbClr val="000000"/>
              </a:solidFill>
              <a:prstDash val="sysDot"/>
              <a:round/>
            </a:ln>
          </p:spPr>
          <p:txBody>
            <a:bodyPr rtlCol="0" anchor="ctr"/>
            <a:lstStyle/>
            <a:p>
              <a:endParaRPr lang="en-US">
                <a:latin typeface="Gill Sans Light" panose="020B0302020104020203" pitchFamily="34" charset="-79"/>
                <a:cs typeface="Gill Sans Light" panose="020B0302020104020203" pitchFamily="34" charset="-79"/>
              </a:endParaRPr>
            </a:p>
          </p:txBody>
        </p:sp>
        <p:sp>
          <p:nvSpPr>
            <p:cNvPr id="111" name="TextBox 110">
              <a:extLst>
                <a:ext uri="{FF2B5EF4-FFF2-40B4-BE49-F238E27FC236}">
                  <a16:creationId xmlns:a16="http://schemas.microsoft.com/office/drawing/2014/main" id="{53B70CE1-B4D9-44FA-F022-680A17004943}"/>
                </a:ext>
              </a:extLst>
            </p:cNvPr>
            <p:cNvSpPr txBox="1"/>
            <p:nvPr/>
          </p:nvSpPr>
          <p:spPr>
            <a:xfrm>
              <a:off x="8375841" y="3116785"/>
              <a:ext cx="768159" cy="307777"/>
            </a:xfrm>
            <a:prstGeom prst="rect">
              <a:avLst/>
            </a:prstGeom>
            <a:noFill/>
          </p:spPr>
          <p:txBody>
            <a:bodyPr wrap="none" rtlCol="0">
              <a:spAutoFit/>
            </a:bodyPr>
            <a:lstStyle/>
            <a:p>
              <a:pPr algn="l"/>
              <a:r>
                <a:rPr lang="en-US" spc="0" baseline="0">
                  <a:ln/>
                  <a:solidFill>
                    <a:srgbClr val="000000"/>
                  </a:solidFill>
                  <a:latin typeface="Gill Sans Light" panose="020B0302020104020203" pitchFamily="34" charset="-79"/>
                  <a:cs typeface="Gill Sans Light" panose="020B0302020104020203" pitchFamily="34" charset="-79"/>
                  <a:sym typeface="Arial"/>
                  <a:rtl val="0"/>
                </a:rPr>
                <a:t>Average</a:t>
              </a:r>
            </a:p>
          </p:txBody>
        </p:sp>
      </p:grpSp>
      <p:sp>
        <p:nvSpPr>
          <p:cNvPr id="112" name="TextBox 111">
            <a:extLst>
              <a:ext uri="{FF2B5EF4-FFF2-40B4-BE49-F238E27FC236}">
                <a16:creationId xmlns:a16="http://schemas.microsoft.com/office/drawing/2014/main" id="{79569CAC-5256-2216-81D2-379110FD4C21}"/>
              </a:ext>
            </a:extLst>
          </p:cNvPr>
          <p:cNvSpPr txBox="1"/>
          <p:nvPr/>
        </p:nvSpPr>
        <p:spPr>
          <a:xfrm>
            <a:off x="4072553" y="1305647"/>
            <a:ext cx="1007007" cy="307777"/>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GPT-3 6.7b</a:t>
            </a:r>
          </a:p>
        </p:txBody>
      </p:sp>
    </p:spTree>
    <p:extLst>
      <p:ext uri="{BB962C8B-B14F-4D97-AF65-F5344CB8AC3E}">
        <p14:creationId xmlns:p14="http://schemas.microsoft.com/office/powerpoint/2010/main" val="37909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CC11064-7FE8-6BD3-6804-118619F37A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48</a:t>
            </a:fld>
            <a:endParaRPr lang="en-US"/>
          </a:p>
        </p:txBody>
      </p:sp>
      <p:sp>
        <p:nvSpPr>
          <p:cNvPr id="4" name="Title 3">
            <a:extLst>
              <a:ext uri="{FF2B5EF4-FFF2-40B4-BE49-F238E27FC236}">
                <a16:creationId xmlns:a16="http://schemas.microsoft.com/office/drawing/2014/main" id="{EA74C047-88CF-0CD5-7AFB-17B1233B42E0}"/>
              </a:ext>
            </a:extLst>
          </p:cNvPr>
          <p:cNvSpPr>
            <a:spLocks noGrp="1"/>
          </p:cNvSpPr>
          <p:nvPr>
            <p:ph type="title"/>
          </p:nvPr>
        </p:nvSpPr>
        <p:spPr/>
        <p:txBody>
          <a:bodyPr/>
          <a:lstStyle/>
          <a:p>
            <a:r>
              <a:rPr lang="en-US"/>
              <a:t>Throughput vs Bamboo</a:t>
            </a:r>
          </a:p>
        </p:txBody>
      </p:sp>
      <p:sp>
        <p:nvSpPr>
          <p:cNvPr id="5" name="TextBox 4">
            <a:extLst>
              <a:ext uri="{FF2B5EF4-FFF2-40B4-BE49-F238E27FC236}">
                <a16:creationId xmlns:a16="http://schemas.microsoft.com/office/drawing/2014/main" id="{E4ED27C4-9BF5-3E70-20D8-18A35A23F4FB}"/>
              </a:ext>
            </a:extLst>
          </p:cNvPr>
          <p:cNvSpPr txBox="1"/>
          <p:nvPr/>
        </p:nvSpPr>
        <p:spPr>
          <a:xfrm>
            <a:off x="922305" y="2263203"/>
            <a:ext cx="1013419" cy="738664"/>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Time</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Occupation</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a:t>
            </a:r>
          </a:p>
        </p:txBody>
      </p:sp>
      <p:sp>
        <p:nvSpPr>
          <p:cNvPr id="6" name="TextBox 5">
            <a:extLst>
              <a:ext uri="{FF2B5EF4-FFF2-40B4-BE49-F238E27FC236}">
                <a16:creationId xmlns:a16="http://schemas.microsoft.com/office/drawing/2014/main" id="{1FDA043F-56B3-28BD-8B0F-C281595B468C}"/>
              </a:ext>
            </a:extLst>
          </p:cNvPr>
          <p:cNvSpPr txBox="1"/>
          <p:nvPr/>
        </p:nvSpPr>
        <p:spPr>
          <a:xfrm>
            <a:off x="1997797" y="1496547"/>
            <a:ext cx="1845377" cy="307777"/>
          </a:xfrm>
          <a:prstGeom prst="rect">
            <a:avLst/>
          </a:prstGeom>
          <a:noFill/>
        </p:spPr>
        <p:txBody>
          <a:bodyPr wrap="none" rtlCol="0">
            <a:spAutoFit/>
          </a:bodyPr>
          <a:lstStyle/>
          <a:p>
            <a:pPr algn="ctr"/>
            <a:r>
              <a:rPr lang="en-US">
                <a:latin typeface="Gill Sans" panose="020B0502020104020203" pitchFamily="34" charset="-79"/>
                <a:cs typeface="Gill Sans" panose="020B0502020104020203" pitchFamily="34" charset="-79"/>
              </a:rPr>
              <a:t>Low Failure Frequency</a:t>
            </a:r>
          </a:p>
        </p:txBody>
      </p:sp>
      <p:grpSp>
        <p:nvGrpSpPr>
          <p:cNvPr id="7" name="Graphic 320">
            <a:extLst>
              <a:ext uri="{FF2B5EF4-FFF2-40B4-BE49-F238E27FC236}">
                <a16:creationId xmlns:a16="http://schemas.microsoft.com/office/drawing/2014/main" id="{EB032E3A-C084-4969-7969-565099E40DB3}"/>
              </a:ext>
            </a:extLst>
          </p:cNvPr>
          <p:cNvGrpSpPr/>
          <p:nvPr/>
        </p:nvGrpSpPr>
        <p:grpSpPr>
          <a:xfrm>
            <a:off x="1801377" y="1811532"/>
            <a:ext cx="429903" cy="1685177"/>
            <a:chOff x="1038841" y="1822020"/>
            <a:chExt cx="429903" cy="1685177"/>
          </a:xfrm>
          <a:solidFill>
            <a:srgbClr val="000000"/>
          </a:solidFill>
        </p:grpSpPr>
        <p:grpSp>
          <p:nvGrpSpPr>
            <p:cNvPr id="8" name="Graphic 320">
              <a:extLst>
                <a:ext uri="{FF2B5EF4-FFF2-40B4-BE49-F238E27FC236}">
                  <a16:creationId xmlns:a16="http://schemas.microsoft.com/office/drawing/2014/main" id="{C586E9AC-53C6-CF37-CD96-A5A09B910DBF}"/>
                </a:ext>
              </a:extLst>
            </p:cNvPr>
            <p:cNvGrpSpPr/>
            <p:nvPr/>
          </p:nvGrpSpPr>
          <p:grpSpPr>
            <a:xfrm>
              <a:off x="1192729" y="3230198"/>
              <a:ext cx="276015" cy="276999"/>
              <a:chOff x="1192729" y="3230198"/>
              <a:chExt cx="276015" cy="276999"/>
            </a:xfrm>
            <a:solidFill>
              <a:srgbClr val="000000"/>
            </a:solidFill>
          </p:grpSpPr>
          <p:sp>
            <p:nvSpPr>
              <p:cNvPr id="15" name="Freeform 14">
                <a:extLst>
                  <a:ext uri="{FF2B5EF4-FFF2-40B4-BE49-F238E27FC236}">
                    <a16:creationId xmlns:a16="http://schemas.microsoft.com/office/drawing/2014/main" id="{EC7F09F4-C1CD-33E6-2FB2-911853D5EE69}"/>
                  </a:ext>
                </a:extLst>
              </p:cNvPr>
              <p:cNvSpPr/>
              <p:nvPr/>
            </p:nvSpPr>
            <p:spPr>
              <a:xfrm>
                <a:off x="1424294" y="3335367"/>
                <a:ext cx="44450" cy="12700"/>
              </a:xfrm>
              <a:custGeom>
                <a:avLst/>
                <a:gdLst>
                  <a:gd name="connsiteX0" fmla="*/ 44486 w 44450"/>
                  <a:gd name="connsiteY0" fmla="*/ 123 h 12700"/>
                  <a:gd name="connsiteX1" fmla="*/ 36 w 44450"/>
                  <a:gd name="connsiteY1" fmla="*/ 123 h 12700"/>
                </a:gdLst>
                <a:ahLst/>
                <a:cxnLst>
                  <a:cxn ang="0">
                    <a:pos x="connsiteX0" y="connsiteY0"/>
                  </a:cxn>
                  <a:cxn ang="0">
                    <a:pos x="connsiteX1" y="connsiteY1"/>
                  </a:cxn>
                </a:cxnLst>
                <a:rect l="l" t="t" r="r" b="b"/>
                <a:pathLst>
                  <a:path w="44450" h="12700">
                    <a:moveTo>
                      <a:pt x="44486" y="123"/>
                    </a:moveTo>
                    <a:lnTo>
                      <a:pt x="36" y="123"/>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16" name="TextBox 15">
                <a:extLst>
                  <a:ext uri="{FF2B5EF4-FFF2-40B4-BE49-F238E27FC236}">
                    <a16:creationId xmlns:a16="http://schemas.microsoft.com/office/drawing/2014/main" id="{C425BCCC-D61D-7160-AB24-7D5F02B0657B}"/>
                  </a:ext>
                </a:extLst>
              </p:cNvPr>
              <p:cNvSpPr txBox="1"/>
              <p:nvPr/>
            </p:nvSpPr>
            <p:spPr>
              <a:xfrm>
                <a:off x="1192729" y="3230198"/>
                <a:ext cx="261610"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0</a:t>
                </a:r>
              </a:p>
            </p:txBody>
          </p:sp>
        </p:grpSp>
        <p:grpSp>
          <p:nvGrpSpPr>
            <p:cNvPr id="9" name="Graphic 320">
              <a:extLst>
                <a:ext uri="{FF2B5EF4-FFF2-40B4-BE49-F238E27FC236}">
                  <a16:creationId xmlns:a16="http://schemas.microsoft.com/office/drawing/2014/main" id="{28717886-16C7-5477-5F10-FBEF51C52E69}"/>
                </a:ext>
              </a:extLst>
            </p:cNvPr>
            <p:cNvGrpSpPr/>
            <p:nvPr/>
          </p:nvGrpSpPr>
          <p:grpSpPr>
            <a:xfrm>
              <a:off x="1115784" y="2526108"/>
              <a:ext cx="352960" cy="276999"/>
              <a:chOff x="1115784" y="2526108"/>
              <a:chExt cx="352960" cy="276999"/>
            </a:xfrm>
            <a:solidFill>
              <a:srgbClr val="000000"/>
            </a:solidFill>
          </p:grpSpPr>
          <p:sp>
            <p:nvSpPr>
              <p:cNvPr id="13" name="Freeform 12">
                <a:extLst>
                  <a:ext uri="{FF2B5EF4-FFF2-40B4-BE49-F238E27FC236}">
                    <a16:creationId xmlns:a16="http://schemas.microsoft.com/office/drawing/2014/main" id="{99964E2A-092D-F028-E6B6-96D577655634}"/>
                  </a:ext>
                </a:extLst>
              </p:cNvPr>
              <p:cNvSpPr/>
              <p:nvPr/>
            </p:nvSpPr>
            <p:spPr>
              <a:xfrm>
                <a:off x="1424294" y="2631278"/>
                <a:ext cx="44450" cy="12700"/>
              </a:xfrm>
              <a:custGeom>
                <a:avLst/>
                <a:gdLst>
                  <a:gd name="connsiteX0" fmla="*/ 44486 w 44450"/>
                  <a:gd name="connsiteY0" fmla="*/ 68 h 12700"/>
                  <a:gd name="connsiteX1" fmla="*/ 36 w 44450"/>
                  <a:gd name="connsiteY1" fmla="*/ 68 h 12700"/>
                </a:gdLst>
                <a:ahLst/>
                <a:cxnLst>
                  <a:cxn ang="0">
                    <a:pos x="connsiteX0" y="connsiteY0"/>
                  </a:cxn>
                  <a:cxn ang="0">
                    <a:pos x="connsiteX1" y="connsiteY1"/>
                  </a:cxn>
                </a:cxnLst>
                <a:rect l="l" t="t" r="r" b="b"/>
                <a:pathLst>
                  <a:path w="44450" h="12700">
                    <a:moveTo>
                      <a:pt x="44486" y="68"/>
                    </a:moveTo>
                    <a:lnTo>
                      <a:pt x="36" y="68"/>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14" name="TextBox 13">
                <a:extLst>
                  <a:ext uri="{FF2B5EF4-FFF2-40B4-BE49-F238E27FC236}">
                    <a16:creationId xmlns:a16="http://schemas.microsoft.com/office/drawing/2014/main" id="{5B3C85BC-A194-2AD0-E91F-E8090183AB28}"/>
                  </a:ext>
                </a:extLst>
              </p:cNvPr>
              <p:cNvSpPr txBox="1"/>
              <p:nvPr/>
            </p:nvSpPr>
            <p:spPr>
              <a:xfrm>
                <a:off x="1115784" y="2526108"/>
                <a:ext cx="338555"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50</a:t>
                </a:r>
              </a:p>
            </p:txBody>
          </p:sp>
        </p:grpSp>
        <p:grpSp>
          <p:nvGrpSpPr>
            <p:cNvPr id="10" name="Graphic 320">
              <a:extLst>
                <a:ext uri="{FF2B5EF4-FFF2-40B4-BE49-F238E27FC236}">
                  <a16:creationId xmlns:a16="http://schemas.microsoft.com/office/drawing/2014/main" id="{C1C51E33-63FC-DE85-0B0D-8302851FAD6B}"/>
                </a:ext>
              </a:extLst>
            </p:cNvPr>
            <p:cNvGrpSpPr/>
            <p:nvPr/>
          </p:nvGrpSpPr>
          <p:grpSpPr>
            <a:xfrm>
              <a:off x="1038841" y="1822020"/>
              <a:ext cx="429903" cy="276999"/>
              <a:chOff x="1038841" y="1822020"/>
              <a:chExt cx="429903" cy="276999"/>
            </a:xfrm>
            <a:solidFill>
              <a:srgbClr val="000000"/>
            </a:solidFill>
          </p:grpSpPr>
          <p:sp>
            <p:nvSpPr>
              <p:cNvPr id="11" name="Freeform 10">
                <a:extLst>
                  <a:ext uri="{FF2B5EF4-FFF2-40B4-BE49-F238E27FC236}">
                    <a16:creationId xmlns:a16="http://schemas.microsoft.com/office/drawing/2014/main" id="{0337A286-1B98-4568-4CC8-6CF3767BB3DC}"/>
                  </a:ext>
                </a:extLst>
              </p:cNvPr>
              <p:cNvSpPr/>
              <p:nvPr/>
            </p:nvSpPr>
            <p:spPr>
              <a:xfrm>
                <a:off x="1424294" y="1927190"/>
                <a:ext cx="44450" cy="12700"/>
              </a:xfrm>
              <a:custGeom>
                <a:avLst/>
                <a:gdLst>
                  <a:gd name="connsiteX0" fmla="*/ 44486 w 44450"/>
                  <a:gd name="connsiteY0" fmla="*/ 13 h 12700"/>
                  <a:gd name="connsiteX1" fmla="*/ 36 w 44450"/>
                  <a:gd name="connsiteY1" fmla="*/ 13 h 12700"/>
                </a:gdLst>
                <a:ahLst/>
                <a:cxnLst>
                  <a:cxn ang="0">
                    <a:pos x="connsiteX0" y="connsiteY0"/>
                  </a:cxn>
                  <a:cxn ang="0">
                    <a:pos x="connsiteX1" y="connsiteY1"/>
                  </a:cxn>
                </a:cxnLst>
                <a:rect l="l" t="t" r="r" b="b"/>
                <a:pathLst>
                  <a:path w="44450" h="12700">
                    <a:moveTo>
                      <a:pt x="44486" y="13"/>
                    </a:moveTo>
                    <a:lnTo>
                      <a:pt x="36" y="13"/>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12" name="TextBox 11">
                <a:extLst>
                  <a:ext uri="{FF2B5EF4-FFF2-40B4-BE49-F238E27FC236}">
                    <a16:creationId xmlns:a16="http://schemas.microsoft.com/office/drawing/2014/main" id="{E95058FD-3470-488E-7AE3-E7A2927D488E}"/>
                  </a:ext>
                </a:extLst>
              </p:cNvPr>
              <p:cNvSpPr txBox="1"/>
              <p:nvPr/>
            </p:nvSpPr>
            <p:spPr>
              <a:xfrm>
                <a:off x="1038841" y="1822020"/>
                <a:ext cx="415498"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100</a:t>
                </a:r>
              </a:p>
            </p:txBody>
          </p:sp>
        </p:grpSp>
      </p:grpSp>
      <p:sp>
        <p:nvSpPr>
          <p:cNvPr id="62" name="Freeform 61">
            <a:extLst>
              <a:ext uri="{FF2B5EF4-FFF2-40B4-BE49-F238E27FC236}">
                <a16:creationId xmlns:a16="http://schemas.microsoft.com/office/drawing/2014/main" id="{EAD7CA6A-3739-1D91-7DA2-A722F0CD061D}"/>
              </a:ext>
            </a:extLst>
          </p:cNvPr>
          <p:cNvSpPr/>
          <p:nvPr/>
        </p:nvSpPr>
        <p:spPr>
          <a:xfrm>
            <a:off x="2236838" y="1916702"/>
            <a:ext cx="12700" cy="1408177"/>
          </a:xfrm>
          <a:custGeom>
            <a:avLst/>
            <a:gdLst>
              <a:gd name="connsiteX0" fmla="*/ 0 w 12700"/>
              <a:gd name="connsiteY0" fmla="*/ 1408177 h 1408177"/>
              <a:gd name="connsiteX1" fmla="*/ 0 w 12700"/>
              <a:gd name="connsiteY1" fmla="*/ 0 h 1408177"/>
            </a:gdLst>
            <a:ahLst/>
            <a:cxnLst>
              <a:cxn ang="0">
                <a:pos x="connsiteX0" y="connsiteY0"/>
              </a:cxn>
              <a:cxn ang="0">
                <a:pos x="connsiteX1" y="connsiteY1"/>
              </a:cxn>
            </a:cxnLst>
            <a:rect l="l" t="t" r="r" b="b"/>
            <a:pathLst>
              <a:path w="12700" h="1408177">
                <a:moveTo>
                  <a:pt x="0" y="1408177"/>
                </a:moveTo>
                <a:lnTo>
                  <a:pt x="0"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63" name="Freeform 62">
            <a:extLst>
              <a:ext uri="{FF2B5EF4-FFF2-40B4-BE49-F238E27FC236}">
                <a16:creationId xmlns:a16="http://schemas.microsoft.com/office/drawing/2014/main" id="{A25C9B47-6E89-9C79-2704-2D34B6A42FBF}"/>
              </a:ext>
            </a:extLst>
          </p:cNvPr>
          <p:cNvSpPr/>
          <p:nvPr/>
        </p:nvSpPr>
        <p:spPr>
          <a:xfrm>
            <a:off x="3613589" y="1916702"/>
            <a:ext cx="12700" cy="1408177"/>
          </a:xfrm>
          <a:custGeom>
            <a:avLst/>
            <a:gdLst>
              <a:gd name="connsiteX0" fmla="*/ 0 w 12700"/>
              <a:gd name="connsiteY0" fmla="*/ 1408177 h 1408177"/>
              <a:gd name="connsiteX1" fmla="*/ 0 w 12700"/>
              <a:gd name="connsiteY1" fmla="*/ 0 h 1408177"/>
            </a:gdLst>
            <a:ahLst/>
            <a:cxnLst>
              <a:cxn ang="0">
                <a:pos x="connsiteX0" y="connsiteY0"/>
              </a:cxn>
              <a:cxn ang="0">
                <a:pos x="connsiteX1" y="connsiteY1"/>
              </a:cxn>
            </a:cxnLst>
            <a:rect l="l" t="t" r="r" b="b"/>
            <a:pathLst>
              <a:path w="12700" h="1408177">
                <a:moveTo>
                  <a:pt x="0" y="1408177"/>
                </a:moveTo>
                <a:lnTo>
                  <a:pt x="0"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64" name="Freeform 63">
            <a:extLst>
              <a:ext uri="{FF2B5EF4-FFF2-40B4-BE49-F238E27FC236}">
                <a16:creationId xmlns:a16="http://schemas.microsoft.com/office/drawing/2014/main" id="{C5804C15-B8FE-E6CB-39CF-9C294A32702B}"/>
              </a:ext>
            </a:extLst>
          </p:cNvPr>
          <p:cNvSpPr/>
          <p:nvPr/>
        </p:nvSpPr>
        <p:spPr>
          <a:xfrm>
            <a:off x="2236838" y="3324879"/>
            <a:ext cx="1371600" cy="12700"/>
          </a:xfrm>
          <a:custGeom>
            <a:avLst/>
            <a:gdLst>
              <a:gd name="connsiteX0" fmla="*/ 0 w 2125974"/>
              <a:gd name="connsiteY0" fmla="*/ 0 h 12700"/>
              <a:gd name="connsiteX1" fmla="*/ 2125975 w 2125974"/>
              <a:gd name="connsiteY1" fmla="*/ 0 h 12700"/>
            </a:gdLst>
            <a:ahLst/>
            <a:cxnLst>
              <a:cxn ang="0">
                <a:pos x="connsiteX0" y="connsiteY0"/>
              </a:cxn>
              <a:cxn ang="0">
                <a:pos x="connsiteX1" y="connsiteY1"/>
              </a:cxn>
            </a:cxnLst>
            <a:rect l="l" t="t" r="r" b="b"/>
            <a:pathLst>
              <a:path w="2125974" h="12700">
                <a:moveTo>
                  <a:pt x="0" y="0"/>
                </a:moveTo>
                <a:lnTo>
                  <a:pt x="2125975"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65" name="Freeform 64">
            <a:extLst>
              <a:ext uri="{FF2B5EF4-FFF2-40B4-BE49-F238E27FC236}">
                <a16:creationId xmlns:a16="http://schemas.microsoft.com/office/drawing/2014/main" id="{1C22DCF3-5A41-A120-3E2A-6669C9907C3F}"/>
              </a:ext>
            </a:extLst>
          </p:cNvPr>
          <p:cNvSpPr/>
          <p:nvPr/>
        </p:nvSpPr>
        <p:spPr>
          <a:xfrm>
            <a:off x="2236838" y="1916702"/>
            <a:ext cx="1371600" cy="12700"/>
          </a:xfrm>
          <a:custGeom>
            <a:avLst/>
            <a:gdLst>
              <a:gd name="connsiteX0" fmla="*/ 0 w 2125974"/>
              <a:gd name="connsiteY0" fmla="*/ 0 h 12700"/>
              <a:gd name="connsiteX1" fmla="*/ 2125975 w 2125974"/>
              <a:gd name="connsiteY1" fmla="*/ 0 h 12700"/>
            </a:gdLst>
            <a:ahLst/>
            <a:cxnLst>
              <a:cxn ang="0">
                <a:pos x="connsiteX0" y="connsiteY0"/>
              </a:cxn>
              <a:cxn ang="0">
                <a:pos x="connsiteX1" y="connsiteY1"/>
              </a:cxn>
            </a:cxnLst>
            <a:rect l="l" t="t" r="r" b="b"/>
            <a:pathLst>
              <a:path w="2125974" h="12700">
                <a:moveTo>
                  <a:pt x="0" y="0"/>
                </a:moveTo>
                <a:lnTo>
                  <a:pt x="2125975"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grpSp>
        <p:nvGrpSpPr>
          <p:cNvPr id="72" name="Group 71">
            <a:extLst>
              <a:ext uri="{FF2B5EF4-FFF2-40B4-BE49-F238E27FC236}">
                <a16:creationId xmlns:a16="http://schemas.microsoft.com/office/drawing/2014/main" id="{62D8C7E8-9644-1589-D703-881C39990CB1}"/>
              </a:ext>
            </a:extLst>
          </p:cNvPr>
          <p:cNvGrpSpPr/>
          <p:nvPr/>
        </p:nvGrpSpPr>
        <p:grpSpPr>
          <a:xfrm>
            <a:off x="2920486" y="1918580"/>
            <a:ext cx="705642" cy="1728373"/>
            <a:chOff x="2933505" y="1929068"/>
            <a:chExt cx="705642" cy="1728373"/>
          </a:xfrm>
        </p:grpSpPr>
        <p:sp>
          <p:nvSpPr>
            <p:cNvPr id="20" name="TextBox 19">
              <a:extLst>
                <a:ext uri="{FF2B5EF4-FFF2-40B4-BE49-F238E27FC236}">
                  <a16:creationId xmlns:a16="http://schemas.microsoft.com/office/drawing/2014/main" id="{F12FD349-1FDE-3A4E-0C6D-8389A4AB7A04}"/>
                </a:ext>
              </a:extLst>
            </p:cNvPr>
            <p:cNvSpPr txBox="1"/>
            <p:nvPr/>
          </p:nvSpPr>
          <p:spPr>
            <a:xfrm>
              <a:off x="2933505" y="3380442"/>
              <a:ext cx="705642" cy="276999"/>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Oobleck</a:t>
              </a:r>
            </a:p>
          </p:txBody>
        </p:sp>
        <p:sp>
          <p:nvSpPr>
            <p:cNvPr id="60" name="Freeform 59">
              <a:extLst>
                <a:ext uri="{FF2B5EF4-FFF2-40B4-BE49-F238E27FC236}">
                  <a16:creationId xmlns:a16="http://schemas.microsoft.com/office/drawing/2014/main" id="{AEBBE2F4-78D2-5A75-8E6C-448002E7FFDE}"/>
                </a:ext>
              </a:extLst>
            </p:cNvPr>
            <p:cNvSpPr/>
            <p:nvPr/>
          </p:nvSpPr>
          <p:spPr>
            <a:xfrm>
              <a:off x="3049300" y="1929068"/>
              <a:ext cx="474053" cy="1406298"/>
            </a:xfrm>
            <a:custGeom>
              <a:avLst/>
              <a:gdLst>
                <a:gd name="connsiteX0" fmla="*/ 0 w 474053"/>
                <a:gd name="connsiteY0" fmla="*/ 1406299 h 1406298"/>
                <a:gd name="connsiteX1" fmla="*/ 474053 w 474053"/>
                <a:gd name="connsiteY1" fmla="*/ 1406299 h 1406298"/>
                <a:gd name="connsiteX2" fmla="*/ 474053 w 474053"/>
                <a:gd name="connsiteY2" fmla="*/ 0 h 1406298"/>
                <a:gd name="connsiteX3" fmla="*/ 0 w 474053"/>
                <a:gd name="connsiteY3" fmla="*/ 0 h 1406298"/>
              </a:gdLst>
              <a:ahLst/>
              <a:cxnLst>
                <a:cxn ang="0">
                  <a:pos x="connsiteX0" y="connsiteY0"/>
                </a:cxn>
                <a:cxn ang="0">
                  <a:pos x="connsiteX1" y="connsiteY1"/>
                </a:cxn>
                <a:cxn ang="0">
                  <a:pos x="connsiteX2" y="connsiteY2"/>
                </a:cxn>
                <a:cxn ang="0">
                  <a:pos x="connsiteX3" y="connsiteY3"/>
                </a:cxn>
              </a:cxnLst>
              <a:rect l="l" t="t" r="r" b="b"/>
              <a:pathLst>
                <a:path w="474053" h="1406298">
                  <a:moveTo>
                    <a:pt x="0" y="1406299"/>
                  </a:moveTo>
                  <a:lnTo>
                    <a:pt x="474053" y="1406299"/>
                  </a:lnTo>
                  <a:lnTo>
                    <a:pt x="474053" y="0"/>
                  </a:lnTo>
                  <a:lnTo>
                    <a:pt x="0" y="0"/>
                  </a:lnTo>
                  <a:close/>
                </a:path>
              </a:pathLst>
            </a:custGeom>
            <a:solidFill>
              <a:srgbClr val="3CB043">
                <a:alpha val="80000"/>
              </a:srgbClr>
            </a:solidFill>
            <a:ln w="25400" cap="flat">
              <a:solidFill>
                <a:srgbClr val="000000">
                  <a:alpha val="80000"/>
                </a:srgbClr>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68" name="TextBox 67">
              <a:extLst>
                <a:ext uri="{FF2B5EF4-FFF2-40B4-BE49-F238E27FC236}">
                  <a16:creationId xmlns:a16="http://schemas.microsoft.com/office/drawing/2014/main" id="{4D04C077-9614-C558-2D38-1EC4298DDDDF}"/>
                </a:ext>
              </a:extLst>
            </p:cNvPr>
            <p:cNvSpPr txBox="1"/>
            <p:nvPr/>
          </p:nvSpPr>
          <p:spPr>
            <a:xfrm>
              <a:off x="3024876" y="1961402"/>
              <a:ext cx="522900" cy="276999"/>
            </a:xfrm>
            <a:prstGeom prst="rect">
              <a:avLst/>
            </a:prstGeom>
            <a:noFill/>
          </p:spPr>
          <p:txBody>
            <a:bodyPr wrap="none" rtlCol="0">
              <a:spAutoFit/>
            </a:bodyPr>
            <a:lstStyle/>
            <a:p>
              <a:pPr algn="ctr"/>
              <a:r>
                <a:rPr lang="en-US" sz="1200" spc="0" baseline="0">
                  <a:ln/>
                  <a:solidFill>
                    <a:srgbClr val="000000"/>
                  </a:solidFill>
                  <a:latin typeface="Gill Sans" panose="020B0502020104020203" pitchFamily="34" charset="-79"/>
                  <a:cs typeface="Gill Sans" panose="020B0502020104020203" pitchFamily="34" charset="-79"/>
                  <a:sym typeface="Arial"/>
                  <a:rtl val="0"/>
                </a:rPr>
                <a:t>100%</a:t>
              </a:r>
            </a:p>
          </p:txBody>
        </p:sp>
      </p:grpSp>
      <p:sp>
        <p:nvSpPr>
          <p:cNvPr id="18" name="TextBox 17">
            <a:extLst>
              <a:ext uri="{FF2B5EF4-FFF2-40B4-BE49-F238E27FC236}">
                <a16:creationId xmlns:a16="http://schemas.microsoft.com/office/drawing/2014/main" id="{55695E85-6E64-2616-7255-0267F9E86214}"/>
              </a:ext>
            </a:extLst>
          </p:cNvPr>
          <p:cNvSpPr txBox="1"/>
          <p:nvPr/>
        </p:nvSpPr>
        <p:spPr>
          <a:xfrm>
            <a:off x="2237000" y="3369954"/>
            <a:ext cx="696024" cy="276999"/>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Bamboo</a:t>
            </a:r>
          </a:p>
        </p:txBody>
      </p:sp>
      <p:sp>
        <p:nvSpPr>
          <p:cNvPr id="58" name="Freeform 57">
            <a:extLst>
              <a:ext uri="{FF2B5EF4-FFF2-40B4-BE49-F238E27FC236}">
                <a16:creationId xmlns:a16="http://schemas.microsoft.com/office/drawing/2014/main" id="{87AAFD21-0BA5-1160-E32C-189DA2F76557}"/>
              </a:ext>
            </a:extLst>
          </p:cNvPr>
          <p:cNvSpPr/>
          <p:nvPr/>
        </p:nvSpPr>
        <p:spPr>
          <a:xfrm>
            <a:off x="2347982" y="3049327"/>
            <a:ext cx="474060" cy="275551"/>
          </a:xfrm>
          <a:custGeom>
            <a:avLst/>
            <a:gdLst>
              <a:gd name="connsiteX0" fmla="*/ 0 w 474060"/>
              <a:gd name="connsiteY0" fmla="*/ 275552 h 275551"/>
              <a:gd name="connsiteX1" fmla="*/ 474061 w 474060"/>
              <a:gd name="connsiteY1" fmla="*/ 275552 h 275551"/>
              <a:gd name="connsiteX2" fmla="*/ 474061 w 474060"/>
              <a:gd name="connsiteY2" fmla="*/ 0 h 275551"/>
              <a:gd name="connsiteX3" fmla="*/ 0 w 474060"/>
              <a:gd name="connsiteY3" fmla="*/ 0 h 275551"/>
            </a:gdLst>
            <a:ahLst/>
            <a:cxnLst>
              <a:cxn ang="0">
                <a:pos x="connsiteX0" y="connsiteY0"/>
              </a:cxn>
              <a:cxn ang="0">
                <a:pos x="connsiteX1" y="connsiteY1"/>
              </a:cxn>
              <a:cxn ang="0">
                <a:pos x="connsiteX2" y="connsiteY2"/>
              </a:cxn>
              <a:cxn ang="0">
                <a:pos x="connsiteX3" y="connsiteY3"/>
              </a:cxn>
            </a:cxnLst>
            <a:rect l="l" t="t" r="r" b="b"/>
            <a:pathLst>
              <a:path w="474060" h="275551">
                <a:moveTo>
                  <a:pt x="0" y="275552"/>
                </a:moveTo>
                <a:lnTo>
                  <a:pt x="474061" y="275552"/>
                </a:lnTo>
                <a:lnTo>
                  <a:pt x="474061" y="0"/>
                </a:lnTo>
                <a:lnTo>
                  <a:pt x="0" y="0"/>
                </a:lnTo>
                <a:close/>
              </a:path>
            </a:pathLst>
          </a:custGeom>
          <a:solidFill>
            <a:srgbClr val="3CB043">
              <a:alpha val="80000"/>
            </a:srgbClr>
          </a:solidFill>
          <a:ln w="25400" cap="flat">
            <a:solidFill>
              <a:srgbClr val="000000">
                <a:alpha val="80000"/>
              </a:srgbClr>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66" name="TextBox 65">
            <a:extLst>
              <a:ext uri="{FF2B5EF4-FFF2-40B4-BE49-F238E27FC236}">
                <a16:creationId xmlns:a16="http://schemas.microsoft.com/office/drawing/2014/main" id="{5176EE93-235A-ACAF-D081-514DE3124F2F}"/>
              </a:ext>
            </a:extLst>
          </p:cNvPr>
          <p:cNvSpPr txBox="1"/>
          <p:nvPr/>
        </p:nvSpPr>
        <p:spPr>
          <a:xfrm>
            <a:off x="2362034" y="3031249"/>
            <a:ext cx="445956" cy="276999"/>
          </a:xfrm>
          <a:prstGeom prst="rect">
            <a:avLst/>
          </a:prstGeom>
          <a:noFill/>
        </p:spPr>
        <p:txBody>
          <a:bodyPr wrap="none" rtlCol="0">
            <a:spAutoFit/>
          </a:bodyPr>
          <a:lstStyle/>
          <a:p>
            <a:pPr algn="l"/>
            <a:r>
              <a:rPr lang="en-US" sz="1200" spc="0" baseline="0">
                <a:ln/>
                <a:solidFill>
                  <a:srgbClr val="000000"/>
                </a:solidFill>
                <a:latin typeface="Gill Sans" panose="020B0502020104020203" pitchFamily="34" charset="-79"/>
                <a:cs typeface="Gill Sans" panose="020B0502020104020203" pitchFamily="34" charset="-79"/>
                <a:sym typeface="Arial"/>
                <a:rtl val="0"/>
              </a:rPr>
              <a:t>20%</a:t>
            </a:r>
          </a:p>
        </p:txBody>
      </p:sp>
      <p:grpSp>
        <p:nvGrpSpPr>
          <p:cNvPr id="21" name="Graphic 322">
            <a:extLst>
              <a:ext uri="{FF2B5EF4-FFF2-40B4-BE49-F238E27FC236}">
                <a16:creationId xmlns:a16="http://schemas.microsoft.com/office/drawing/2014/main" id="{3977CC7A-F88E-7868-1C82-050114FC891E}"/>
              </a:ext>
            </a:extLst>
          </p:cNvPr>
          <p:cNvGrpSpPr/>
          <p:nvPr/>
        </p:nvGrpSpPr>
        <p:grpSpPr>
          <a:xfrm>
            <a:off x="5673240" y="3219710"/>
            <a:ext cx="276015" cy="276999"/>
            <a:chOff x="6525908" y="3230198"/>
            <a:chExt cx="276015" cy="276999"/>
          </a:xfrm>
          <a:solidFill>
            <a:srgbClr val="000000"/>
          </a:solidFill>
        </p:grpSpPr>
        <p:sp>
          <p:nvSpPr>
            <p:cNvPr id="22" name="Freeform 21">
              <a:extLst>
                <a:ext uri="{FF2B5EF4-FFF2-40B4-BE49-F238E27FC236}">
                  <a16:creationId xmlns:a16="http://schemas.microsoft.com/office/drawing/2014/main" id="{B8474ECE-E255-701F-3756-3927A94911F7}"/>
                </a:ext>
              </a:extLst>
            </p:cNvPr>
            <p:cNvSpPr/>
            <p:nvPr/>
          </p:nvSpPr>
          <p:spPr>
            <a:xfrm>
              <a:off x="6757473" y="3335367"/>
              <a:ext cx="44450" cy="12700"/>
            </a:xfrm>
            <a:custGeom>
              <a:avLst/>
              <a:gdLst>
                <a:gd name="connsiteX0" fmla="*/ 44486 w 44450"/>
                <a:gd name="connsiteY0" fmla="*/ 123 h 12700"/>
                <a:gd name="connsiteX1" fmla="*/ 36 w 44450"/>
                <a:gd name="connsiteY1" fmla="*/ 123 h 12700"/>
              </a:gdLst>
              <a:ahLst/>
              <a:cxnLst>
                <a:cxn ang="0">
                  <a:pos x="connsiteX0" y="connsiteY0"/>
                </a:cxn>
                <a:cxn ang="0">
                  <a:pos x="connsiteX1" y="connsiteY1"/>
                </a:cxn>
              </a:cxnLst>
              <a:rect l="l" t="t" r="r" b="b"/>
              <a:pathLst>
                <a:path w="44450" h="12700">
                  <a:moveTo>
                    <a:pt x="44486" y="123"/>
                  </a:moveTo>
                  <a:lnTo>
                    <a:pt x="36" y="123"/>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23" name="TextBox 22">
              <a:extLst>
                <a:ext uri="{FF2B5EF4-FFF2-40B4-BE49-F238E27FC236}">
                  <a16:creationId xmlns:a16="http://schemas.microsoft.com/office/drawing/2014/main" id="{52608C63-4580-9994-5521-0FA46602CA3F}"/>
                </a:ext>
              </a:extLst>
            </p:cNvPr>
            <p:cNvSpPr txBox="1"/>
            <p:nvPr/>
          </p:nvSpPr>
          <p:spPr>
            <a:xfrm>
              <a:off x="6525908" y="3230198"/>
              <a:ext cx="261610"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0</a:t>
              </a:r>
            </a:p>
          </p:txBody>
        </p:sp>
      </p:grpSp>
      <p:grpSp>
        <p:nvGrpSpPr>
          <p:cNvPr id="24" name="Graphic 322">
            <a:extLst>
              <a:ext uri="{FF2B5EF4-FFF2-40B4-BE49-F238E27FC236}">
                <a16:creationId xmlns:a16="http://schemas.microsoft.com/office/drawing/2014/main" id="{7B45B1B2-B164-ACEB-0FF3-2A541C7CC66D}"/>
              </a:ext>
            </a:extLst>
          </p:cNvPr>
          <p:cNvGrpSpPr/>
          <p:nvPr/>
        </p:nvGrpSpPr>
        <p:grpSpPr>
          <a:xfrm>
            <a:off x="5596295" y="2515620"/>
            <a:ext cx="352960" cy="276999"/>
            <a:chOff x="6448963" y="2526108"/>
            <a:chExt cx="352960" cy="276999"/>
          </a:xfrm>
          <a:solidFill>
            <a:srgbClr val="000000"/>
          </a:solidFill>
        </p:grpSpPr>
        <p:sp>
          <p:nvSpPr>
            <p:cNvPr id="25" name="Freeform 24">
              <a:extLst>
                <a:ext uri="{FF2B5EF4-FFF2-40B4-BE49-F238E27FC236}">
                  <a16:creationId xmlns:a16="http://schemas.microsoft.com/office/drawing/2014/main" id="{914EFD9E-A899-1481-18CB-52176F5BD71C}"/>
                </a:ext>
              </a:extLst>
            </p:cNvPr>
            <p:cNvSpPr/>
            <p:nvPr/>
          </p:nvSpPr>
          <p:spPr>
            <a:xfrm>
              <a:off x="6757473" y="2631278"/>
              <a:ext cx="44450" cy="12700"/>
            </a:xfrm>
            <a:custGeom>
              <a:avLst/>
              <a:gdLst>
                <a:gd name="connsiteX0" fmla="*/ 44486 w 44450"/>
                <a:gd name="connsiteY0" fmla="*/ 68 h 12700"/>
                <a:gd name="connsiteX1" fmla="*/ 36 w 44450"/>
                <a:gd name="connsiteY1" fmla="*/ 68 h 12700"/>
              </a:gdLst>
              <a:ahLst/>
              <a:cxnLst>
                <a:cxn ang="0">
                  <a:pos x="connsiteX0" y="connsiteY0"/>
                </a:cxn>
                <a:cxn ang="0">
                  <a:pos x="connsiteX1" y="connsiteY1"/>
                </a:cxn>
              </a:cxnLst>
              <a:rect l="l" t="t" r="r" b="b"/>
              <a:pathLst>
                <a:path w="44450" h="12700">
                  <a:moveTo>
                    <a:pt x="44486" y="68"/>
                  </a:moveTo>
                  <a:lnTo>
                    <a:pt x="36" y="68"/>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26" name="TextBox 25">
              <a:extLst>
                <a:ext uri="{FF2B5EF4-FFF2-40B4-BE49-F238E27FC236}">
                  <a16:creationId xmlns:a16="http://schemas.microsoft.com/office/drawing/2014/main" id="{728C31A2-4138-D778-6D78-21BCB6AD8F13}"/>
                </a:ext>
              </a:extLst>
            </p:cNvPr>
            <p:cNvSpPr txBox="1"/>
            <p:nvPr/>
          </p:nvSpPr>
          <p:spPr>
            <a:xfrm>
              <a:off x="6448963" y="2526108"/>
              <a:ext cx="338555" cy="276999"/>
            </a:xfrm>
            <a:prstGeom prst="rect">
              <a:avLst/>
            </a:prstGeom>
            <a:noFill/>
          </p:spPr>
          <p:txBody>
            <a:bodyPr wrap="none" rtlCol="0">
              <a:spAutoFit/>
            </a:bodyPr>
            <a:lstStyle/>
            <a:p>
              <a:pPr algn="r"/>
              <a:r>
                <a:rPr lang="en-US" sz="1200">
                  <a:ln/>
                  <a:latin typeface="Gill Sans Light" panose="020B0302020104020203" pitchFamily="34" charset="-79"/>
                  <a:cs typeface="Gill Sans Light" panose="020B0302020104020203" pitchFamily="34" charset="-79"/>
                  <a:rtl val="0"/>
                </a:rPr>
                <a:t>50</a:t>
              </a:r>
              <a:endParaRPr lang="en-US" sz="1200" spc="0" baseline="0">
                <a:ln/>
                <a:solidFill>
                  <a:srgbClr val="000000"/>
                </a:solidFill>
                <a:latin typeface="Gill Sans Light" panose="020B0302020104020203" pitchFamily="34" charset="-79"/>
                <a:cs typeface="Gill Sans Light" panose="020B0302020104020203" pitchFamily="34" charset="-79"/>
                <a:sym typeface="Arial"/>
                <a:rtl val="0"/>
              </a:endParaRPr>
            </a:p>
          </p:txBody>
        </p:sp>
      </p:grpSp>
      <p:grpSp>
        <p:nvGrpSpPr>
          <p:cNvPr id="27" name="Graphic 322">
            <a:extLst>
              <a:ext uri="{FF2B5EF4-FFF2-40B4-BE49-F238E27FC236}">
                <a16:creationId xmlns:a16="http://schemas.microsoft.com/office/drawing/2014/main" id="{3A584CD6-CA01-2E8F-0EC9-9366B4166F83}"/>
              </a:ext>
            </a:extLst>
          </p:cNvPr>
          <p:cNvGrpSpPr/>
          <p:nvPr/>
        </p:nvGrpSpPr>
        <p:grpSpPr>
          <a:xfrm>
            <a:off x="5519352" y="1811532"/>
            <a:ext cx="429903" cy="276999"/>
            <a:chOff x="6372020" y="1822020"/>
            <a:chExt cx="429903" cy="276999"/>
          </a:xfrm>
          <a:solidFill>
            <a:srgbClr val="000000"/>
          </a:solidFill>
        </p:grpSpPr>
        <p:sp>
          <p:nvSpPr>
            <p:cNvPr id="28" name="Freeform 27">
              <a:extLst>
                <a:ext uri="{FF2B5EF4-FFF2-40B4-BE49-F238E27FC236}">
                  <a16:creationId xmlns:a16="http://schemas.microsoft.com/office/drawing/2014/main" id="{A8EF76D8-F7EE-D5A2-9B57-505ABA50F4C1}"/>
                </a:ext>
              </a:extLst>
            </p:cNvPr>
            <p:cNvSpPr/>
            <p:nvPr/>
          </p:nvSpPr>
          <p:spPr>
            <a:xfrm>
              <a:off x="6757473" y="1927190"/>
              <a:ext cx="44450" cy="12700"/>
            </a:xfrm>
            <a:custGeom>
              <a:avLst/>
              <a:gdLst>
                <a:gd name="connsiteX0" fmla="*/ 44486 w 44450"/>
                <a:gd name="connsiteY0" fmla="*/ 13 h 12700"/>
                <a:gd name="connsiteX1" fmla="*/ 36 w 44450"/>
                <a:gd name="connsiteY1" fmla="*/ 13 h 12700"/>
              </a:gdLst>
              <a:ahLst/>
              <a:cxnLst>
                <a:cxn ang="0">
                  <a:pos x="connsiteX0" y="connsiteY0"/>
                </a:cxn>
                <a:cxn ang="0">
                  <a:pos x="connsiteX1" y="connsiteY1"/>
                </a:cxn>
              </a:cxnLst>
              <a:rect l="l" t="t" r="r" b="b"/>
              <a:pathLst>
                <a:path w="44450" h="12700">
                  <a:moveTo>
                    <a:pt x="44486" y="13"/>
                  </a:moveTo>
                  <a:lnTo>
                    <a:pt x="36" y="13"/>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29" name="TextBox 28">
              <a:extLst>
                <a:ext uri="{FF2B5EF4-FFF2-40B4-BE49-F238E27FC236}">
                  <a16:creationId xmlns:a16="http://schemas.microsoft.com/office/drawing/2014/main" id="{7D972DBB-E88E-91A9-F882-374E0EE3CBFF}"/>
                </a:ext>
              </a:extLst>
            </p:cNvPr>
            <p:cNvSpPr txBox="1"/>
            <p:nvPr/>
          </p:nvSpPr>
          <p:spPr>
            <a:xfrm>
              <a:off x="6372020" y="1822020"/>
              <a:ext cx="415498"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100</a:t>
              </a:r>
            </a:p>
          </p:txBody>
        </p:sp>
      </p:grpSp>
      <p:sp>
        <p:nvSpPr>
          <p:cNvPr id="32" name="TextBox 31">
            <a:extLst>
              <a:ext uri="{FF2B5EF4-FFF2-40B4-BE49-F238E27FC236}">
                <a16:creationId xmlns:a16="http://schemas.microsoft.com/office/drawing/2014/main" id="{968F8BD9-63FF-72A9-2312-A6409D6514AA}"/>
              </a:ext>
            </a:extLst>
          </p:cNvPr>
          <p:cNvSpPr txBox="1"/>
          <p:nvPr/>
        </p:nvSpPr>
        <p:spPr>
          <a:xfrm>
            <a:off x="4682953" y="2263203"/>
            <a:ext cx="1013419" cy="738664"/>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Time</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Occupation</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a:t>
            </a:r>
          </a:p>
        </p:txBody>
      </p:sp>
      <p:sp>
        <p:nvSpPr>
          <p:cNvPr id="33" name="TextBox 32">
            <a:extLst>
              <a:ext uri="{FF2B5EF4-FFF2-40B4-BE49-F238E27FC236}">
                <a16:creationId xmlns:a16="http://schemas.microsoft.com/office/drawing/2014/main" id="{B755BB27-AC7C-BD4C-4156-D59BD43F042A}"/>
              </a:ext>
            </a:extLst>
          </p:cNvPr>
          <p:cNvSpPr txBox="1"/>
          <p:nvPr/>
        </p:nvSpPr>
        <p:spPr>
          <a:xfrm>
            <a:off x="5708992" y="1496546"/>
            <a:ext cx="1866217" cy="307777"/>
          </a:xfrm>
          <a:prstGeom prst="rect">
            <a:avLst/>
          </a:prstGeom>
          <a:noFill/>
        </p:spPr>
        <p:txBody>
          <a:bodyPr wrap="none" rtlCol="0">
            <a:spAutoFit/>
          </a:bodyPr>
          <a:lstStyle/>
          <a:p>
            <a:pPr algn="ctr"/>
            <a:r>
              <a:rPr lang="en-US">
                <a:latin typeface="Gill Sans" panose="020B0502020104020203" pitchFamily="34" charset="-79"/>
                <a:cs typeface="Gill Sans" panose="020B0502020104020203" pitchFamily="34" charset="-79"/>
              </a:rPr>
              <a:t>High Failure Frequency</a:t>
            </a:r>
          </a:p>
        </p:txBody>
      </p:sp>
      <p:sp>
        <p:nvSpPr>
          <p:cNvPr id="51" name="Freeform 50">
            <a:extLst>
              <a:ext uri="{FF2B5EF4-FFF2-40B4-BE49-F238E27FC236}">
                <a16:creationId xmlns:a16="http://schemas.microsoft.com/office/drawing/2014/main" id="{EB1A8ECA-522F-3869-7709-3382A34DC840}"/>
              </a:ext>
            </a:extLst>
          </p:cNvPr>
          <p:cNvSpPr/>
          <p:nvPr/>
        </p:nvSpPr>
        <p:spPr>
          <a:xfrm>
            <a:off x="5943723" y="1918573"/>
            <a:ext cx="12700" cy="1408177"/>
          </a:xfrm>
          <a:custGeom>
            <a:avLst/>
            <a:gdLst>
              <a:gd name="connsiteX0" fmla="*/ 0 w 12700"/>
              <a:gd name="connsiteY0" fmla="*/ 1408177 h 1408177"/>
              <a:gd name="connsiteX1" fmla="*/ 0 w 12700"/>
              <a:gd name="connsiteY1" fmla="*/ 0 h 1408177"/>
            </a:gdLst>
            <a:ahLst/>
            <a:cxnLst>
              <a:cxn ang="0">
                <a:pos x="connsiteX0" y="connsiteY0"/>
              </a:cxn>
              <a:cxn ang="0">
                <a:pos x="connsiteX1" y="connsiteY1"/>
              </a:cxn>
            </a:cxnLst>
            <a:rect l="l" t="t" r="r" b="b"/>
            <a:pathLst>
              <a:path w="12700" h="1408177">
                <a:moveTo>
                  <a:pt x="0" y="1408177"/>
                </a:moveTo>
                <a:lnTo>
                  <a:pt x="0" y="0"/>
                </a:lnTo>
              </a:path>
            </a:pathLst>
          </a:custGeom>
          <a:noFill/>
          <a:ln w="10160" cap="sq">
            <a:solidFill>
              <a:srgbClr val="000000"/>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52" name="Freeform 51">
            <a:extLst>
              <a:ext uri="{FF2B5EF4-FFF2-40B4-BE49-F238E27FC236}">
                <a16:creationId xmlns:a16="http://schemas.microsoft.com/office/drawing/2014/main" id="{F356E3CE-A88E-ACF9-ABF9-F223248E0044}"/>
              </a:ext>
            </a:extLst>
          </p:cNvPr>
          <p:cNvSpPr/>
          <p:nvPr/>
        </p:nvSpPr>
        <p:spPr>
          <a:xfrm>
            <a:off x="7327052" y="1918573"/>
            <a:ext cx="12700" cy="1408177"/>
          </a:xfrm>
          <a:custGeom>
            <a:avLst/>
            <a:gdLst>
              <a:gd name="connsiteX0" fmla="*/ 0 w 12700"/>
              <a:gd name="connsiteY0" fmla="*/ 1408177 h 1408177"/>
              <a:gd name="connsiteX1" fmla="*/ 0 w 12700"/>
              <a:gd name="connsiteY1" fmla="*/ 0 h 1408177"/>
            </a:gdLst>
            <a:ahLst/>
            <a:cxnLst>
              <a:cxn ang="0">
                <a:pos x="connsiteX0" y="connsiteY0"/>
              </a:cxn>
              <a:cxn ang="0">
                <a:pos x="connsiteX1" y="connsiteY1"/>
              </a:cxn>
            </a:cxnLst>
            <a:rect l="l" t="t" r="r" b="b"/>
            <a:pathLst>
              <a:path w="12700" h="1408177">
                <a:moveTo>
                  <a:pt x="0" y="1408177"/>
                </a:moveTo>
                <a:lnTo>
                  <a:pt x="0" y="0"/>
                </a:lnTo>
              </a:path>
            </a:pathLst>
          </a:custGeom>
          <a:noFill/>
          <a:ln w="10160" cap="sq">
            <a:solidFill>
              <a:srgbClr val="000000"/>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53" name="Freeform 52">
            <a:extLst>
              <a:ext uri="{FF2B5EF4-FFF2-40B4-BE49-F238E27FC236}">
                <a16:creationId xmlns:a16="http://schemas.microsoft.com/office/drawing/2014/main" id="{D5F7D85E-375E-1281-6628-1A03EE09D788}"/>
              </a:ext>
            </a:extLst>
          </p:cNvPr>
          <p:cNvSpPr/>
          <p:nvPr/>
        </p:nvSpPr>
        <p:spPr>
          <a:xfrm>
            <a:off x="5943723" y="3326750"/>
            <a:ext cx="1371600" cy="12700"/>
          </a:xfrm>
          <a:custGeom>
            <a:avLst/>
            <a:gdLst>
              <a:gd name="connsiteX0" fmla="*/ 0 w 2125974"/>
              <a:gd name="connsiteY0" fmla="*/ 0 h 12700"/>
              <a:gd name="connsiteX1" fmla="*/ 2125975 w 2125974"/>
              <a:gd name="connsiteY1" fmla="*/ 0 h 12700"/>
            </a:gdLst>
            <a:ahLst/>
            <a:cxnLst>
              <a:cxn ang="0">
                <a:pos x="connsiteX0" y="connsiteY0"/>
              </a:cxn>
              <a:cxn ang="0">
                <a:pos x="connsiteX1" y="connsiteY1"/>
              </a:cxn>
            </a:cxnLst>
            <a:rect l="l" t="t" r="r" b="b"/>
            <a:pathLst>
              <a:path w="2125974" h="12700">
                <a:moveTo>
                  <a:pt x="0" y="0"/>
                </a:moveTo>
                <a:lnTo>
                  <a:pt x="2125975" y="0"/>
                </a:lnTo>
              </a:path>
            </a:pathLst>
          </a:custGeom>
          <a:noFill/>
          <a:ln w="10160" cap="sq">
            <a:solidFill>
              <a:srgbClr val="000000"/>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54" name="Freeform 53">
            <a:extLst>
              <a:ext uri="{FF2B5EF4-FFF2-40B4-BE49-F238E27FC236}">
                <a16:creationId xmlns:a16="http://schemas.microsoft.com/office/drawing/2014/main" id="{BC18247B-3CB1-B3FA-5870-C021A5170A29}"/>
              </a:ext>
            </a:extLst>
          </p:cNvPr>
          <p:cNvSpPr/>
          <p:nvPr/>
        </p:nvSpPr>
        <p:spPr>
          <a:xfrm>
            <a:off x="5943723" y="1918573"/>
            <a:ext cx="1371600" cy="12700"/>
          </a:xfrm>
          <a:custGeom>
            <a:avLst/>
            <a:gdLst>
              <a:gd name="connsiteX0" fmla="*/ 0 w 2125974"/>
              <a:gd name="connsiteY0" fmla="*/ 0 h 12700"/>
              <a:gd name="connsiteX1" fmla="*/ 2125975 w 2125974"/>
              <a:gd name="connsiteY1" fmla="*/ 0 h 12700"/>
            </a:gdLst>
            <a:ahLst/>
            <a:cxnLst>
              <a:cxn ang="0">
                <a:pos x="connsiteX0" y="connsiteY0"/>
              </a:cxn>
              <a:cxn ang="0">
                <a:pos x="connsiteX1" y="connsiteY1"/>
              </a:cxn>
            </a:cxnLst>
            <a:rect l="l" t="t" r="r" b="b"/>
            <a:pathLst>
              <a:path w="2125974" h="12700">
                <a:moveTo>
                  <a:pt x="0" y="0"/>
                </a:moveTo>
                <a:lnTo>
                  <a:pt x="2125975" y="0"/>
                </a:lnTo>
              </a:path>
            </a:pathLst>
          </a:custGeom>
          <a:noFill/>
          <a:ln w="10160" cap="sq">
            <a:solidFill>
              <a:srgbClr val="000000"/>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grpSp>
        <p:nvGrpSpPr>
          <p:cNvPr id="79" name="Group 78">
            <a:extLst>
              <a:ext uri="{FF2B5EF4-FFF2-40B4-BE49-F238E27FC236}">
                <a16:creationId xmlns:a16="http://schemas.microsoft.com/office/drawing/2014/main" id="{086CF035-9C0B-C295-0CDE-9B06306E520A}"/>
              </a:ext>
            </a:extLst>
          </p:cNvPr>
          <p:cNvGrpSpPr/>
          <p:nvPr/>
        </p:nvGrpSpPr>
        <p:grpSpPr>
          <a:xfrm>
            <a:off x="6631755" y="1977339"/>
            <a:ext cx="705642" cy="1671478"/>
            <a:chOff x="7407830" y="1987827"/>
            <a:chExt cx="705642" cy="1671478"/>
          </a:xfrm>
        </p:grpSpPr>
        <p:sp>
          <p:nvSpPr>
            <p:cNvPr id="31" name="TextBox 30">
              <a:extLst>
                <a:ext uri="{FF2B5EF4-FFF2-40B4-BE49-F238E27FC236}">
                  <a16:creationId xmlns:a16="http://schemas.microsoft.com/office/drawing/2014/main" id="{4DB73D11-7E67-42F7-C7AB-6D5D18FEC595}"/>
                </a:ext>
              </a:extLst>
            </p:cNvPr>
            <p:cNvSpPr txBox="1"/>
            <p:nvPr/>
          </p:nvSpPr>
          <p:spPr>
            <a:xfrm>
              <a:off x="7407830" y="3382306"/>
              <a:ext cx="705642" cy="276999"/>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Oobleck</a:t>
              </a:r>
            </a:p>
          </p:txBody>
        </p:sp>
        <p:sp>
          <p:nvSpPr>
            <p:cNvPr id="37" name="Freeform 36">
              <a:extLst>
                <a:ext uri="{FF2B5EF4-FFF2-40B4-BE49-F238E27FC236}">
                  <a16:creationId xmlns:a16="http://schemas.microsoft.com/office/drawing/2014/main" id="{70C045CF-7AD7-4D82-1FAF-CE8365357302}"/>
                </a:ext>
              </a:extLst>
            </p:cNvPr>
            <p:cNvSpPr/>
            <p:nvPr/>
          </p:nvSpPr>
          <p:spPr>
            <a:xfrm>
              <a:off x="7523625" y="1992204"/>
              <a:ext cx="474053" cy="1345034"/>
            </a:xfrm>
            <a:custGeom>
              <a:avLst/>
              <a:gdLst>
                <a:gd name="connsiteX0" fmla="*/ 0 w 474053"/>
                <a:gd name="connsiteY0" fmla="*/ 1345034 h 1345034"/>
                <a:gd name="connsiteX1" fmla="*/ 474053 w 474053"/>
                <a:gd name="connsiteY1" fmla="*/ 1345034 h 1345034"/>
                <a:gd name="connsiteX2" fmla="*/ 474053 w 474053"/>
                <a:gd name="connsiteY2" fmla="*/ 0 h 1345034"/>
                <a:gd name="connsiteX3" fmla="*/ 0 w 474053"/>
                <a:gd name="connsiteY3" fmla="*/ 0 h 1345034"/>
              </a:gdLst>
              <a:ahLst/>
              <a:cxnLst>
                <a:cxn ang="0">
                  <a:pos x="connsiteX0" y="connsiteY0"/>
                </a:cxn>
                <a:cxn ang="0">
                  <a:pos x="connsiteX1" y="connsiteY1"/>
                </a:cxn>
                <a:cxn ang="0">
                  <a:pos x="connsiteX2" y="connsiteY2"/>
                </a:cxn>
                <a:cxn ang="0">
                  <a:pos x="connsiteX3" y="connsiteY3"/>
                </a:cxn>
              </a:cxnLst>
              <a:rect l="l" t="t" r="r" b="b"/>
              <a:pathLst>
                <a:path w="474053" h="1345034">
                  <a:moveTo>
                    <a:pt x="0" y="1345034"/>
                  </a:moveTo>
                  <a:lnTo>
                    <a:pt x="474053" y="1345034"/>
                  </a:lnTo>
                  <a:lnTo>
                    <a:pt x="474053" y="0"/>
                  </a:lnTo>
                  <a:lnTo>
                    <a:pt x="0" y="0"/>
                  </a:lnTo>
                  <a:close/>
                </a:path>
              </a:pathLst>
            </a:custGeom>
            <a:solidFill>
              <a:srgbClr val="3CB043">
                <a:alpha val="80000"/>
              </a:srgbClr>
            </a:solidFill>
            <a:ln w="254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39" name="Freeform 38">
              <a:extLst>
                <a:ext uri="{FF2B5EF4-FFF2-40B4-BE49-F238E27FC236}">
                  <a16:creationId xmlns:a16="http://schemas.microsoft.com/office/drawing/2014/main" id="{83D76306-802E-8011-8B5E-1B402920FD97}"/>
                </a:ext>
              </a:extLst>
            </p:cNvPr>
            <p:cNvSpPr/>
            <p:nvPr/>
          </p:nvSpPr>
          <p:spPr>
            <a:xfrm>
              <a:off x="7523625" y="1992204"/>
              <a:ext cx="474053" cy="12700"/>
            </a:xfrm>
            <a:custGeom>
              <a:avLst/>
              <a:gdLst>
                <a:gd name="connsiteX0" fmla="*/ 0 w 474053"/>
                <a:gd name="connsiteY0" fmla="*/ 0 h 12700"/>
                <a:gd name="connsiteX1" fmla="*/ 474053 w 474053"/>
                <a:gd name="connsiteY1" fmla="*/ 0 h 12700"/>
                <a:gd name="connsiteX2" fmla="*/ 474053 w 474053"/>
                <a:gd name="connsiteY2" fmla="*/ 0 h 12700"/>
                <a:gd name="connsiteX3" fmla="*/ 0 w 474053"/>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3" h="12700">
                  <a:moveTo>
                    <a:pt x="0" y="0"/>
                  </a:moveTo>
                  <a:lnTo>
                    <a:pt x="474053" y="0"/>
                  </a:lnTo>
                  <a:lnTo>
                    <a:pt x="474053" y="0"/>
                  </a:lnTo>
                  <a:lnTo>
                    <a:pt x="0" y="0"/>
                  </a:lnTo>
                  <a:close/>
                </a:path>
              </a:pathLst>
            </a:custGeom>
            <a:solidFill>
              <a:srgbClr val="959595">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41" name="Freeform 40">
              <a:extLst>
                <a:ext uri="{FF2B5EF4-FFF2-40B4-BE49-F238E27FC236}">
                  <a16:creationId xmlns:a16="http://schemas.microsoft.com/office/drawing/2014/main" id="{0CEB2990-5D9B-4D46-E21C-DD3F4CED4C09}"/>
                </a:ext>
              </a:extLst>
            </p:cNvPr>
            <p:cNvSpPr/>
            <p:nvPr/>
          </p:nvSpPr>
          <p:spPr>
            <a:xfrm>
              <a:off x="7523625" y="1992204"/>
              <a:ext cx="474053" cy="12700"/>
            </a:xfrm>
            <a:custGeom>
              <a:avLst/>
              <a:gdLst>
                <a:gd name="connsiteX0" fmla="*/ 0 w 474053"/>
                <a:gd name="connsiteY0" fmla="*/ 0 h 12700"/>
                <a:gd name="connsiteX1" fmla="*/ 474053 w 474053"/>
                <a:gd name="connsiteY1" fmla="*/ 0 h 12700"/>
                <a:gd name="connsiteX2" fmla="*/ 474053 w 474053"/>
                <a:gd name="connsiteY2" fmla="*/ 0 h 12700"/>
                <a:gd name="connsiteX3" fmla="*/ 0 w 474053"/>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3" h="12700">
                  <a:moveTo>
                    <a:pt x="0" y="0"/>
                  </a:moveTo>
                  <a:lnTo>
                    <a:pt x="474053" y="0"/>
                  </a:lnTo>
                  <a:lnTo>
                    <a:pt x="474053" y="0"/>
                  </a:lnTo>
                  <a:lnTo>
                    <a:pt x="0" y="0"/>
                  </a:lnTo>
                  <a:close/>
                </a:path>
              </a:pathLst>
            </a:custGeom>
            <a:solidFill>
              <a:srgbClr val="F5F5F5">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44" name="Freeform 43">
              <a:extLst>
                <a:ext uri="{FF2B5EF4-FFF2-40B4-BE49-F238E27FC236}">
                  <a16:creationId xmlns:a16="http://schemas.microsoft.com/office/drawing/2014/main" id="{EEF3D2E9-55A7-7A17-2CD7-5697A7728371}"/>
                </a:ext>
              </a:extLst>
            </p:cNvPr>
            <p:cNvSpPr/>
            <p:nvPr/>
          </p:nvSpPr>
          <p:spPr>
            <a:xfrm>
              <a:off x="7523625" y="1987827"/>
              <a:ext cx="474053" cy="4376"/>
            </a:xfrm>
            <a:custGeom>
              <a:avLst/>
              <a:gdLst>
                <a:gd name="connsiteX0" fmla="*/ 0 w 474053"/>
                <a:gd name="connsiteY0" fmla="*/ 4376 h 4376"/>
                <a:gd name="connsiteX1" fmla="*/ 474053 w 474053"/>
                <a:gd name="connsiteY1" fmla="*/ 4376 h 4376"/>
                <a:gd name="connsiteX2" fmla="*/ 474053 w 474053"/>
                <a:gd name="connsiteY2" fmla="*/ 0 h 4376"/>
                <a:gd name="connsiteX3" fmla="*/ 0 w 474053"/>
                <a:gd name="connsiteY3" fmla="*/ 0 h 4376"/>
              </a:gdLst>
              <a:ahLst/>
              <a:cxnLst>
                <a:cxn ang="0">
                  <a:pos x="connsiteX0" y="connsiteY0"/>
                </a:cxn>
                <a:cxn ang="0">
                  <a:pos x="connsiteX1" y="connsiteY1"/>
                </a:cxn>
                <a:cxn ang="0">
                  <a:pos x="connsiteX2" y="connsiteY2"/>
                </a:cxn>
                <a:cxn ang="0">
                  <a:pos x="connsiteX3" y="connsiteY3"/>
                </a:cxn>
              </a:cxnLst>
              <a:rect l="l" t="t" r="r" b="b"/>
              <a:pathLst>
                <a:path w="474053" h="4376">
                  <a:moveTo>
                    <a:pt x="0" y="4376"/>
                  </a:moveTo>
                  <a:lnTo>
                    <a:pt x="474053" y="4376"/>
                  </a:lnTo>
                  <a:lnTo>
                    <a:pt x="474053" y="0"/>
                  </a:lnTo>
                  <a:lnTo>
                    <a:pt x="0" y="0"/>
                  </a:lnTo>
                  <a:close/>
                </a:path>
              </a:pathLst>
            </a:custGeom>
            <a:solidFill>
              <a:srgbClr val="383838">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47" name="Freeform 46">
              <a:extLst>
                <a:ext uri="{FF2B5EF4-FFF2-40B4-BE49-F238E27FC236}">
                  <a16:creationId xmlns:a16="http://schemas.microsoft.com/office/drawing/2014/main" id="{F096BF0D-F9E1-A0CE-0FDD-79A26A78FD0B}"/>
                </a:ext>
              </a:extLst>
            </p:cNvPr>
            <p:cNvSpPr/>
            <p:nvPr/>
          </p:nvSpPr>
          <p:spPr>
            <a:xfrm>
              <a:off x="7523625" y="1987827"/>
              <a:ext cx="474053" cy="12700"/>
            </a:xfrm>
            <a:custGeom>
              <a:avLst/>
              <a:gdLst>
                <a:gd name="connsiteX0" fmla="*/ 0 w 474053"/>
                <a:gd name="connsiteY0" fmla="*/ 0 h 12700"/>
                <a:gd name="connsiteX1" fmla="*/ 474053 w 474053"/>
                <a:gd name="connsiteY1" fmla="*/ 0 h 12700"/>
                <a:gd name="connsiteX2" fmla="*/ 474053 w 474053"/>
                <a:gd name="connsiteY2" fmla="*/ 0 h 12700"/>
                <a:gd name="connsiteX3" fmla="*/ 0 w 474053"/>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3" h="12700">
                  <a:moveTo>
                    <a:pt x="0" y="0"/>
                  </a:moveTo>
                  <a:lnTo>
                    <a:pt x="474053" y="0"/>
                  </a:lnTo>
                  <a:lnTo>
                    <a:pt x="474053" y="0"/>
                  </a:lnTo>
                  <a:lnTo>
                    <a:pt x="0" y="0"/>
                  </a:lnTo>
                  <a:close/>
                </a:path>
              </a:pathLst>
            </a:custGeom>
            <a:no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57" name="TextBox 56">
              <a:extLst>
                <a:ext uri="{FF2B5EF4-FFF2-40B4-BE49-F238E27FC236}">
                  <a16:creationId xmlns:a16="http://schemas.microsoft.com/office/drawing/2014/main" id="{7D68C64D-016D-DF95-9C6E-8367C092CFC4}"/>
                </a:ext>
              </a:extLst>
            </p:cNvPr>
            <p:cNvSpPr txBox="1"/>
            <p:nvPr/>
          </p:nvSpPr>
          <p:spPr>
            <a:xfrm>
              <a:off x="7537673" y="2024538"/>
              <a:ext cx="445956" cy="276999"/>
            </a:xfrm>
            <a:prstGeom prst="rect">
              <a:avLst/>
            </a:prstGeom>
            <a:noFill/>
          </p:spPr>
          <p:txBody>
            <a:bodyPr wrap="none" rtlCol="0">
              <a:spAutoFit/>
            </a:bodyPr>
            <a:lstStyle/>
            <a:p>
              <a:pPr algn="ctr"/>
              <a:r>
                <a:rPr lang="en-US" sz="1200" spc="0" baseline="0">
                  <a:ln/>
                  <a:solidFill>
                    <a:srgbClr val="000000"/>
                  </a:solidFill>
                  <a:latin typeface="Gill Sans" panose="020B0502020104020203" pitchFamily="34" charset="-79"/>
                  <a:cs typeface="Gill Sans" panose="020B0502020104020203" pitchFamily="34" charset="-79"/>
                  <a:sym typeface="Arial"/>
                  <a:rtl val="0"/>
                </a:rPr>
                <a:t>96%</a:t>
              </a:r>
            </a:p>
          </p:txBody>
        </p:sp>
      </p:grpSp>
      <p:sp>
        <p:nvSpPr>
          <p:cNvPr id="30" name="TextBox 29">
            <a:extLst>
              <a:ext uri="{FF2B5EF4-FFF2-40B4-BE49-F238E27FC236}">
                <a16:creationId xmlns:a16="http://schemas.microsoft.com/office/drawing/2014/main" id="{9516BB39-16CD-D67D-35F0-447E3B109EAF}"/>
              </a:ext>
            </a:extLst>
          </p:cNvPr>
          <p:cNvSpPr txBox="1"/>
          <p:nvPr/>
        </p:nvSpPr>
        <p:spPr>
          <a:xfrm>
            <a:off x="5946077" y="3371818"/>
            <a:ext cx="696024" cy="276999"/>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Bamboo</a:t>
            </a:r>
          </a:p>
        </p:txBody>
      </p:sp>
      <p:sp>
        <p:nvSpPr>
          <p:cNvPr id="35" name="Freeform 34">
            <a:extLst>
              <a:ext uri="{FF2B5EF4-FFF2-40B4-BE49-F238E27FC236}">
                <a16:creationId xmlns:a16="http://schemas.microsoft.com/office/drawing/2014/main" id="{D1E0F72C-691F-5EED-27AA-FA78BE925124}"/>
              </a:ext>
            </a:extLst>
          </p:cNvPr>
          <p:cNvSpPr/>
          <p:nvPr/>
        </p:nvSpPr>
        <p:spPr>
          <a:xfrm>
            <a:off x="6057059" y="3115841"/>
            <a:ext cx="474060" cy="210908"/>
          </a:xfrm>
          <a:custGeom>
            <a:avLst/>
            <a:gdLst>
              <a:gd name="connsiteX0" fmla="*/ 0 w 474060"/>
              <a:gd name="connsiteY0" fmla="*/ 210909 h 210908"/>
              <a:gd name="connsiteX1" fmla="*/ 474061 w 474060"/>
              <a:gd name="connsiteY1" fmla="*/ 210909 h 210908"/>
              <a:gd name="connsiteX2" fmla="*/ 474061 w 474060"/>
              <a:gd name="connsiteY2" fmla="*/ 0 h 210908"/>
              <a:gd name="connsiteX3" fmla="*/ 0 w 474060"/>
              <a:gd name="connsiteY3" fmla="*/ 0 h 210908"/>
            </a:gdLst>
            <a:ahLst/>
            <a:cxnLst>
              <a:cxn ang="0">
                <a:pos x="connsiteX0" y="connsiteY0"/>
              </a:cxn>
              <a:cxn ang="0">
                <a:pos x="connsiteX1" y="connsiteY1"/>
              </a:cxn>
              <a:cxn ang="0">
                <a:pos x="connsiteX2" y="connsiteY2"/>
              </a:cxn>
              <a:cxn ang="0">
                <a:pos x="connsiteX3" y="connsiteY3"/>
              </a:cxn>
            </a:cxnLst>
            <a:rect l="l" t="t" r="r" b="b"/>
            <a:pathLst>
              <a:path w="474060" h="210908">
                <a:moveTo>
                  <a:pt x="0" y="210909"/>
                </a:moveTo>
                <a:lnTo>
                  <a:pt x="474061" y="210909"/>
                </a:lnTo>
                <a:lnTo>
                  <a:pt x="474061" y="0"/>
                </a:lnTo>
                <a:lnTo>
                  <a:pt x="0" y="0"/>
                </a:lnTo>
                <a:close/>
              </a:path>
            </a:pathLst>
          </a:custGeom>
          <a:solidFill>
            <a:srgbClr val="3CB043">
              <a:alpha val="80000"/>
            </a:srgbClr>
          </a:solidFill>
          <a:ln w="254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55" name="TextBox 54">
            <a:extLst>
              <a:ext uri="{FF2B5EF4-FFF2-40B4-BE49-F238E27FC236}">
                <a16:creationId xmlns:a16="http://schemas.microsoft.com/office/drawing/2014/main" id="{A26905DC-5696-82E9-9B4A-8A0D7B532490}"/>
              </a:ext>
            </a:extLst>
          </p:cNvPr>
          <p:cNvSpPr txBox="1"/>
          <p:nvPr/>
        </p:nvSpPr>
        <p:spPr>
          <a:xfrm>
            <a:off x="6071111" y="3090134"/>
            <a:ext cx="445956" cy="276999"/>
          </a:xfrm>
          <a:prstGeom prst="rect">
            <a:avLst/>
          </a:prstGeom>
          <a:noFill/>
        </p:spPr>
        <p:txBody>
          <a:bodyPr wrap="none" rtlCol="0">
            <a:spAutoFit/>
          </a:bodyPr>
          <a:lstStyle/>
          <a:p>
            <a:pPr algn="ctr"/>
            <a:r>
              <a:rPr lang="en-US" sz="1200" spc="0" baseline="0">
                <a:ln/>
                <a:solidFill>
                  <a:srgbClr val="000000"/>
                </a:solidFill>
                <a:latin typeface="Gill Sans" panose="020B0502020104020203" pitchFamily="34" charset="-79"/>
                <a:cs typeface="Gill Sans" panose="020B0502020104020203" pitchFamily="34" charset="-79"/>
                <a:sym typeface="Arial"/>
                <a:rtl val="0"/>
              </a:rPr>
              <a:t>15%</a:t>
            </a:r>
          </a:p>
        </p:txBody>
      </p:sp>
      <p:sp>
        <p:nvSpPr>
          <p:cNvPr id="82" name="TextBox 81">
            <a:extLst>
              <a:ext uri="{FF2B5EF4-FFF2-40B4-BE49-F238E27FC236}">
                <a16:creationId xmlns:a16="http://schemas.microsoft.com/office/drawing/2014/main" id="{E648D552-016F-F00A-F260-B4E708A4CF57}"/>
              </a:ext>
            </a:extLst>
          </p:cNvPr>
          <p:cNvSpPr txBox="1"/>
          <p:nvPr/>
        </p:nvSpPr>
        <p:spPr>
          <a:xfrm>
            <a:off x="7089888" y="1096888"/>
            <a:ext cx="1596912" cy="307777"/>
          </a:xfrm>
          <a:prstGeom prst="rect">
            <a:avLst/>
          </a:prstGeom>
          <a:noFill/>
        </p:spPr>
        <p:txBody>
          <a:bodyPr wrap="none" rtlCol="0">
            <a:spAutoFit/>
          </a:bodyPr>
          <a:lstStyle/>
          <a:p>
            <a:pPr algn="r"/>
            <a:r>
              <a:rPr lang="en-US">
                <a:latin typeface="Gill Sans" panose="020B0502020104020203" pitchFamily="34" charset="-79"/>
                <a:cs typeface="Gill Sans" panose="020B0502020104020203" pitchFamily="34" charset="-79"/>
              </a:rPr>
              <a:t>Model: BERT-Large</a:t>
            </a:r>
          </a:p>
        </p:txBody>
      </p:sp>
      <p:grpSp>
        <p:nvGrpSpPr>
          <p:cNvPr id="83" name="Group 82">
            <a:extLst>
              <a:ext uri="{FF2B5EF4-FFF2-40B4-BE49-F238E27FC236}">
                <a16:creationId xmlns:a16="http://schemas.microsoft.com/office/drawing/2014/main" id="{6696E949-04C8-5C00-149A-EA08D556E782}"/>
              </a:ext>
            </a:extLst>
          </p:cNvPr>
          <p:cNvGrpSpPr/>
          <p:nvPr/>
        </p:nvGrpSpPr>
        <p:grpSpPr>
          <a:xfrm>
            <a:off x="3777132" y="4391690"/>
            <a:ext cx="1589737" cy="307777"/>
            <a:chOff x="1003300" y="4325174"/>
            <a:chExt cx="1589737" cy="307777"/>
          </a:xfrm>
        </p:grpSpPr>
        <p:sp>
          <p:nvSpPr>
            <p:cNvPr id="84" name="Freeform 83">
              <a:extLst>
                <a:ext uri="{FF2B5EF4-FFF2-40B4-BE49-F238E27FC236}">
                  <a16:creationId xmlns:a16="http://schemas.microsoft.com/office/drawing/2014/main" id="{C9F0A12E-DD56-DCA3-09FF-381E6D70E809}"/>
                </a:ext>
              </a:extLst>
            </p:cNvPr>
            <p:cNvSpPr/>
            <p:nvPr/>
          </p:nvSpPr>
          <p:spPr>
            <a:xfrm>
              <a:off x="1003300" y="4416832"/>
              <a:ext cx="355600" cy="124460"/>
            </a:xfrm>
            <a:custGeom>
              <a:avLst/>
              <a:gdLst>
                <a:gd name="connsiteX0" fmla="*/ 0 w 355600"/>
                <a:gd name="connsiteY0" fmla="*/ 124460 h 124460"/>
                <a:gd name="connsiteX1" fmla="*/ 355600 w 355600"/>
                <a:gd name="connsiteY1" fmla="*/ 124460 h 124460"/>
                <a:gd name="connsiteX2" fmla="*/ 355600 w 355600"/>
                <a:gd name="connsiteY2" fmla="*/ 0 h 124460"/>
                <a:gd name="connsiteX3" fmla="*/ 0 w 355600"/>
                <a:gd name="connsiteY3" fmla="*/ 0 h 124460"/>
              </a:gdLst>
              <a:ahLst/>
              <a:cxnLst>
                <a:cxn ang="0">
                  <a:pos x="connsiteX0" y="connsiteY0"/>
                </a:cxn>
                <a:cxn ang="0">
                  <a:pos x="connsiteX1" y="connsiteY1"/>
                </a:cxn>
                <a:cxn ang="0">
                  <a:pos x="connsiteX2" y="connsiteY2"/>
                </a:cxn>
                <a:cxn ang="0">
                  <a:pos x="connsiteX3" y="connsiteY3"/>
                </a:cxn>
              </a:cxnLst>
              <a:rect l="l" t="t" r="r" b="b"/>
              <a:pathLst>
                <a:path w="355600" h="124460">
                  <a:moveTo>
                    <a:pt x="0" y="124460"/>
                  </a:moveTo>
                  <a:lnTo>
                    <a:pt x="355600" y="124460"/>
                  </a:lnTo>
                  <a:lnTo>
                    <a:pt x="355600" y="0"/>
                  </a:lnTo>
                  <a:lnTo>
                    <a:pt x="0" y="0"/>
                  </a:lnTo>
                  <a:close/>
                </a:path>
              </a:pathLst>
            </a:custGeom>
            <a:solidFill>
              <a:srgbClr val="3CB043">
                <a:alpha val="80000"/>
              </a:srgbClr>
            </a:solidFill>
            <a:ln w="25400" cap="flat">
              <a:solidFill>
                <a:srgbClr val="000000">
                  <a:alpha val="80000"/>
                </a:srgbClr>
              </a:solidFill>
              <a:prstDash val="solid"/>
              <a:miter/>
            </a:ln>
          </p:spPr>
          <p:txBody>
            <a:bodyPr rtlCol="0" anchor="ctr"/>
            <a:lstStyle/>
            <a:p>
              <a:endParaRPr lang="en-US">
                <a:latin typeface="Gill Sans Light" panose="020B0302020104020203" pitchFamily="34" charset="-79"/>
                <a:cs typeface="Gill Sans Light" panose="020B0302020104020203" pitchFamily="34" charset="-79"/>
              </a:endParaRPr>
            </a:p>
          </p:txBody>
        </p:sp>
        <p:sp>
          <p:nvSpPr>
            <p:cNvPr id="85" name="TextBox 84">
              <a:extLst>
                <a:ext uri="{FF2B5EF4-FFF2-40B4-BE49-F238E27FC236}">
                  <a16:creationId xmlns:a16="http://schemas.microsoft.com/office/drawing/2014/main" id="{B9BA43A7-F397-0C39-D1AE-471181C49CDB}"/>
                </a:ext>
              </a:extLst>
            </p:cNvPr>
            <p:cNvSpPr txBox="1"/>
            <p:nvPr/>
          </p:nvSpPr>
          <p:spPr>
            <a:xfrm>
              <a:off x="1409700" y="4325174"/>
              <a:ext cx="1183337" cy="307777"/>
            </a:xfrm>
            <a:prstGeom prst="rect">
              <a:avLst/>
            </a:prstGeom>
            <a:noFill/>
          </p:spPr>
          <p:txBody>
            <a:bodyPr wrap="none" rtlCol="0">
              <a:spAutoFit/>
            </a:bodyPr>
            <a:lstStyle/>
            <a:p>
              <a:pPr algn="l"/>
              <a:r>
                <a:rPr lang="en-US" spc="0" baseline="0">
                  <a:ln/>
                  <a:solidFill>
                    <a:srgbClr val="000000"/>
                  </a:solidFill>
                  <a:latin typeface="Gill Sans Light" panose="020B0302020104020203" pitchFamily="34" charset="-79"/>
                  <a:cs typeface="Gill Sans Light" panose="020B0302020104020203" pitchFamily="34" charset="-79"/>
                  <a:sym typeface="Arial"/>
                  <a:rtl val="0"/>
                </a:rPr>
                <a:t>Effective Time</a:t>
              </a:r>
            </a:p>
          </p:txBody>
        </p:sp>
      </p:grpSp>
      <p:grpSp>
        <p:nvGrpSpPr>
          <p:cNvPr id="96" name="Group 95">
            <a:extLst>
              <a:ext uri="{FF2B5EF4-FFF2-40B4-BE49-F238E27FC236}">
                <a16:creationId xmlns:a16="http://schemas.microsoft.com/office/drawing/2014/main" id="{BCD33612-88F3-2FBA-C7FE-07D9E9F3783B}"/>
              </a:ext>
            </a:extLst>
          </p:cNvPr>
          <p:cNvGrpSpPr/>
          <p:nvPr/>
        </p:nvGrpSpPr>
        <p:grpSpPr>
          <a:xfrm>
            <a:off x="2347982" y="1926870"/>
            <a:ext cx="4183137" cy="2278000"/>
            <a:chOff x="2347982" y="1926870"/>
            <a:chExt cx="4183137" cy="2278000"/>
          </a:xfrm>
        </p:grpSpPr>
        <p:sp>
          <p:nvSpPr>
            <p:cNvPr id="73" name="Freeform 72">
              <a:extLst>
                <a:ext uri="{FF2B5EF4-FFF2-40B4-BE49-F238E27FC236}">
                  <a16:creationId xmlns:a16="http://schemas.microsoft.com/office/drawing/2014/main" id="{A376A757-3AA1-59FA-0205-DC3EDBD10F27}"/>
                </a:ext>
              </a:extLst>
            </p:cNvPr>
            <p:cNvSpPr/>
            <p:nvPr/>
          </p:nvSpPr>
          <p:spPr>
            <a:xfrm>
              <a:off x="2347982" y="1926870"/>
              <a:ext cx="474060" cy="1122456"/>
            </a:xfrm>
            <a:custGeom>
              <a:avLst/>
              <a:gdLst>
                <a:gd name="connsiteX0" fmla="*/ 0 w 474060"/>
                <a:gd name="connsiteY0" fmla="*/ 1122457 h 1122456"/>
                <a:gd name="connsiteX1" fmla="*/ 474061 w 474060"/>
                <a:gd name="connsiteY1" fmla="*/ 1122457 h 1122456"/>
                <a:gd name="connsiteX2" fmla="*/ 474061 w 474060"/>
                <a:gd name="connsiteY2" fmla="*/ 0 h 1122456"/>
                <a:gd name="connsiteX3" fmla="*/ 0 w 474060"/>
                <a:gd name="connsiteY3" fmla="*/ 0 h 1122456"/>
              </a:gdLst>
              <a:ahLst/>
              <a:cxnLst>
                <a:cxn ang="0">
                  <a:pos x="connsiteX0" y="connsiteY0"/>
                </a:cxn>
                <a:cxn ang="0">
                  <a:pos x="connsiteX1" y="connsiteY1"/>
                </a:cxn>
                <a:cxn ang="0">
                  <a:pos x="connsiteX2" y="connsiteY2"/>
                </a:cxn>
                <a:cxn ang="0">
                  <a:pos x="connsiteX3" y="connsiteY3"/>
                </a:cxn>
              </a:cxnLst>
              <a:rect l="l" t="t" r="r" b="b"/>
              <a:pathLst>
                <a:path w="474060" h="1122456">
                  <a:moveTo>
                    <a:pt x="0" y="1122457"/>
                  </a:moveTo>
                  <a:lnTo>
                    <a:pt x="474061" y="1122457"/>
                  </a:lnTo>
                  <a:lnTo>
                    <a:pt x="474061" y="0"/>
                  </a:lnTo>
                  <a:lnTo>
                    <a:pt x="0" y="0"/>
                  </a:lnTo>
                  <a:close/>
                </a:path>
              </a:pathLst>
            </a:custGeom>
            <a:solidFill>
              <a:srgbClr val="959595">
                <a:alpha val="80000"/>
              </a:srgbClr>
            </a:solidFill>
            <a:ln w="12700" cap="flat">
              <a:solidFill>
                <a:srgbClr val="000000">
                  <a:alpha val="80000"/>
                </a:srgbClr>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74" name="Freeform 73">
              <a:extLst>
                <a:ext uri="{FF2B5EF4-FFF2-40B4-BE49-F238E27FC236}">
                  <a16:creationId xmlns:a16="http://schemas.microsoft.com/office/drawing/2014/main" id="{79569198-CE3B-C8BB-F2B7-E2685400A48F}"/>
                </a:ext>
              </a:extLst>
            </p:cNvPr>
            <p:cNvSpPr/>
            <p:nvPr/>
          </p:nvSpPr>
          <p:spPr>
            <a:xfrm>
              <a:off x="6057059" y="2256668"/>
              <a:ext cx="474060" cy="859172"/>
            </a:xfrm>
            <a:custGeom>
              <a:avLst/>
              <a:gdLst>
                <a:gd name="connsiteX0" fmla="*/ 0 w 474060"/>
                <a:gd name="connsiteY0" fmla="*/ 859173 h 859172"/>
                <a:gd name="connsiteX1" fmla="*/ 474061 w 474060"/>
                <a:gd name="connsiteY1" fmla="*/ 859173 h 859172"/>
                <a:gd name="connsiteX2" fmla="*/ 474061 w 474060"/>
                <a:gd name="connsiteY2" fmla="*/ 0 h 859172"/>
                <a:gd name="connsiteX3" fmla="*/ 0 w 474060"/>
                <a:gd name="connsiteY3" fmla="*/ 0 h 859172"/>
              </a:gdLst>
              <a:ahLst/>
              <a:cxnLst>
                <a:cxn ang="0">
                  <a:pos x="connsiteX0" y="connsiteY0"/>
                </a:cxn>
                <a:cxn ang="0">
                  <a:pos x="connsiteX1" y="connsiteY1"/>
                </a:cxn>
                <a:cxn ang="0">
                  <a:pos x="connsiteX2" y="connsiteY2"/>
                </a:cxn>
                <a:cxn ang="0">
                  <a:pos x="connsiteX3" y="connsiteY3"/>
                </a:cxn>
              </a:cxnLst>
              <a:rect l="l" t="t" r="r" b="b"/>
              <a:pathLst>
                <a:path w="474060" h="859172">
                  <a:moveTo>
                    <a:pt x="0" y="859173"/>
                  </a:moveTo>
                  <a:lnTo>
                    <a:pt x="474061" y="859173"/>
                  </a:lnTo>
                  <a:lnTo>
                    <a:pt x="474061" y="0"/>
                  </a:lnTo>
                  <a:lnTo>
                    <a:pt x="0" y="0"/>
                  </a:lnTo>
                  <a:close/>
                </a:path>
              </a:pathLst>
            </a:custGeom>
            <a:solidFill>
              <a:srgbClr val="959595">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89" name="TextBox 88">
              <a:extLst>
                <a:ext uri="{FF2B5EF4-FFF2-40B4-BE49-F238E27FC236}">
                  <a16:creationId xmlns:a16="http://schemas.microsoft.com/office/drawing/2014/main" id="{86A46555-7E3E-6E1F-19EA-55783477D28F}"/>
                </a:ext>
              </a:extLst>
            </p:cNvPr>
            <p:cNvSpPr txBox="1"/>
            <p:nvPr/>
          </p:nvSpPr>
          <p:spPr>
            <a:xfrm>
              <a:off x="3204032" y="3762881"/>
              <a:ext cx="486031" cy="307777"/>
            </a:xfrm>
            <a:prstGeom prst="rect">
              <a:avLst/>
            </a:prstGeom>
            <a:noFill/>
          </p:spPr>
          <p:txBody>
            <a:bodyPr wrap="none" rtlCol="0">
              <a:spAutoFit/>
            </a:bodyPr>
            <a:lstStyle/>
            <a:p>
              <a:pPr algn="ctr"/>
              <a:r>
                <a:rPr lang="en-US" altLang="ko-KR">
                  <a:solidFill>
                    <a:srgbClr val="C00000"/>
                  </a:solidFill>
                  <a:latin typeface="Gill Sans" panose="020B0502020104020203" pitchFamily="34" charset="-79"/>
                  <a:cs typeface="Gill Sans" panose="020B0502020104020203" pitchFamily="34" charset="-79"/>
                </a:rPr>
                <a:t>80%</a:t>
              </a:r>
              <a:endParaRPr lang="en-US">
                <a:solidFill>
                  <a:srgbClr val="C00000"/>
                </a:solidFill>
                <a:latin typeface="Gill Sans" panose="020B0502020104020203" pitchFamily="34" charset="-79"/>
                <a:cs typeface="Gill Sans" panose="020B0502020104020203" pitchFamily="34" charset="-79"/>
              </a:endParaRPr>
            </a:p>
          </p:txBody>
        </p:sp>
        <p:cxnSp>
          <p:nvCxnSpPr>
            <p:cNvPr id="90" name="Straight Arrow Connector 89">
              <a:extLst>
                <a:ext uri="{FF2B5EF4-FFF2-40B4-BE49-F238E27FC236}">
                  <a16:creationId xmlns:a16="http://schemas.microsoft.com/office/drawing/2014/main" id="{21576211-D0C4-2C14-5D27-60BD7E802CCC}"/>
                </a:ext>
              </a:extLst>
            </p:cNvPr>
            <p:cNvCxnSpPr>
              <a:cxnSpLocks/>
              <a:stCxn id="89" idx="0"/>
            </p:cNvCxnSpPr>
            <p:nvPr/>
          </p:nvCxnSpPr>
          <p:spPr>
            <a:xfrm flipH="1" flipV="1">
              <a:off x="2619210" y="2676182"/>
              <a:ext cx="827838" cy="1086699"/>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2E6F08E9-B2A7-D79C-70B1-E1996E22ED35}"/>
                </a:ext>
              </a:extLst>
            </p:cNvPr>
            <p:cNvSpPr txBox="1"/>
            <p:nvPr/>
          </p:nvSpPr>
          <p:spPr>
            <a:xfrm>
              <a:off x="3645119" y="3681650"/>
              <a:ext cx="1951176" cy="523220"/>
            </a:xfrm>
            <a:prstGeom prst="rect">
              <a:avLst/>
            </a:prstGeom>
            <a:noFill/>
          </p:spPr>
          <p:txBody>
            <a:bodyPr wrap="none" rtlCol="0">
              <a:spAutoFit/>
            </a:bodyPr>
            <a:lstStyle/>
            <a:p>
              <a:pPr algn="ctr"/>
              <a:r>
                <a:rPr lang="en-US" altLang="ko-KR">
                  <a:solidFill>
                    <a:srgbClr val="C00000"/>
                  </a:solidFill>
                  <a:latin typeface="Gill Sans" panose="020B0502020104020203" pitchFamily="34" charset="-79"/>
                  <a:cs typeface="Gill Sans" panose="020B0502020104020203" pitchFamily="34" charset="-79"/>
                </a:rPr>
                <a:t>Computation overheads</a:t>
              </a:r>
              <a:br>
                <a:rPr lang="en-US" altLang="ko-KR">
                  <a:solidFill>
                    <a:srgbClr val="C00000"/>
                  </a:solidFill>
                  <a:latin typeface="Gill Sans" panose="020B0502020104020203" pitchFamily="34" charset="-79"/>
                  <a:cs typeface="Gill Sans" panose="020B0502020104020203" pitchFamily="34" charset="-79"/>
                </a:rPr>
              </a:br>
              <a:r>
                <a:rPr lang="en-US" altLang="ko-KR">
                  <a:solidFill>
                    <a:srgbClr val="C00000"/>
                  </a:solidFill>
                  <a:latin typeface="Gill Sans" panose="020B0502020104020203" pitchFamily="34" charset="-79"/>
                  <a:cs typeface="Gill Sans" panose="020B0502020104020203" pitchFamily="34" charset="-79"/>
                </a:rPr>
                <a:t>for redundancy</a:t>
              </a:r>
              <a:endParaRPr lang="en-US">
                <a:solidFill>
                  <a:srgbClr val="C00000"/>
                </a:solidFill>
                <a:latin typeface="Gill Sans" panose="020B0502020104020203" pitchFamily="34" charset="-79"/>
                <a:cs typeface="Gill Sans" panose="020B0502020104020203" pitchFamily="34" charset="-79"/>
              </a:endParaRPr>
            </a:p>
          </p:txBody>
        </p:sp>
        <p:cxnSp>
          <p:nvCxnSpPr>
            <p:cNvPr id="92" name="Straight Arrow Connector 91">
              <a:extLst>
                <a:ext uri="{FF2B5EF4-FFF2-40B4-BE49-F238E27FC236}">
                  <a16:creationId xmlns:a16="http://schemas.microsoft.com/office/drawing/2014/main" id="{8E006407-04C0-969E-D998-9D35689DF526}"/>
                </a:ext>
              </a:extLst>
            </p:cNvPr>
            <p:cNvCxnSpPr>
              <a:cxnSpLocks/>
              <a:stCxn id="93" idx="0"/>
            </p:cNvCxnSpPr>
            <p:nvPr/>
          </p:nvCxnSpPr>
          <p:spPr>
            <a:xfrm flipV="1">
              <a:off x="5740433" y="2738660"/>
              <a:ext cx="541540" cy="1050712"/>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93" name="TextBox 92">
              <a:extLst>
                <a:ext uri="{FF2B5EF4-FFF2-40B4-BE49-F238E27FC236}">
                  <a16:creationId xmlns:a16="http://schemas.microsoft.com/office/drawing/2014/main" id="{D7B92572-72D1-B078-58F4-14F6D75B0ACE}"/>
                </a:ext>
              </a:extLst>
            </p:cNvPr>
            <p:cNvSpPr txBox="1"/>
            <p:nvPr/>
          </p:nvSpPr>
          <p:spPr>
            <a:xfrm>
              <a:off x="5497417" y="3789372"/>
              <a:ext cx="486031" cy="307777"/>
            </a:xfrm>
            <a:prstGeom prst="rect">
              <a:avLst/>
            </a:prstGeom>
            <a:noFill/>
          </p:spPr>
          <p:txBody>
            <a:bodyPr wrap="none" rtlCol="0">
              <a:spAutoFit/>
            </a:bodyPr>
            <a:lstStyle/>
            <a:p>
              <a:pPr algn="ctr"/>
              <a:r>
                <a:rPr lang="en-US" altLang="ko-KR">
                  <a:solidFill>
                    <a:srgbClr val="C00000"/>
                  </a:solidFill>
                  <a:latin typeface="Gill Sans" panose="020B0502020104020203" pitchFamily="34" charset="-79"/>
                  <a:cs typeface="Gill Sans" panose="020B0502020104020203" pitchFamily="34" charset="-79"/>
                </a:rPr>
                <a:t>61%</a:t>
              </a:r>
              <a:endParaRPr lang="en-US">
                <a:solidFill>
                  <a:srgbClr val="C00000"/>
                </a:solidFill>
                <a:latin typeface="Gill Sans" panose="020B0502020104020203" pitchFamily="34" charset="-79"/>
                <a:cs typeface="Gill Sans" panose="020B0502020104020203" pitchFamily="34" charset="-79"/>
              </a:endParaRPr>
            </a:p>
          </p:txBody>
        </p:sp>
      </p:grpSp>
      <p:sp>
        <p:nvSpPr>
          <p:cNvPr id="97" name="TextBox 96">
            <a:extLst>
              <a:ext uri="{FF2B5EF4-FFF2-40B4-BE49-F238E27FC236}">
                <a16:creationId xmlns:a16="http://schemas.microsoft.com/office/drawing/2014/main" id="{E26A586D-72A3-EAAF-21B0-1DB477BBE532}"/>
              </a:ext>
            </a:extLst>
          </p:cNvPr>
          <p:cNvSpPr txBox="1"/>
          <p:nvPr/>
        </p:nvSpPr>
        <p:spPr>
          <a:xfrm>
            <a:off x="-9041" y="4866501"/>
            <a:ext cx="2836033" cy="276999"/>
          </a:xfrm>
          <a:prstGeom prst="rect">
            <a:avLst/>
          </a:prstGeom>
          <a:noFill/>
        </p:spPr>
        <p:txBody>
          <a:bodyPr wrap="none" rtlCol="0">
            <a:spAutoFit/>
          </a:bodyPr>
          <a:lstStyle/>
          <a:p>
            <a:r>
              <a:rPr lang="en-US" sz="1200">
                <a:latin typeface="Gill Sans Light" panose="020B0302020104020203" pitchFamily="34" charset="-79"/>
                <a:cs typeface="Gill Sans Light" panose="020B0302020104020203" pitchFamily="34" charset="-79"/>
              </a:rPr>
              <a:t>Numbers in failiure-controlled environment.</a:t>
            </a:r>
          </a:p>
        </p:txBody>
      </p:sp>
    </p:spTree>
    <p:extLst>
      <p:ext uri="{BB962C8B-B14F-4D97-AF65-F5344CB8AC3E}">
        <p14:creationId xmlns:p14="http://schemas.microsoft.com/office/powerpoint/2010/main" val="188533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7A2A83-EC2D-B1F8-0E77-7C6A5A3762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49</a:t>
            </a:fld>
            <a:endParaRPr lang="en-US"/>
          </a:p>
        </p:txBody>
      </p:sp>
      <p:sp>
        <p:nvSpPr>
          <p:cNvPr id="4" name="Title 3">
            <a:extLst>
              <a:ext uri="{FF2B5EF4-FFF2-40B4-BE49-F238E27FC236}">
                <a16:creationId xmlns:a16="http://schemas.microsoft.com/office/drawing/2014/main" id="{A27FE969-7E06-FFC6-E9D5-D8AF6A75A6EF}"/>
              </a:ext>
            </a:extLst>
          </p:cNvPr>
          <p:cNvSpPr>
            <a:spLocks noGrp="1"/>
          </p:cNvSpPr>
          <p:nvPr>
            <p:ph type="title"/>
          </p:nvPr>
        </p:nvSpPr>
        <p:spPr/>
        <p:txBody>
          <a:bodyPr/>
          <a:lstStyle/>
          <a:p>
            <a:r>
              <a:rPr lang="en-US"/>
              <a:t>Throughput vs Varuna</a:t>
            </a:r>
          </a:p>
        </p:txBody>
      </p:sp>
      <p:sp>
        <p:nvSpPr>
          <p:cNvPr id="67" name="TextBox 66">
            <a:extLst>
              <a:ext uri="{FF2B5EF4-FFF2-40B4-BE49-F238E27FC236}">
                <a16:creationId xmlns:a16="http://schemas.microsoft.com/office/drawing/2014/main" id="{804871B4-4E0B-1A3E-02C1-50B80A348914}"/>
              </a:ext>
            </a:extLst>
          </p:cNvPr>
          <p:cNvSpPr txBox="1"/>
          <p:nvPr/>
        </p:nvSpPr>
        <p:spPr>
          <a:xfrm>
            <a:off x="6819227" y="1537010"/>
            <a:ext cx="1024640" cy="307777"/>
          </a:xfrm>
          <a:prstGeom prst="rect">
            <a:avLst/>
          </a:prstGeom>
          <a:noFill/>
        </p:spPr>
        <p:txBody>
          <a:bodyPr wrap="none" rtlCol="0">
            <a:spAutoFit/>
          </a:bodyPr>
          <a:lstStyle/>
          <a:p>
            <a:pPr algn="ctr"/>
            <a:r>
              <a:rPr lang="en-US">
                <a:latin typeface="Gill Sans" panose="020B0502020104020203" pitchFamily="34" charset="-79"/>
                <a:cs typeface="Gill Sans" panose="020B0502020104020203" pitchFamily="34" charset="-79"/>
              </a:rPr>
              <a:t>GPT-3 6.7b</a:t>
            </a:r>
          </a:p>
        </p:txBody>
      </p:sp>
      <p:grpSp>
        <p:nvGrpSpPr>
          <p:cNvPr id="109" name="Group 108">
            <a:extLst>
              <a:ext uri="{FF2B5EF4-FFF2-40B4-BE49-F238E27FC236}">
                <a16:creationId xmlns:a16="http://schemas.microsoft.com/office/drawing/2014/main" id="{E47F2B05-6E97-F7D9-6325-DAC45E516CC4}"/>
              </a:ext>
            </a:extLst>
          </p:cNvPr>
          <p:cNvGrpSpPr/>
          <p:nvPr/>
        </p:nvGrpSpPr>
        <p:grpSpPr>
          <a:xfrm>
            <a:off x="1649146" y="1851995"/>
            <a:ext cx="6388203" cy="1435363"/>
            <a:chOff x="1649146" y="1851995"/>
            <a:chExt cx="6388203" cy="1435363"/>
          </a:xfrm>
        </p:grpSpPr>
        <p:sp>
          <p:nvSpPr>
            <p:cNvPr id="5" name="TextBox 4">
              <a:extLst>
                <a:ext uri="{FF2B5EF4-FFF2-40B4-BE49-F238E27FC236}">
                  <a16:creationId xmlns:a16="http://schemas.microsoft.com/office/drawing/2014/main" id="{8DCDC8C7-3A83-C66E-6E90-79D6D94048E6}"/>
                </a:ext>
              </a:extLst>
            </p:cNvPr>
            <p:cNvSpPr txBox="1"/>
            <p:nvPr/>
          </p:nvSpPr>
          <p:spPr>
            <a:xfrm>
              <a:off x="1649146" y="2205217"/>
              <a:ext cx="1306768" cy="523220"/>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Time</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Occupation (%)</a:t>
              </a:r>
            </a:p>
          </p:txBody>
        </p:sp>
        <p:grpSp>
          <p:nvGrpSpPr>
            <p:cNvPr id="6" name="Graphic 320">
              <a:extLst>
                <a:ext uri="{FF2B5EF4-FFF2-40B4-BE49-F238E27FC236}">
                  <a16:creationId xmlns:a16="http://schemas.microsoft.com/office/drawing/2014/main" id="{C57F75D0-29A2-41C7-43B8-223CC577B0A1}"/>
                </a:ext>
              </a:extLst>
            </p:cNvPr>
            <p:cNvGrpSpPr/>
            <p:nvPr/>
          </p:nvGrpSpPr>
          <p:grpSpPr>
            <a:xfrm>
              <a:off x="2760131" y="1851995"/>
              <a:ext cx="429903" cy="1317867"/>
              <a:chOff x="1038841" y="1822020"/>
              <a:chExt cx="429903" cy="1685177"/>
            </a:xfrm>
            <a:solidFill>
              <a:srgbClr val="000000"/>
            </a:solidFill>
          </p:grpSpPr>
          <p:grpSp>
            <p:nvGrpSpPr>
              <p:cNvPr id="7" name="Graphic 320">
                <a:extLst>
                  <a:ext uri="{FF2B5EF4-FFF2-40B4-BE49-F238E27FC236}">
                    <a16:creationId xmlns:a16="http://schemas.microsoft.com/office/drawing/2014/main" id="{435083C2-3D31-6566-FB5E-C97588A1FA5A}"/>
                  </a:ext>
                </a:extLst>
              </p:cNvPr>
              <p:cNvGrpSpPr/>
              <p:nvPr/>
            </p:nvGrpSpPr>
            <p:grpSpPr>
              <a:xfrm>
                <a:off x="1192729" y="3230198"/>
                <a:ext cx="276015" cy="276999"/>
                <a:chOff x="1192729" y="3230198"/>
                <a:chExt cx="276015" cy="276999"/>
              </a:xfrm>
              <a:solidFill>
                <a:srgbClr val="000000"/>
              </a:solidFill>
            </p:grpSpPr>
            <p:sp>
              <p:nvSpPr>
                <p:cNvPr id="14" name="Freeform 13">
                  <a:extLst>
                    <a:ext uri="{FF2B5EF4-FFF2-40B4-BE49-F238E27FC236}">
                      <a16:creationId xmlns:a16="http://schemas.microsoft.com/office/drawing/2014/main" id="{F98D4D49-ADF7-F5D2-A2F6-696CDE213AF9}"/>
                    </a:ext>
                  </a:extLst>
                </p:cNvPr>
                <p:cNvSpPr/>
                <p:nvPr/>
              </p:nvSpPr>
              <p:spPr>
                <a:xfrm>
                  <a:off x="1424294" y="3335367"/>
                  <a:ext cx="44450" cy="12700"/>
                </a:xfrm>
                <a:custGeom>
                  <a:avLst/>
                  <a:gdLst>
                    <a:gd name="connsiteX0" fmla="*/ 44486 w 44450"/>
                    <a:gd name="connsiteY0" fmla="*/ 123 h 12700"/>
                    <a:gd name="connsiteX1" fmla="*/ 36 w 44450"/>
                    <a:gd name="connsiteY1" fmla="*/ 123 h 12700"/>
                  </a:gdLst>
                  <a:ahLst/>
                  <a:cxnLst>
                    <a:cxn ang="0">
                      <a:pos x="connsiteX0" y="connsiteY0"/>
                    </a:cxn>
                    <a:cxn ang="0">
                      <a:pos x="connsiteX1" y="connsiteY1"/>
                    </a:cxn>
                  </a:cxnLst>
                  <a:rect l="l" t="t" r="r" b="b"/>
                  <a:pathLst>
                    <a:path w="44450" h="12700">
                      <a:moveTo>
                        <a:pt x="44486" y="123"/>
                      </a:moveTo>
                      <a:lnTo>
                        <a:pt x="36" y="123"/>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15" name="TextBox 14">
                  <a:extLst>
                    <a:ext uri="{FF2B5EF4-FFF2-40B4-BE49-F238E27FC236}">
                      <a16:creationId xmlns:a16="http://schemas.microsoft.com/office/drawing/2014/main" id="{49AB840C-36F1-09B5-6B94-0D65E4D5FBD5}"/>
                    </a:ext>
                  </a:extLst>
                </p:cNvPr>
                <p:cNvSpPr txBox="1"/>
                <p:nvPr/>
              </p:nvSpPr>
              <p:spPr>
                <a:xfrm>
                  <a:off x="1192729" y="3230198"/>
                  <a:ext cx="261610"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0</a:t>
                  </a:r>
                </a:p>
              </p:txBody>
            </p:sp>
          </p:grpSp>
          <p:grpSp>
            <p:nvGrpSpPr>
              <p:cNvPr id="8" name="Graphic 320">
                <a:extLst>
                  <a:ext uri="{FF2B5EF4-FFF2-40B4-BE49-F238E27FC236}">
                    <a16:creationId xmlns:a16="http://schemas.microsoft.com/office/drawing/2014/main" id="{8C01FBFF-1B41-E71B-EB0B-B399DE778A03}"/>
                  </a:ext>
                </a:extLst>
              </p:cNvPr>
              <p:cNvGrpSpPr/>
              <p:nvPr/>
            </p:nvGrpSpPr>
            <p:grpSpPr>
              <a:xfrm>
                <a:off x="1115784" y="2526108"/>
                <a:ext cx="352960" cy="276999"/>
                <a:chOff x="1115784" y="2526108"/>
                <a:chExt cx="352960" cy="276999"/>
              </a:xfrm>
              <a:solidFill>
                <a:srgbClr val="000000"/>
              </a:solidFill>
            </p:grpSpPr>
            <p:sp>
              <p:nvSpPr>
                <p:cNvPr id="12" name="Freeform 11">
                  <a:extLst>
                    <a:ext uri="{FF2B5EF4-FFF2-40B4-BE49-F238E27FC236}">
                      <a16:creationId xmlns:a16="http://schemas.microsoft.com/office/drawing/2014/main" id="{47CDC98F-4FB3-6393-0381-1892F3C1A645}"/>
                    </a:ext>
                  </a:extLst>
                </p:cNvPr>
                <p:cNvSpPr/>
                <p:nvPr/>
              </p:nvSpPr>
              <p:spPr>
                <a:xfrm>
                  <a:off x="1424294" y="2631278"/>
                  <a:ext cx="44450" cy="12700"/>
                </a:xfrm>
                <a:custGeom>
                  <a:avLst/>
                  <a:gdLst>
                    <a:gd name="connsiteX0" fmla="*/ 44486 w 44450"/>
                    <a:gd name="connsiteY0" fmla="*/ 68 h 12700"/>
                    <a:gd name="connsiteX1" fmla="*/ 36 w 44450"/>
                    <a:gd name="connsiteY1" fmla="*/ 68 h 12700"/>
                  </a:gdLst>
                  <a:ahLst/>
                  <a:cxnLst>
                    <a:cxn ang="0">
                      <a:pos x="connsiteX0" y="connsiteY0"/>
                    </a:cxn>
                    <a:cxn ang="0">
                      <a:pos x="connsiteX1" y="connsiteY1"/>
                    </a:cxn>
                  </a:cxnLst>
                  <a:rect l="l" t="t" r="r" b="b"/>
                  <a:pathLst>
                    <a:path w="44450" h="12700">
                      <a:moveTo>
                        <a:pt x="44486" y="68"/>
                      </a:moveTo>
                      <a:lnTo>
                        <a:pt x="36" y="68"/>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13" name="TextBox 12">
                  <a:extLst>
                    <a:ext uri="{FF2B5EF4-FFF2-40B4-BE49-F238E27FC236}">
                      <a16:creationId xmlns:a16="http://schemas.microsoft.com/office/drawing/2014/main" id="{89FA07A1-3A71-2BC1-DEE2-4CA01174F0CE}"/>
                    </a:ext>
                  </a:extLst>
                </p:cNvPr>
                <p:cNvSpPr txBox="1"/>
                <p:nvPr/>
              </p:nvSpPr>
              <p:spPr>
                <a:xfrm>
                  <a:off x="1115784" y="2526108"/>
                  <a:ext cx="338555"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50</a:t>
                  </a:r>
                </a:p>
              </p:txBody>
            </p:sp>
          </p:grpSp>
          <p:grpSp>
            <p:nvGrpSpPr>
              <p:cNvPr id="9" name="Graphic 320">
                <a:extLst>
                  <a:ext uri="{FF2B5EF4-FFF2-40B4-BE49-F238E27FC236}">
                    <a16:creationId xmlns:a16="http://schemas.microsoft.com/office/drawing/2014/main" id="{D511907E-F3A9-2CBB-B4CD-C6CF04E9B17F}"/>
                  </a:ext>
                </a:extLst>
              </p:cNvPr>
              <p:cNvGrpSpPr/>
              <p:nvPr/>
            </p:nvGrpSpPr>
            <p:grpSpPr>
              <a:xfrm>
                <a:off x="1038841" y="1822020"/>
                <a:ext cx="429903" cy="276999"/>
                <a:chOff x="1038841" y="1822020"/>
                <a:chExt cx="429903" cy="276999"/>
              </a:xfrm>
              <a:solidFill>
                <a:srgbClr val="000000"/>
              </a:solidFill>
            </p:grpSpPr>
            <p:sp>
              <p:nvSpPr>
                <p:cNvPr id="10" name="Freeform 9">
                  <a:extLst>
                    <a:ext uri="{FF2B5EF4-FFF2-40B4-BE49-F238E27FC236}">
                      <a16:creationId xmlns:a16="http://schemas.microsoft.com/office/drawing/2014/main" id="{4B89543A-CFBB-AEBF-A6CD-1D68B99A18DF}"/>
                    </a:ext>
                  </a:extLst>
                </p:cNvPr>
                <p:cNvSpPr/>
                <p:nvPr/>
              </p:nvSpPr>
              <p:spPr>
                <a:xfrm>
                  <a:off x="1424294" y="1927190"/>
                  <a:ext cx="44450" cy="12700"/>
                </a:xfrm>
                <a:custGeom>
                  <a:avLst/>
                  <a:gdLst>
                    <a:gd name="connsiteX0" fmla="*/ 44486 w 44450"/>
                    <a:gd name="connsiteY0" fmla="*/ 13 h 12700"/>
                    <a:gd name="connsiteX1" fmla="*/ 36 w 44450"/>
                    <a:gd name="connsiteY1" fmla="*/ 13 h 12700"/>
                  </a:gdLst>
                  <a:ahLst/>
                  <a:cxnLst>
                    <a:cxn ang="0">
                      <a:pos x="connsiteX0" y="connsiteY0"/>
                    </a:cxn>
                    <a:cxn ang="0">
                      <a:pos x="connsiteX1" y="connsiteY1"/>
                    </a:cxn>
                  </a:cxnLst>
                  <a:rect l="l" t="t" r="r" b="b"/>
                  <a:pathLst>
                    <a:path w="44450" h="12700">
                      <a:moveTo>
                        <a:pt x="44486" y="13"/>
                      </a:moveTo>
                      <a:lnTo>
                        <a:pt x="36" y="13"/>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11" name="TextBox 10">
                  <a:extLst>
                    <a:ext uri="{FF2B5EF4-FFF2-40B4-BE49-F238E27FC236}">
                      <a16:creationId xmlns:a16="http://schemas.microsoft.com/office/drawing/2014/main" id="{D89BC8E8-2FA5-C5B8-16F4-9A8E256DAE9C}"/>
                    </a:ext>
                  </a:extLst>
                </p:cNvPr>
                <p:cNvSpPr txBox="1"/>
                <p:nvPr/>
              </p:nvSpPr>
              <p:spPr>
                <a:xfrm>
                  <a:off x="1038841" y="1822020"/>
                  <a:ext cx="415498"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100</a:t>
                  </a:r>
                </a:p>
              </p:txBody>
            </p:sp>
          </p:grpSp>
        </p:grpSp>
        <p:sp>
          <p:nvSpPr>
            <p:cNvPr id="16" name="Freeform 15">
              <a:extLst>
                <a:ext uri="{FF2B5EF4-FFF2-40B4-BE49-F238E27FC236}">
                  <a16:creationId xmlns:a16="http://schemas.microsoft.com/office/drawing/2014/main" id="{6CB91D4F-F029-627D-65CD-BA7394733BF1}"/>
                </a:ext>
              </a:extLst>
            </p:cNvPr>
            <p:cNvSpPr/>
            <p:nvPr/>
          </p:nvSpPr>
          <p:spPr>
            <a:xfrm>
              <a:off x="3195592" y="1934242"/>
              <a:ext cx="12700" cy="1101243"/>
            </a:xfrm>
            <a:custGeom>
              <a:avLst/>
              <a:gdLst>
                <a:gd name="connsiteX0" fmla="*/ 0 w 12700"/>
                <a:gd name="connsiteY0" fmla="*/ 1408177 h 1408177"/>
                <a:gd name="connsiteX1" fmla="*/ 0 w 12700"/>
                <a:gd name="connsiteY1" fmla="*/ 0 h 1408177"/>
              </a:gdLst>
              <a:ahLst/>
              <a:cxnLst>
                <a:cxn ang="0">
                  <a:pos x="connsiteX0" y="connsiteY0"/>
                </a:cxn>
                <a:cxn ang="0">
                  <a:pos x="connsiteX1" y="connsiteY1"/>
                </a:cxn>
              </a:cxnLst>
              <a:rect l="l" t="t" r="r" b="b"/>
              <a:pathLst>
                <a:path w="12700" h="1408177">
                  <a:moveTo>
                    <a:pt x="0" y="1408177"/>
                  </a:moveTo>
                  <a:lnTo>
                    <a:pt x="0"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17" name="Freeform 16">
              <a:extLst>
                <a:ext uri="{FF2B5EF4-FFF2-40B4-BE49-F238E27FC236}">
                  <a16:creationId xmlns:a16="http://schemas.microsoft.com/office/drawing/2014/main" id="{A8093628-AC02-B931-4193-B17E2E264345}"/>
                </a:ext>
              </a:extLst>
            </p:cNvPr>
            <p:cNvSpPr/>
            <p:nvPr/>
          </p:nvSpPr>
          <p:spPr>
            <a:xfrm>
              <a:off x="4572343" y="1934242"/>
              <a:ext cx="12700" cy="1101243"/>
            </a:xfrm>
            <a:custGeom>
              <a:avLst/>
              <a:gdLst>
                <a:gd name="connsiteX0" fmla="*/ 0 w 12700"/>
                <a:gd name="connsiteY0" fmla="*/ 1408177 h 1408177"/>
                <a:gd name="connsiteX1" fmla="*/ 0 w 12700"/>
                <a:gd name="connsiteY1" fmla="*/ 0 h 1408177"/>
              </a:gdLst>
              <a:ahLst/>
              <a:cxnLst>
                <a:cxn ang="0">
                  <a:pos x="connsiteX0" y="connsiteY0"/>
                </a:cxn>
                <a:cxn ang="0">
                  <a:pos x="connsiteX1" y="connsiteY1"/>
                </a:cxn>
              </a:cxnLst>
              <a:rect l="l" t="t" r="r" b="b"/>
              <a:pathLst>
                <a:path w="12700" h="1408177">
                  <a:moveTo>
                    <a:pt x="0" y="1408177"/>
                  </a:moveTo>
                  <a:lnTo>
                    <a:pt x="0"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18" name="Freeform 17">
              <a:extLst>
                <a:ext uri="{FF2B5EF4-FFF2-40B4-BE49-F238E27FC236}">
                  <a16:creationId xmlns:a16="http://schemas.microsoft.com/office/drawing/2014/main" id="{FE1BFA60-F254-4216-28E1-D2B9C3212F71}"/>
                </a:ext>
              </a:extLst>
            </p:cNvPr>
            <p:cNvSpPr/>
            <p:nvPr/>
          </p:nvSpPr>
          <p:spPr>
            <a:xfrm>
              <a:off x="3195592" y="3035485"/>
              <a:ext cx="1371600" cy="9932"/>
            </a:xfrm>
            <a:custGeom>
              <a:avLst/>
              <a:gdLst>
                <a:gd name="connsiteX0" fmla="*/ 0 w 2125974"/>
                <a:gd name="connsiteY0" fmla="*/ 0 h 12700"/>
                <a:gd name="connsiteX1" fmla="*/ 2125975 w 2125974"/>
                <a:gd name="connsiteY1" fmla="*/ 0 h 12700"/>
              </a:gdLst>
              <a:ahLst/>
              <a:cxnLst>
                <a:cxn ang="0">
                  <a:pos x="connsiteX0" y="connsiteY0"/>
                </a:cxn>
                <a:cxn ang="0">
                  <a:pos x="connsiteX1" y="connsiteY1"/>
                </a:cxn>
              </a:cxnLst>
              <a:rect l="l" t="t" r="r" b="b"/>
              <a:pathLst>
                <a:path w="2125974" h="12700">
                  <a:moveTo>
                    <a:pt x="0" y="0"/>
                  </a:moveTo>
                  <a:lnTo>
                    <a:pt x="2125975"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19" name="Freeform 18">
              <a:extLst>
                <a:ext uri="{FF2B5EF4-FFF2-40B4-BE49-F238E27FC236}">
                  <a16:creationId xmlns:a16="http://schemas.microsoft.com/office/drawing/2014/main" id="{3200A167-F216-B7A6-E1AC-65E364F736A7}"/>
                </a:ext>
              </a:extLst>
            </p:cNvPr>
            <p:cNvSpPr/>
            <p:nvPr/>
          </p:nvSpPr>
          <p:spPr>
            <a:xfrm>
              <a:off x="3195592" y="1934242"/>
              <a:ext cx="1371600" cy="9932"/>
            </a:xfrm>
            <a:custGeom>
              <a:avLst/>
              <a:gdLst>
                <a:gd name="connsiteX0" fmla="*/ 0 w 2125974"/>
                <a:gd name="connsiteY0" fmla="*/ 0 h 12700"/>
                <a:gd name="connsiteX1" fmla="*/ 2125975 w 2125974"/>
                <a:gd name="connsiteY1" fmla="*/ 0 h 12700"/>
              </a:gdLst>
              <a:ahLst/>
              <a:cxnLst>
                <a:cxn ang="0">
                  <a:pos x="connsiteX0" y="connsiteY0"/>
                </a:cxn>
                <a:cxn ang="0">
                  <a:pos x="connsiteX1" y="connsiteY1"/>
                </a:cxn>
              </a:cxnLst>
              <a:rect l="l" t="t" r="r" b="b"/>
              <a:pathLst>
                <a:path w="2125974" h="12700">
                  <a:moveTo>
                    <a:pt x="0" y="0"/>
                  </a:moveTo>
                  <a:lnTo>
                    <a:pt x="2125975"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20" name="TextBox 19">
              <a:extLst>
                <a:ext uri="{FF2B5EF4-FFF2-40B4-BE49-F238E27FC236}">
                  <a16:creationId xmlns:a16="http://schemas.microsoft.com/office/drawing/2014/main" id="{366B8AC5-1DD7-6FFC-5930-E3D2F1384CAF}"/>
                </a:ext>
              </a:extLst>
            </p:cNvPr>
            <p:cNvSpPr txBox="1"/>
            <p:nvPr/>
          </p:nvSpPr>
          <p:spPr>
            <a:xfrm>
              <a:off x="3879240" y="3070735"/>
              <a:ext cx="705642" cy="216623"/>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Oobleck</a:t>
              </a:r>
            </a:p>
          </p:txBody>
        </p:sp>
        <p:sp>
          <p:nvSpPr>
            <p:cNvPr id="21" name="TextBox 20">
              <a:extLst>
                <a:ext uri="{FF2B5EF4-FFF2-40B4-BE49-F238E27FC236}">
                  <a16:creationId xmlns:a16="http://schemas.microsoft.com/office/drawing/2014/main" id="{98FCD8EF-8ECB-B163-8D6B-921B84B0024F}"/>
                </a:ext>
              </a:extLst>
            </p:cNvPr>
            <p:cNvSpPr txBox="1"/>
            <p:nvPr/>
          </p:nvSpPr>
          <p:spPr>
            <a:xfrm>
              <a:off x="3239037" y="3070735"/>
              <a:ext cx="609462" cy="216623"/>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Varuna</a:t>
              </a:r>
            </a:p>
          </p:txBody>
        </p:sp>
        <p:sp>
          <p:nvSpPr>
            <p:cNvPr id="38" name="Freeform 37">
              <a:extLst>
                <a:ext uri="{FF2B5EF4-FFF2-40B4-BE49-F238E27FC236}">
                  <a16:creationId xmlns:a16="http://schemas.microsoft.com/office/drawing/2014/main" id="{424EE9CA-FA54-E9A3-A931-8A0306546B17}"/>
                </a:ext>
              </a:extLst>
            </p:cNvPr>
            <p:cNvSpPr/>
            <p:nvPr/>
          </p:nvSpPr>
          <p:spPr>
            <a:xfrm>
              <a:off x="3292590" y="1995364"/>
              <a:ext cx="474052" cy="1035707"/>
            </a:xfrm>
            <a:custGeom>
              <a:avLst/>
              <a:gdLst>
                <a:gd name="connsiteX0" fmla="*/ 0 w 474052"/>
                <a:gd name="connsiteY0" fmla="*/ 1324375 h 1324375"/>
                <a:gd name="connsiteX1" fmla="*/ 474053 w 474052"/>
                <a:gd name="connsiteY1" fmla="*/ 1324375 h 1324375"/>
                <a:gd name="connsiteX2" fmla="*/ 474053 w 474052"/>
                <a:gd name="connsiteY2" fmla="*/ 0 h 1324375"/>
                <a:gd name="connsiteX3" fmla="*/ 0 w 474052"/>
                <a:gd name="connsiteY3" fmla="*/ 0 h 1324375"/>
              </a:gdLst>
              <a:ahLst/>
              <a:cxnLst>
                <a:cxn ang="0">
                  <a:pos x="connsiteX0" y="connsiteY0"/>
                </a:cxn>
                <a:cxn ang="0">
                  <a:pos x="connsiteX1" y="connsiteY1"/>
                </a:cxn>
                <a:cxn ang="0">
                  <a:pos x="connsiteX2" y="connsiteY2"/>
                </a:cxn>
                <a:cxn ang="0">
                  <a:pos x="connsiteX3" y="connsiteY3"/>
                </a:cxn>
              </a:cxnLst>
              <a:rect l="l" t="t" r="r" b="b"/>
              <a:pathLst>
                <a:path w="474052" h="1324375">
                  <a:moveTo>
                    <a:pt x="0" y="1324375"/>
                  </a:moveTo>
                  <a:lnTo>
                    <a:pt x="474053" y="1324375"/>
                  </a:lnTo>
                  <a:lnTo>
                    <a:pt x="474053" y="0"/>
                  </a:lnTo>
                  <a:lnTo>
                    <a:pt x="0" y="0"/>
                  </a:lnTo>
                  <a:close/>
                </a:path>
              </a:pathLst>
            </a:custGeom>
            <a:solidFill>
              <a:srgbClr val="3CB043">
                <a:alpha val="80000"/>
              </a:srgbClr>
            </a:solidFill>
            <a:ln w="254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39" name="Freeform 38">
              <a:extLst>
                <a:ext uri="{FF2B5EF4-FFF2-40B4-BE49-F238E27FC236}">
                  <a16:creationId xmlns:a16="http://schemas.microsoft.com/office/drawing/2014/main" id="{FE851DE1-9492-7DBD-E50E-D5F9C126AC04}"/>
                </a:ext>
              </a:extLst>
            </p:cNvPr>
            <p:cNvSpPr/>
            <p:nvPr/>
          </p:nvSpPr>
          <p:spPr>
            <a:xfrm>
              <a:off x="4006415" y="1931296"/>
              <a:ext cx="474053" cy="1099774"/>
            </a:xfrm>
            <a:custGeom>
              <a:avLst/>
              <a:gdLst>
                <a:gd name="connsiteX0" fmla="*/ 0 w 474053"/>
                <a:gd name="connsiteY0" fmla="*/ 1406299 h 1406298"/>
                <a:gd name="connsiteX1" fmla="*/ 474053 w 474053"/>
                <a:gd name="connsiteY1" fmla="*/ 1406299 h 1406298"/>
                <a:gd name="connsiteX2" fmla="*/ 474053 w 474053"/>
                <a:gd name="connsiteY2" fmla="*/ 0 h 1406298"/>
                <a:gd name="connsiteX3" fmla="*/ 0 w 474053"/>
                <a:gd name="connsiteY3" fmla="*/ 0 h 1406298"/>
              </a:gdLst>
              <a:ahLst/>
              <a:cxnLst>
                <a:cxn ang="0">
                  <a:pos x="connsiteX0" y="connsiteY0"/>
                </a:cxn>
                <a:cxn ang="0">
                  <a:pos x="connsiteX1" y="connsiteY1"/>
                </a:cxn>
                <a:cxn ang="0">
                  <a:pos x="connsiteX2" y="connsiteY2"/>
                </a:cxn>
                <a:cxn ang="0">
                  <a:pos x="connsiteX3" y="connsiteY3"/>
                </a:cxn>
              </a:cxnLst>
              <a:rect l="l" t="t" r="r" b="b"/>
              <a:pathLst>
                <a:path w="474053" h="1406298">
                  <a:moveTo>
                    <a:pt x="0" y="1406299"/>
                  </a:moveTo>
                  <a:lnTo>
                    <a:pt x="474053" y="1406299"/>
                  </a:lnTo>
                  <a:lnTo>
                    <a:pt x="474053" y="0"/>
                  </a:lnTo>
                  <a:lnTo>
                    <a:pt x="0" y="0"/>
                  </a:lnTo>
                  <a:close/>
                </a:path>
              </a:pathLst>
            </a:custGeom>
            <a:solidFill>
              <a:srgbClr val="3CB043">
                <a:alpha val="80000"/>
              </a:srgbClr>
            </a:solidFill>
            <a:ln w="254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41" name="Freeform 40">
              <a:extLst>
                <a:ext uri="{FF2B5EF4-FFF2-40B4-BE49-F238E27FC236}">
                  <a16:creationId xmlns:a16="http://schemas.microsoft.com/office/drawing/2014/main" id="{5534592A-4FB9-B62B-10FB-889043078D6A}"/>
                </a:ext>
              </a:extLst>
            </p:cNvPr>
            <p:cNvSpPr/>
            <p:nvPr/>
          </p:nvSpPr>
          <p:spPr>
            <a:xfrm>
              <a:off x="4006415" y="1931296"/>
              <a:ext cx="474053" cy="9932"/>
            </a:xfrm>
            <a:custGeom>
              <a:avLst/>
              <a:gdLst>
                <a:gd name="connsiteX0" fmla="*/ 0 w 474053"/>
                <a:gd name="connsiteY0" fmla="*/ 0 h 12700"/>
                <a:gd name="connsiteX1" fmla="*/ 474053 w 474053"/>
                <a:gd name="connsiteY1" fmla="*/ 0 h 12700"/>
                <a:gd name="connsiteX2" fmla="*/ 474053 w 474053"/>
                <a:gd name="connsiteY2" fmla="*/ 0 h 12700"/>
                <a:gd name="connsiteX3" fmla="*/ 0 w 474053"/>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3" h="12700">
                  <a:moveTo>
                    <a:pt x="0" y="0"/>
                  </a:moveTo>
                  <a:lnTo>
                    <a:pt x="474053" y="0"/>
                  </a:lnTo>
                  <a:lnTo>
                    <a:pt x="474053" y="0"/>
                  </a:lnTo>
                  <a:lnTo>
                    <a:pt x="0" y="0"/>
                  </a:lnTo>
                  <a:close/>
                </a:path>
              </a:pathLst>
            </a:custGeom>
            <a:solidFill>
              <a:srgbClr val="959595">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43" name="Freeform 42">
              <a:extLst>
                <a:ext uri="{FF2B5EF4-FFF2-40B4-BE49-F238E27FC236}">
                  <a16:creationId xmlns:a16="http://schemas.microsoft.com/office/drawing/2014/main" id="{1C154E9F-3B2A-0297-7472-CC755EDB602A}"/>
                </a:ext>
              </a:extLst>
            </p:cNvPr>
            <p:cNvSpPr/>
            <p:nvPr/>
          </p:nvSpPr>
          <p:spPr>
            <a:xfrm>
              <a:off x="4006415" y="1931296"/>
              <a:ext cx="474053" cy="9932"/>
            </a:xfrm>
            <a:custGeom>
              <a:avLst/>
              <a:gdLst>
                <a:gd name="connsiteX0" fmla="*/ 0 w 474053"/>
                <a:gd name="connsiteY0" fmla="*/ 0 h 12700"/>
                <a:gd name="connsiteX1" fmla="*/ 474053 w 474053"/>
                <a:gd name="connsiteY1" fmla="*/ 0 h 12700"/>
                <a:gd name="connsiteX2" fmla="*/ 474053 w 474053"/>
                <a:gd name="connsiteY2" fmla="*/ 0 h 12700"/>
                <a:gd name="connsiteX3" fmla="*/ 0 w 474053"/>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3" h="12700">
                  <a:moveTo>
                    <a:pt x="0" y="0"/>
                  </a:moveTo>
                  <a:lnTo>
                    <a:pt x="474053" y="0"/>
                  </a:lnTo>
                  <a:lnTo>
                    <a:pt x="474053" y="0"/>
                  </a:lnTo>
                  <a:lnTo>
                    <a:pt x="0" y="0"/>
                  </a:lnTo>
                  <a:close/>
                </a:path>
              </a:pathLst>
            </a:custGeom>
            <a:solidFill>
              <a:srgbClr val="F5F5F5">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45" name="Freeform 44">
              <a:extLst>
                <a:ext uri="{FF2B5EF4-FFF2-40B4-BE49-F238E27FC236}">
                  <a16:creationId xmlns:a16="http://schemas.microsoft.com/office/drawing/2014/main" id="{37236834-96C9-8CE2-5F9B-8CE9356FA51E}"/>
                </a:ext>
              </a:extLst>
            </p:cNvPr>
            <p:cNvSpPr/>
            <p:nvPr/>
          </p:nvSpPr>
          <p:spPr>
            <a:xfrm>
              <a:off x="4006415" y="1931194"/>
              <a:ext cx="474053" cy="102"/>
            </a:xfrm>
            <a:custGeom>
              <a:avLst/>
              <a:gdLst>
                <a:gd name="connsiteX0" fmla="*/ 0 w 474053"/>
                <a:gd name="connsiteY0" fmla="*/ 131 h 130"/>
                <a:gd name="connsiteX1" fmla="*/ 474053 w 474053"/>
                <a:gd name="connsiteY1" fmla="*/ 131 h 130"/>
                <a:gd name="connsiteX2" fmla="*/ 474053 w 474053"/>
                <a:gd name="connsiteY2" fmla="*/ 0 h 130"/>
                <a:gd name="connsiteX3" fmla="*/ 0 w 474053"/>
                <a:gd name="connsiteY3" fmla="*/ 0 h 130"/>
              </a:gdLst>
              <a:ahLst/>
              <a:cxnLst>
                <a:cxn ang="0">
                  <a:pos x="connsiteX0" y="connsiteY0"/>
                </a:cxn>
                <a:cxn ang="0">
                  <a:pos x="connsiteX1" y="connsiteY1"/>
                </a:cxn>
                <a:cxn ang="0">
                  <a:pos x="connsiteX2" y="connsiteY2"/>
                </a:cxn>
                <a:cxn ang="0">
                  <a:pos x="connsiteX3" y="connsiteY3"/>
                </a:cxn>
              </a:cxnLst>
              <a:rect l="l" t="t" r="r" b="b"/>
              <a:pathLst>
                <a:path w="474053" h="130">
                  <a:moveTo>
                    <a:pt x="0" y="131"/>
                  </a:moveTo>
                  <a:lnTo>
                    <a:pt x="474053" y="131"/>
                  </a:lnTo>
                  <a:lnTo>
                    <a:pt x="474053" y="0"/>
                  </a:lnTo>
                  <a:lnTo>
                    <a:pt x="0" y="0"/>
                  </a:lnTo>
                  <a:close/>
                </a:path>
              </a:pathLst>
            </a:custGeom>
            <a:solidFill>
              <a:srgbClr val="383838">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47" name="Freeform 46">
              <a:extLst>
                <a:ext uri="{FF2B5EF4-FFF2-40B4-BE49-F238E27FC236}">
                  <a16:creationId xmlns:a16="http://schemas.microsoft.com/office/drawing/2014/main" id="{308D410B-F209-0C89-21B7-5C3DCD7309AA}"/>
                </a:ext>
              </a:extLst>
            </p:cNvPr>
            <p:cNvSpPr/>
            <p:nvPr/>
          </p:nvSpPr>
          <p:spPr>
            <a:xfrm>
              <a:off x="4006415" y="1931194"/>
              <a:ext cx="474053" cy="9932"/>
            </a:xfrm>
            <a:custGeom>
              <a:avLst/>
              <a:gdLst>
                <a:gd name="connsiteX0" fmla="*/ 0 w 474053"/>
                <a:gd name="connsiteY0" fmla="*/ 0 h 12700"/>
                <a:gd name="connsiteX1" fmla="*/ 474053 w 474053"/>
                <a:gd name="connsiteY1" fmla="*/ 0 h 12700"/>
                <a:gd name="connsiteX2" fmla="*/ 474053 w 474053"/>
                <a:gd name="connsiteY2" fmla="*/ 0 h 12700"/>
                <a:gd name="connsiteX3" fmla="*/ 0 w 474053"/>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3" h="12700">
                  <a:moveTo>
                    <a:pt x="0" y="0"/>
                  </a:moveTo>
                  <a:lnTo>
                    <a:pt x="474053" y="0"/>
                  </a:lnTo>
                  <a:lnTo>
                    <a:pt x="474053" y="0"/>
                  </a:lnTo>
                  <a:lnTo>
                    <a:pt x="0" y="0"/>
                  </a:lnTo>
                  <a:close/>
                </a:path>
              </a:pathLst>
            </a:custGeom>
            <a:no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49" name="Freeform 48">
              <a:extLst>
                <a:ext uri="{FF2B5EF4-FFF2-40B4-BE49-F238E27FC236}">
                  <a16:creationId xmlns:a16="http://schemas.microsoft.com/office/drawing/2014/main" id="{88EB7DAD-FD4D-0612-1712-71B31C86AFF1}"/>
                </a:ext>
              </a:extLst>
            </p:cNvPr>
            <p:cNvSpPr/>
            <p:nvPr/>
          </p:nvSpPr>
          <p:spPr>
            <a:xfrm>
              <a:off x="4006415" y="1929828"/>
              <a:ext cx="474053" cy="1366"/>
            </a:xfrm>
            <a:custGeom>
              <a:avLst/>
              <a:gdLst>
                <a:gd name="connsiteX0" fmla="*/ 0 w 474053"/>
                <a:gd name="connsiteY0" fmla="*/ 1748 h 1747"/>
                <a:gd name="connsiteX1" fmla="*/ 474053 w 474053"/>
                <a:gd name="connsiteY1" fmla="*/ 1748 h 1747"/>
                <a:gd name="connsiteX2" fmla="*/ 474053 w 474053"/>
                <a:gd name="connsiteY2" fmla="*/ 0 h 1747"/>
                <a:gd name="connsiteX3" fmla="*/ 0 w 474053"/>
                <a:gd name="connsiteY3" fmla="*/ 0 h 1747"/>
              </a:gdLst>
              <a:ahLst/>
              <a:cxnLst>
                <a:cxn ang="0">
                  <a:pos x="connsiteX0" y="connsiteY0"/>
                </a:cxn>
                <a:cxn ang="0">
                  <a:pos x="connsiteX1" y="connsiteY1"/>
                </a:cxn>
                <a:cxn ang="0">
                  <a:pos x="connsiteX2" y="connsiteY2"/>
                </a:cxn>
                <a:cxn ang="0">
                  <a:pos x="connsiteX3" y="connsiteY3"/>
                </a:cxn>
              </a:cxnLst>
              <a:rect l="l" t="t" r="r" b="b"/>
              <a:pathLst>
                <a:path w="474053" h="1747">
                  <a:moveTo>
                    <a:pt x="0" y="1748"/>
                  </a:moveTo>
                  <a:lnTo>
                    <a:pt x="474053" y="1748"/>
                  </a:lnTo>
                  <a:lnTo>
                    <a:pt x="474053" y="0"/>
                  </a:lnTo>
                  <a:lnTo>
                    <a:pt x="0" y="0"/>
                  </a:lnTo>
                  <a:close/>
                </a:path>
              </a:pathLst>
            </a:custGeom>
            <a:no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50" name="TextBox 49">
              <a:extLst>
                <a:ext uri="{FF2B5EF4-FFF2-40B4-BE49-F238E27FC236}">
                  <a16:creationId xmlns:a16="http://schemas.microsoft.com/office/drawing/2014/main" id="{DD0C3683-BC90-F4A0-519B-33AC009F2346}"/>
                </a:ext>
              </a:extLst>
            </p:cNvPr>
            <p:cNvSpPr txBox="1"/>
            <p:nvPr/>
          </p:nvSpPr>
          <p:spPr>
            <a:xfrm>
              <a:off x="3312158" y="2020650"/>
              <a:ext cx="442750" cy="216623"/>
            </a:xfrm>
            <a:prstGeom prst="rect">
              <a:avLst/>
            </a:prstGeom>
            <a:noFill/>
          </p:spPr>
          <p:txBody>
            <a:bodyPr wrap="none" rtlCol="0">
              <a:spAutoFit/>
            </a:bodyPr>
            <a:lstStyle/>
            <a:p>
              <a:pPr algn="ctr"/>
              <a:r>
                <a:rPr lang="en-US" sz="1200" spc="0" baseline="0">
                  <a:ln/>
                  <a:solidFill>
                    <a:srgbClr val="000000"/>
                  </a:solidFill>
                  <a:latin typeface="Gill Sans" panose="020B0502020104020203" pitchFamily="34" charset="-79"/>
                  <a:cs typeface="Gill Sans" panose="020B0502020104020203" pitchFamily="34" charset="-79"/>
                  <a:sym typeface="Arial"/>
                  <a:rtl val="0"/>
                </a:rPr>
                <a:t>94%</a:t>
              </a:r>
            </a:p>
          </p:txBody>
        </p:sp>
        <p:sp>
          <p:nvSpPr>
            <p:cNvPr id="51" name="TextBox 50">
              <a:extLst>
                <a:ext uri="{FF2B5EF4-FFF2-40B4-BE49-F238E27FC236}">
                  <a16:creationId xmlns:a16="http://schemas.microsoft.com/office/drawing/2014/main" id="{FC247D39-B1B5-6ED9-614E-349AC16A03E9}"/>
                </a:ext>
              </a:extLst>
            </p:cNvPr>
            <p:cNvSpPr txBox="1"/>
            <p:nvPr/>
          </p:nvSpPr>
          <p:spPr>
            <a:xfrm>
              <a:off x="3987511" y="1956583"/>
              <a:ext cx="519694" cy="216623"/>
            </a:xfrm>
            <a:prstGeom prst="rect">
              <a:avLst/>
            </a:prstGeom>
            <a:noFill/>
          </p:spPr>
          <p:txBody>
            <a:bodyPr wrap="none" rtlCol="0">
              <a:spAutoFit/>
            </a:bodyPr>
            <a:lstStyle/>
            <a:p>
              <a:pPr algn="ctr"/>
              <a:r>
                <a:rPr lang="en-US" sz="1200" spc="0" baseline="0">
                  <a:ln/>
                  <a:solidFill>
                    <a:srgbClr val="000000"/>
                  </a:solidFill>
                  <a:latin typeface="Gill Sans" panose="020B0502020104020203" pitchFamily="34" charset="-79"/>
                  <a:cs typeface="Gill Sans" panose="020B0502020104020203" pitchFamily="34" charset="-79"/>
                  <a:sym typeface="Arial"/>
                  <a:rtl val="0"/>
                </a:rPr>
                <a:t>100%</a:t>
              </a:r>
            </a:p>
          </p:txBody>
        </p:sp>
        <p:sp>
          <p:nvSpPr>
            <p:cNvPr id="66" name="TextBox 65">
              <a:extLst>
                <a:ext uri="{FF2B5EF4-FFF2-40B4-BE49-F238E27FC236}">
                  <a16:creationId xmlns:a16="http://schemas.microsoft.com/office/drawing/2014/main" id="{201EA63C-7291-9A75-DF87-1F4F8A1B2706}"/>
                </a:ext>
              </a:extLst>
            </p:cNvPr>
            <p:cNvSpPr txBox="1"/>
            <p:nvPr/>
          </p:nvSpPr>
          <p:spPr>
            <a:xfrm>
              <a:off x="5101452" y="2205217"/>
              <a:ext cx="1306768" cy="523220"/>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Time</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Occupation (%)</a:t>
              </a:r>
            </a:p>
          </p:txBody>
        </p:sp>
        <p:grpSp>
          <p:nvGrpSpPr>
            <p:cNvPr id="68" name="Graphic 320">
              <a:extLst>
                <a:ext uri="{FF2B5EF4-FFF2-40B4-BE49-F238E27FC236}">
                  <a16:creationId xmlns:a16="http://schemas.microsoft.com/office/drawing/2014/main" id="{3AB4805F-37DF-FC79-3256-42010AFD1E26}"/>
                </a:ext>
              </a:extLst>
            </p:cNvPr>
            <p:cNvGrpSpPr/>
            <p:nvPr/>
          </p:nvGrpSpPr>
          <p:grpSpPr>
            <a:xfrm>
              <a:off x="6212437" y="1851995"/>
              <a:ext cx="429903" cy="1317867"/>
              <a:chOff x="1038841" y="1822020"/>
              <a:chExt cx="429903" cy="1685177"/>
            </a:xfrm>
            <a:solidFill>
              <a:srgbClr val="000000"/>
            </a:solidFill>
          </p:grpSpPr>
          <p:grpSp>
            <p:nvGrpSpPr>
              <p:cNvPr id="69" name="Graphic 320">
                <a:extLst>
                  <a:ext uri="{FF2B5EF4-FFF2-40B4-BE49-F238E27FC236}">
                    <a16:creationId xmlns:a16="http://schemas.microsoft.com/office/drawing/2014/main" id="{D184CAD9-22D2-A0CD-5DB0-9C191C93738E}"/>
                  </a:ext>
                </a:extLst>
              </p:cNvPr>
              <p:cNvGrpSpPr/>
              <p:nvPr/>
            </p:nvGrpSpPr>
            <p:grpSpPr>
              <a:xfrm>
                <a:off x="1192729" y="3230198"/>
                <a:ext cx="276015" cy="276999"/>
                <a:chOff x="1192729" y="3230198"/>
                <a:chExt cx="276015" cy="276999"/>
              </a:xfrm>
              <a:solidFill>
                <a:srgbClr val="000000"/>
              </a:solidFill>
            </p:grpSpPr>
            <p:sp>
              <p:nvSpPr>
                <p:cNvPr id="76" name="Freeform 75">
                  <a:extLst>
                    <a:ext uri="{FF2B5EF4-FFF2-40B4-BE49-F238E27FC236}">
                      <a16:creationId xmlns:a16="http://schemas.microsoft.com/office/drawing/2014/main" id="{F47661F1-20C7-611B-F564-214B5FDD02A7}"/>
                    </a:ext>
                  </a:extLst>
                </p:cNvPr>
                <p:cNvSpPr/>
                <p:nvPr/>
              </p:nvSpPr>
              <p:spPr>
                <a:xfrm>
                  <a:off x="1424294" y="3335367"/>
                  <a:ext cx="44450" cy="12700"/>
                </a:xfrm>
                <a:custGeom>
                  <a:avLst/>
                  <a:gdLst>
                    <a:gd name="connsiteX0" fmla="*/ 44486 w 44450"/>
                    <a:gd name="connsiteY0" fmla="*/ 123 h 12700"/>
                    <a:gd name="connsiteX1" fmla="*/ 36 w 44450"/>
                    <a:gd name="connsiteY1" fmla="*/ 123 h 12700"/>
                  </a:gdLst>
                  <a:ahLst/>
                  <a:cxnLst>
                    <a:cxn ang="0">
                      <a:pos x="connsiteX0" y="connsiteY0"/>
                    </a:cxn>
                    <a:cxn ang="0">
                      <a:pos x="connsiteX1" y="connsiteY1"/>
                    </a:cxn>
                  </a:cxnLst>
                  <a:rect l="l" t="t" r="r" b="b"/>
                  <a:pathLst>
                    <a:path w="44450" h="12700">
                      <a:moveTo>
                        <a:pt x="44486" y="123"/>
                      </a:moveTo>
                      <a:lnTo>
                        <a:pt x="36" y="123"/>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77" name="TextBox 76">
                  <a:extLst>
                    <a:ext uri="{FF2B5EF4-FFF2-40B4-BE49-F238E27FC236}">
                      <a16:creationId xmlns:a16="http://schemas.microsoft.com/office/drawing/2014/main" id="{CD296E9C-A930-7ED6-DBDD-0C22AD071A12}"/>
                    </a:ext>
                  </a:extLst>
                </p:cNvPr>
                <p:cNvSpPr txBox="1"/>
                <p:nvPr/>
              </p:nvSpPr>
              <p:spPr>
                <a:xfrm>
                  <a:off x="1192729" y="3230198"/>
                  <a:ext cx="261610"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0</a:t>
                  </a:r>
                </a:p>
              </p:txBody>
            </p:sp>
          </p:grpSp>
          <p:grpSp>
            <p:nvGrpSpPr>
              <p:cNvPr id="70" name="Graphic 320">
                <a:extLst>
                  <a:ext uri="{FF2B5EF4-FFF2-40B4-BE49-F238E27FC236}">
                    <a16:creationId xmlns:a16="http://schemas.microsoft.com/office/drawing/2014/main" id="{6F547F7D-980B-E049-CC3B-BE5588AD2EFF}"/>
                  </a:ext>
                </a:extLst>
              </p:cNvPr>
              <p:cNvGrpSpPr/>
              <p:nvPr/>
            </p:nvGrpSpPr>
            <p:grpSpPr>
              <a:xfrm>
                <a:off x="1115784" y="2526108"/>
                <a:ext cx="352960" cy="276999"/>
                <a:chOff x="1115784" y="2526108"/>
                <a:chExt cx="352960" cy="276999"/>
              </a:xfrm>
              <a:solidFill>
                <a:srgbClr val="000000"/>
              </a:solidFill>
            </p:grpSpPr>
            <p:sp>
              <p:nvSpPr>
                <p:cNvPr id="74" name="Freeform 73">
                  <a:extLst>
                    <a:ext uri="{FF2B5EF4-FFF2-40B4-BE49-F238E27FC236}">
                      <a16:creationId xmlns:a16="http://schemas.microsoft.com/office/drawing/2014/main" id="{12845BED-85AC-49D1-D401-BCAEDD171F96}"/>
                    </a:ext>
                  </a:extLst>
                </p:cNvPr>
                <p:cNvSpPr/>
                <p:nvPr/>
              </p:nvSpPr>
              <p:spPr>
                <a:xfrm>
                  <a:off x="1424294" y="2631278"/>
                  <a:ext cx="44450" cy="12700"/>
                </a:xfrm>
                <a:custGeom>
                  <a:avLst/>
                  <a:gdLst>
                    <a:gd name="connsiteX0" fmla="*/ 44486 w 44450"/>
                    <a:gd name="connsiteY0" fmla="*/ 68 h 12700"/>
                    <a:gd name="connsiteX1" fmla="*/ 36 w 44450"/>
                    <a:gd name="connsiteY1" fmla="*/ 68 h 12700"/>
                  </a:gdLst>
                  <a:ahLst/>
                  <a:cxnLst>
                    <a:cxn ang="0">
                      <a:pos x="connsiteX0" y="connsiteY0"/>
                    </a:cxn>
                    <a:cxn ang="0">
                      <a:pos x="connsiteX1" y="connsiteY1"/>
                    </a:cxn>
                  </a:cxnLst>
                  <a:rect l="l" t="t" r="r" b="b"/>
                  <a:pathLst>
                    <a:path w="44450" h="12700">
                      <a:moveTo>
                        <a:pt x="44486" y="68"/>
                      </a:moveTo>
                      <a:lnTo>
                        <a:pt x="36" y="68"/>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75" name="TextBox 74">
                  <a:extLst>
                    <a:ext uri="{FF2B5EF4-FFF2-40B4-BE49-F238E27FC236}">
                      <a16:creationId xmlns:a16="http://schemas.microsoft.com/office/drawing/2014/main" id="{B4782CCB-6074-D082-F0AF-5404CFF4CB7B}"/>
                    </a:ext>
                  </a:extLst>
                </p:cNvPr>
                <p:cNvSpPr txBox="1"/>
                <p:nvPr/>
              </p:nvSpPr>
              <p:spPr>
                <a:xfrm>
                  <a:off x="1115784" y="2526108"/>
                  <a:ext cx="338555"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50</a:t>
                  </a:r>
                </a:p>
              </p:txBody>
            </p:sp>
          </p:grpSp>
          <p:grpSp>
            <p:nvGrpSpPr>
              <p:cNvPr id="71" name="Graphic 320">
                <a:extLst>
                  <a:ext uri="{FF2B5EF4-FFF2-40B4-BE49-F238E27FC236}">
                    <a16:creationId xmlns:a16="http://schemas.microsoft.com/office/drawing/2014/main" id="{C1CED11A-BF56-9BD1-7D63-6489BEED9808}"/>
                  </a:ext>
                </a:extLst>
              </p:cNvPr>
              <p:cNvGrpSpPr/>
              <p:nvPr/>
            </p:nvGrpSpPr>
            <p:grpSpPr>
              <a:xfrm>
                <a:off x="1038841" y="1822020"/>
                <a:ext cx="429903" cy="276999"/>
                <a:chOff x="1038841" y="1822020"/>
                <a:chExt cx="429903" cy="276999"/>
              </a:xfrm>
              <a:solidFill>
                <a:srgbClr val="000000"/>
              </a:solidFill>
            </p:grpSpPr>
            <p:sp>
              <p:nvSpPr>
                <p:cNvPr id="72" name="Freeform 71">
                  <a:extLst>
                    <a:ext uri="{FF2B5EF4-FFF2-40B4-BE49-F238E27FC236}">
                      <a16:creationId xmlns:a16="http://schemas.microsoft.com/office/drawing/2014/main" id="{41C9869C-F6BA-21A2-7C49-AB0736C84450}"/>
                    </a:ext>
                  </a:extLst>
                </p:cNvPr>
                <p:cNvSpPr/>
                <p:nvPr/>
              </p:nvSpPr>
              <p:spPr>
                <a:xfrm>
                  <a:off x="1424294" y="1927190"/>
                  <a:ext cx="44450" cy="12700"/>
                </a:xfrm>
                <a:custGeom>
                  <a:avLst/>
                  <a:gdLst>
                    <a:gd name="connsiteX0" fmla="*/ 44486 w 44450"/>
                    <a:gd name="connsiteY0" fmla="*/ 13 h 12700"/>
                    <a:gd name="connsiteX1" fmla="*/ 36 w 44450"/>
                    <a:gd name="connsiteY1" fmla="*/ 13 h 12700"/>
                  </a:gdLst>
                  <a:ahLst/>
                  <a:cxnLst>
                    <a:cxn ang="0">
                      <a:pos x="connsiteX0" y="connsiteY0"/>
                    </a:cxn>
                    <a:cxn ang="0">
                      <a:pos x="connsiteX1" y="connsiteY1"/>
                    </a:cxn>
                  </a:cxnLst>
                  <a:rect l="l" t="t" r="r" b="b"/>
                  <a:pathLst>
                    <a:path w="44450" h="12700">
                      <a:moveTo>
                        <a:pt x="44486" y="13"/>
                      </a:moveTo>
                      <a:lnTo>
                        <a:pt x="36" y="13"/>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73" name="TextBox 72">
                  <a:extLst>
                    <a:ext uri="{FF2B5EF4-FFF2-40B4-BE49-F238E27FC236}">
                      <a16:creationId xmlns:a16="http://schemas.microsoft.com/office/drawing/2014/main" id="{C34FB73B-FE9C-471B-4525-CEC598D479AD}"/>
                    </a:ext>
                  </a:extLst>
                </p:cNvPr>
                <p:cNvSpPr txBox="1"/>
                <p:nvPr/>
              </p:nvSpPr>
              <p:spPr>
                <a:xfrm>
                  <a:off x="1038841" y="1822020"/>
                  <a:ext cx="415498"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100</a:t>
                  </a:r>
                </a:p>
              </p:txBody>
            </p:sp>
          </p:grpSp>
        </p:grpSp>
        <p:sp>
          <p:nvSpPr>
            <p:cNvPr id="78" name="Freeform 77">
              <a:extLst>
                <a:ext uri="{FF2B5EF4-FFF2-40B4-BE49-F238E27FC236}">
                  <a16:creationId xmlns:a16="http://schemas.microsoft.com/office/drawing/2014/main" id="{25792251-620A-31CC-72A4-3C00065801F9}"/>
                </a:ext>
              </a:extLst>
            </p:cNvPr>
            <p:cNvSpPr/>
            <p:nvPr/>
          </p:nvSpPr>
          <p:spPr>
            <a:xfrm>
              <a:off x="6647898" y="1934242"/>
              <a:ext cx="12700" cy="1101243"/>
            </a:xfrm>
            <a:custGeom>
              <a:avLst/>
              <a:gdLst>
                <a:gd name="connsiteX0" fmla="*/ 0 w 12700"/>
                <a:gd name="connsiteY0" fmla="*/ 1408177 h 1408177"/>
                <a:gd name="connsiteX1" fmla="*/ 0 w 12700"/>
                <a:gd name="connsiteY1" fmla="*/ 0 h 1408177"/>
              </a:gdLst>
              <a:ahLst/>
              <a:cxnLst>
                <a:cxn ang="0">
                  <a:pos x="connsiteX0" y="connsiteY0"/>
                </a:cxn>
                <a:cxn ang="0">
                  <a:pos x="connsiteX1" y="connsiteY1"/>
                </a:cxn>
              </a:cxnLst>
              <a:rect l="l" t="t" r="r" b="b"/>
              <a:pathLst>
                <a:path w="12700" h="1408177">
                  <a:moveTo>
                    <a:pt x="0" y="1408177"/>
                  </a:moveTo>
                  <a:lnTo>
                    <a:pt x="0"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79" name="Freeform 78">
              <a:extLst>
                <a:ext uri="{FF2B5EF4-FFF2-40B4-BE49-F238E27FC236}">
                  <a16:creationId xmlns:a16="http://schemas.microsoft.com/office/drawing/2014/main" id="{C0F793BC-E701-C45C-97BB-25CE386371A9}"/>
                </a:ext>
              </a:extLst>
            </p:cNvPr>
            <p:cNvSpPr/>
            <p:nvPr/>
          </p:nvSpPr>
          <p:spPr>
            <a:xfrm>
              <a:off x="8024649" y="1934242"/>
              <a:ext cx="12700" cy="1101243"/>
            </a:xfrm>
            <a:custGeom>
              <a:avLst/>
              <a:gdLst>
                <a:gd name="connsiteX0" fmla="*/ 0 w 12700"/>
                <a:gd name="connsiteY0" fmla="*/ 1408177 h 1408177"/>
                <a:gd name="connsiteX1" fmla="*/ 0 w 12700"/>
                <a:gd name="connsiteY1" fmla="*/ 0 h 1408177"/>
              </a:gdLst>
              <a:ahLst/>
              <a:cxnLst>
                <a:cxn ang="0">
                  <a:pos x="connsiteX0" y="connsiteY0"/>
                </a:cxn>
                <a:cxn ang="0">
                  <a:pos x="connsiteX1" y="connsiteY1"/>
                </a:cxn>
              </a:cxnLst>
              <a:rect l="l" t="t" r="r" b="b"/>
              <a:pathLst>
                <a:path w="12700" h="1408177">
                  <a:moveTo>
                    <a:pt x="0" y="1408177"/>
                  </a:moveTo>
                  <a:lnTo>
                    <a:pt x="0"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80" name="Freeform 79">
              <a:extLst>
                <a:ext uri="{FF2B5EF4-FFF2-40B4-BE49-F238E27FC236}">
                  <a16:creationId xmlns:a16="http://schemas.microsoft.com/office/drawing/2014/main" id="{CA5F8B8B-EE9A-CD40-D0F4-EE5C808D763D}"/>
                </a:ext>
              </a:extLst>
            </p:cNvPr>
            <p:cNvSpPr/>
            <p:nvPr/>
          </p:nvSpPr>
          <p:spPr>
            <a:xfrm>
              <a:off x="6647898" y="3035485"/>
              <a:ext cx="1371600" cy="9932"/>
            </a:xfrm>
            <a:custGeom>
              <a:avLst/>
              <a:gdLst>
                <a:gd name="connsiteX0" fmla="*/ 0 w 2125974"/>
                <a:gd name="connsiteY0" fmla="*/ 0 h 12700"/>
                <a:gd name="connsiteX1" fmla="*/ 2125975 w 2125974"/>
                <a:gd name="connsiteY1" fmla="*/ 0 h 12700"/>
              </a:gdLst>
              <a:ahLst/>
              <a:cxnLst>
                <a:cxn ang="0">
                  <a:pos x="connsiteX0" y="connsiteY0"/>
                </a:cxn>
                <a:cxn ang="0">
                  <a:pos x="connsiteX1" y="connsiteY1"/>
                </a:cxn>
              </a:cxnLst>
              <a:rect l="l" t="t" r="r" b="b"/>
              <a:pathLst>
                <a:path w="2125974" h="12700">
                  <a:moveTo>
                    <a:pt x="0" y="0"/>
                  </a:moveTo>
                  <a:lnTo>
                    <a:pt x="2125975"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81" name="Freeform 80">
              <a:extLst>
                <a:ext uri="{FF2B5EF4-FFF2-40B4-BE49-F238E27FC236}">
                  <a16:creationId xmlns:a16="http://schemas.microsoft.com/office/drawing/2014/main" id="{D11D8ADD-6ECC-54FB-EA2E-1E37BB58C088}"/>
                </a:ext>
              </a:extLst>
            </p:cNvPr>
            <p:cNvSpPr/>
            <p:nvPr/>
          </p:nvSpPr>
          <p:spPr>
            <a:xfrm>
              <a:off x="6647898" y="1934242"/>
              <a:ext cx="1371600" cy="9932"/>
            </a:xfrm>
            <a:custGeom>
              <a:avLst/>
              <a:gdLst>
                <a:gd name="connsiteX0" fmla="*/ 0 w 2125974"/>
                <a:gd name="connsiteY0" fmla="*/ 0 h 12700"/>
                <a:gd name="connsiteX1" fmla="*/ 2125975 w 2125974"/>
                <a:gd name="connsiteY1" fmla="*/ 0 h 12700"/>
              </a:gdLst>
              <a:ahLst/>
              <a:cxnLst>
                <a:cxn ang="0">
                  <a:pos x="connsiteX0" y="connsiteY0"/>
                </a:cxn>
                <a:cxn ang="0">
                  <a:pos x="connsiteX1" y="connsiteY1"/>
                </a:cxn>
              </a:cxnLst>
              <a:rect l="l" t="t" r="r" b="b"/>
              <a:pathLst>
                <a:path w="2125974" h="12700">
                  <a:moveTo>
                    <a:pt x="0" y="0"/>
                  </a:moveTo>
                  <a:lnTo>
                    <a:pt x="2125975"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82" name="TextBox 81">
              <a:extLst>
                <a:ext uri="{FF2B5EF4-FFF2-40B4-BE49-F238E27FC236}">
                  <a16:creationId xmlns:a16="http://schemas.microsoft.com/office/drawing/2014/main" id="{4CBDF408-10B3-423B-86E0-96286B3D1285}"/>
                </a:ext>
              </a:extLst>
            </p:cNvPr>
            <p:cNvSpPr txBox="1"/>
            <p:nvPr/>
          </p:nvSpPr>
          <p:spPr>
            <a:xfrm>
              <a:off x="7331546" y="3070735"/>
              <a:ext cx="705642" cy="216623"/>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Oobleck</a:t>
              </a:r>
            </a:p>
          </p:txBody>
        </p:sp>
        <p:sp>
          <p:nvSpPr>
            <p:cNvPr id="83" name="TextBox 82">
              <a:extLst>
                <a:ext uri="{FF2B5EF4-FFF2-40B4-BE49-F238E27FC236}">
                  <a16:creationId xmlns:a16="http://schemas.microsoft.com/office/drawing/2014/main" id="{2BC54BED-F97B-D716-3AD2-4A8BFF6D87E9}"/>
                </a:ext>
              </a:extLst>
            </p:cNvPr>
            <p:cNvSpPr txBox="1"/>
            <p:nvPr/>
          </p:nvSpPr>
          <p:spPr>
            <a:xfrm>
              <a:off x="6691343" y="3070735"/>
              <a:ext cx="609462" cy="216623"/>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Varuna</a:t>
              </a:r>
            </a:p>
          </p:txBody>
        </p:sp>
        <p:sp>
          <p:nvSpPr>
            <p:cNvPr id="84" name="Freeform 83">
              <a:extLst>
                <a:ext uri="{FF2B5EF4-FFF2-40B4-BE49-F238E27FC236}">
                  <a16:creationId xmlns:a16="http://schemas.microsoft.com/office/drawing/2014/main" id="{696F53E2-921B-563F-E2BD-5C5D641537C4}"/>
                </a:ext>
              </a:extLst>
            </p:cNvPr>
            <p:cNvSpPr/>
            <p:nvPr/>
          </p:nvSpPr>
          <p:spPr>
            <a:xfrm>
              <a:off x="6735017" y="2137641"/>
              <a:ext cx="474052" cy="897844"/>
            </a:xfrm>
            <a:custGeom>
              <a:avLst/>
              <a:gdLst>
                <a:gd name="connsiteX0" fmla="*/ 0 w 474052"/>
                <a:gd name="connsiteY0" fmla="*/ 1148088 h 1148087"/>
                <a:gd name="connsiteX1" fmla="*/ 474053 w 474052"/>
                <a:gd name="connsiteY1" fmla="*/ 1148088 h 1148087"/>
                <a:gd name="connsiteX2" fmla="*/ 474053 w 474052"/>
                <a:gd name="connsiteY2" fmla="*/ 0 h 1148087"/>
                <a:gd name="connsiteX3" fmla="*/ 0 w 474052"/>
                <a:gd name="connsiteY3" fmla="*/ 0 h 1148087"/>
              </a:gdLst>
              <a:ahLst/>
              <a:cxnLst>
                <a:cxn ang="0">
                  <a:pos x="connsiteX0" y="connsiteY0"/>
                </a:cxn>
                <a:cxn ang="0">
                  <a:pos x="connsiteX1" y="connsiteY1"/>
                </a:cxn>
                <a:cxn ang="0">
                  <a:pos x="connsiteX2" y="connsiteY2"/>
                </a:cxn>
                <a:cxn ang="0">
                  <a:pos x="connsiteX3" y="connsiteY3"/>
                </a:cxn>
              </a:cxnLst>
              <a:rect l="l" t="t" r="r" b="b"/>
              <a:pathLst>
                <a:path w="474052" h="1148087">
                  <a:moveTo>
                    <a:pt x="0" y="1148088"/>
                  </a:moveTo>
                  <a:lnTo>
                    <a:pt x="474053" y="1148088"/>
                  </a:lnTo>
                  <a:lnTo>
                    <a:pt x="474053" y="0"/>
                  </a:lnTo>
                  <a:lnTo>
                    <a:pt x="0" y="0"/>
                  </a:lnTo>
                  <a:close/>
                </a:path>
              </a:pathLst>
            </a:custGeom>
            <a:solidFill>
              <a:srgbClr val="3CB043">
                <a:alpha val="80000"/>
              </a:srgbClr>
            </a:solidFill>
            <a:ln w="254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85" name="Freeform 84">
              <a:extLst>
                <a:ext uri="{FF2B5EF4-FFF2-40B4-BE49-F238E27FC236}">
                  <a16:creationId xmlns:a16="http://schemas.microsoft.com/office/drawing/2014/main" id="{18621130-AC8E-308E-01EB-79B5DAAB237A}"/>
                </a:ext>
              </a:extLst>
            </p:cNvPr>
            <p:cNvSpPr/>
            <p:nvPr/>
          </p:nvSpPr>
          <p:spPr>
            <a:xfrm>
              <a:off x="7464340" y="1945868"/>
              <a:ext cx="474053" cy="1089617"/>
            </a:xfrm>
            <a:custGeom>
              <a:avLst/>
              <a:gdLst>
                <a:gd name="connsiteX0" fmla="*/ 0 w 474053"/>
                <a:gd name="connsiteY0" fmla="*/ 1393311 h 1393310"/>
                <a:gd name="connsiteX1" fmla="*/ 474053 w 474053"/>
                <a:gd name="connsiteY1" fmla="*/ 1393311 h 1393310"/>
                <a:gd name="connsiteX2" fmla="*/ 474053 w 474053"/>
                <a:gd name="connsiteY2" fmla="*/ 0 h 1393310"/>
                <a:gd name="connsiteX3" fmla="*/ 0 w 474053"/>
                <a:gd name="connsiteY3" fmla="*/ 0 h 1393310"/>
              </a:gdLst>
              <a:ahLst/>
              <a:cxnLst>
                <a:cxn ang="0">
                  <a:pos x="connsiteX0" y="connsiteY0"/>
                </a:cxn>
                <a:cxn ang="0">
                  <a:pos x="connsiteX1" y="connsiteY1"/>
                </a:cxn>
                <a:cxn ang="0">
                  <a:pos x="connsiteX2" y="connsiteY2"/>
                </a:cxn>
                <a:cxn ang="0">
                  <a:pos x="connsiteX3" y="connsiteY3"/>
                </a:cxn>
              </a:cxnLst>
              <a:rect l="l" t="t" r="r" b="b"/>
              <a:pathLst>
                <a:path w="474053" h="1393310">
                  <a:moveTo>
                    <a:pt x="0" y="1393311"/>
                  </a:moveTo>
                  <a:lnTo>
                    <a:pt x="474053" y="1393311"/>
                  </a:lnTo>
                  <a:lnTo>
                    <a:pt x="474053" y="0"/>
                  </a:lnTo>
                  <a:lnTo>
                    <a:pt x="0" y="0"/>
                  </a:lnTo>
                  <a:close/>
                </a:path>
              </a:pathLst>
            </a:custGeom>
            <a:solidFill>
              <a:srgbClr val="3CB043">
                <a:alpha val="80000"/>
              </a:srgbClr>
            </a:solidFill>
            <a:ln w="254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87" name="Freeform 86">
              <a:extLst>
                <a:ext uri="{FF2B5EF4-FFF2-40B4-BE49-F238E27FC236}">
                  <a16:creationId xmlns:a16="http://schemas.microsoft.com/office/drawing/2014/main" id="{DAD2B1AB-C42C-8A38-5493-5491AC823454}"/>
                </a:ext>
              </a:extLst>
            </p:cNvPr>
            <p:cNvSpPr/>
            <p:nvPr/>
          </p:nvSpPr>
          <p:spPr>
            <a:xfrm>
              <a:off x="7464340" y="1945868"/>
              <a:ext cx="474053" cy="9932"/>
            </a:xfrm>
            <a:custGeom>
              <a:avLst/>
              <a:gdLst>
                <a:gd name="connsiteX0" fmla="*/ 0 w 474053"/>
                <a:gd name="connsiteY0" fmla="*/ 0 h 12700"/>
                <a:gd name="connsiteX1" fmla="*/ 474053 w 474053"/>
                <a:gd name="connsiteY1" fmla="*/ 0 h 12700"/>
                <a:gd name="connsiteX2" fmla="*/ 474053 w 474053"/>
                <a:gd name="connsiteY2" fmla="*/ 0 h 12700"/>
                <a:gd name="connsiteX3" fmla="*/ 0 w 474053"/>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3" h="12700">
                  <a:moveTo>
                    <a:pt x="0" y="0"/>
                  </a:moveTo>
                  <a:lnTo>
                    <a:pt x="474053" y="0"/>
                  </a:lnTo>
                  <a:lnTo>
                    <a:pt x="474053" y="0"/>
                  </a:lnTo>
                  <a:lnTo>
                    <a:pt x="0" y="0"/>
                  </a:lnTo>
                  <a:close/>
                </a:path>
              </a:pathLst>
            </a:custGeom>
            <a:solidFill>
              <a:srgbClr val="959595">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89" name="Freeform 88">
              <a:extLst>
                <a:ext uri="{FF2B5EF4-FFF2-40B4-BE49-F238E27FC236}">
                  <a16:creationId xmlns:a16="http://schemas.microsoft.com/office/drawing/2014/main" id="{839C39EC-8C7E-E4DB-1465-36AB3AD95EF8}"/>
                </a:ext>
              </a:extLst>
            </p:cNvPr>
            <p:cNvSpPr/>
            <p:nvPr/>
          </p:nvSpPr>
          <p:spPr>
            <a:xfrm>
              <a:off x="7464340" y="1945868"/>
              <a:ext cx="474053" cy="9932"/>
            </a:xfrm>
            <a:custGeom>
              <a:avLst/>
              <a:gdLst>
                <a:gd name="connsiteX0" fmla="*/ 0 w 474053"/>
                <a:gd name="connsiteY0" fmla="*/ 0 h 12700"/>
                <a:gd name="connsiteX1" fmla="*/ 474053 w 474053"/>
                <a:gd name="connsiteY1" fmla="*/ 0 h 12700"/>
                <a:gd name="connsiteX2" fmla="*/ 474053 w 474053"/>
                <a:gd name="connsiteY2" fmla="*/ 0 h 12700"/>
                <a:gd name="connsiteX3" fmla="*/ 0 w 474053"/>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3" h="12700">
                  <a:moveTo>
                    <a:pt x="0" y="0"/>
                  </a:moveTo>
                  <a:lnTo>
                    <a:pt x="474053" y="0"/>
                  </a:lnTo>
                  <a:lnTo>
                    <a:pt x="474053" y="0"/>
                  </a:lnTo>
                  <a:lnTo>
                    <a:pt x="0" y="0"/>
                  </a:lnTo>
                  <a:close/>
                </a:path>
              </a:pathLst>
            </a:custGeom>
            <a:solidFill>
              <a:srgbClr val="F5F5F5">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91" name="Freeform 90">
              <a:extLst>
                <a:ext uri="{FF2B5EF4-FFF2-40B4-BE49-F238E27FC236}">
                  <a16:creationId xmlns:a16="http://schemas.microsoft.com/office/drawing/2014/main" id="{E8DAD56B-1427-368A-BF1E-78AD03F5CE8E}"/>
                </a:ext>
              </a:extLst>
            </p:cNvPr>
            <p:cNvSpPr/>
            <p:nvPr/>
          </p:nvSpPr>
          <p:spPr>
            <a:xfrm>
              <a:off x="7464340" y="1945367"/>
              <a:ext cx="474053" cy="501"/>
            </a:xfrm>
            <a:custGeom>
              <a:avLst/>
              <a:gdLst>
                <a:gd name="connsiteX0" fmla="*/ 0 w 474053"/>
                <a:gd name="connsiteY0" fmla="*/ 641 h 641"/>
                <a:gd name="connsiteX1" fmla="*/ 474053 w 474053"/>
                <a:gd name="connsiteY1" fmla="*/ 641 h 641"/>
                <a:gd name="connsiteX2" fmla="*/ 474053 w 474053"/>
                <a:gd name="connsiteY2" fmla="*/ 0 h 641"/>
                <a:gd name="connsiteX3" fmla="*/ 0 w 474053"/>
                <a:gd name="connsiteY3" fmla="*/ 0 h 641"/>
              </a:gdLst>
              <a:ahLst/>
              <a:cxnLst>
                <a:cxn ang="0">
                  <a:pos x="connsiteX0" y="connsiteY0"/>
                </a:cxn>
                <a:cxn ang="0">
                  <a:pos x="connsiteX1" y="connsiteY1"/>
                </a:cxn>
                <a:cxn ang="0">
                  <a:pos x="connsiteX2" y="connsiteY2"/>
                </a:cxn>
                <a:cxn ang="0">
                  <a:pos x="connsiteX3" y="connsiteY3"/>
                </a:cxn>
              </a:cxnLst>
              <a:rect l="l" t="t" r="r" b="b"/>
              <a:pathLst>
                <a:path w="474053" h="641">
                  <a:moveTo>
                    <a:pt x="0" y="641"/>
                  </a:moveTo>
                  <a:lnTo>
                    <a:pt x="474053" y="641"/>
                  </a:lnTo>
                  <a:lnTo>
                    <a:pt x="474053" y="0"/>
                  </a:lnTo>
                  <a:lnTo>
                    <a:pt x="0" y="0"/>
                  </a:lnTo>
                  <a:close/>
                </a:path>
              </a:pathLst>
            </a:custGeom>
            <a:solidFill>
              <a:srgbClr val="383838">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93" name="Freeform 92">
              <a:extLst>
                <a:ext uri="{FF2B5EF4-FFF2-40B4-BE49-F238E27FC236}">
                  <a16:creationId xmlns:a16="http://schemas.microsoft.com/office/drawing/2014/main" id="{BB06ADB0-2B23-0F4E-1D08-FF56D5386E1F}"/>
                </a:ext>
              </a:extLst>
            </p:cNvPr>
            <p:cNvSpPr/>
            <p:nvPr/>
          </p:nvSpPr>
          <p:spPr>
            <a:xfrm>
              <a:off x="7464340" y="1945367"/>
              <a:ext cx="474053" cy="9932"/>
            </a:xfrm>
            <a:custGeom>
              <a:avLst/>
              <a:gdLst>
                <a:gd name="connsiteX0" fmla="*/ 0 w 474053"/>
                <a:gd name="connsiteY0" fmla="*/ 0 h 12700"/>
                <a:gd name="connsiteX1" fmla="*/ 474053 w 474053"/>
                <a:gd name="connsiteY1" fmla="*/ 0 h 12700"/>
                <a:gd name="connsiteX2" fmla="*/ 474053 w 474053"/>
                <a:gd name="connsiteY2" fmla="*/ 0 h 12700"/>
                <a:gd name="connsiteX3" fmla="*/ 0 w 474053"/>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3" h="12700">
                  <a:moveTo>
                    <a:pt x="0" y="0"/>
                  </a:moveTo>
                  <a:lnTo>
                    <a:pt x="474053" y="0"/>
                  </a:lnTo>
                  <a:lnTo>
                    <a:pt x="474053" y="0"/>
                  </a:lnTo>
                  <a:lnTo>
                    <a:pt x="0" y="0"/>
                  </a:lnTo>
                  <a:close/>
                </a:path>
              </a:pathLst>
            </a:custGeom>
            <a:no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95" name="Freeform 94">
              <a:extLst>
                <a:ext uri="{FF2B5EF4-FFF2-40B4-BE49-F238E27FC236}">
                  <a16:creationId xmlns:a16="http://schemas.microsoft.com/office/drawing/2014/main" id="{2207B78B-73B9-E50C-FC97-B680F92108F4}"/>
                </a:ext>
              </a:extLst>
            </p:cNvPr>
            <p:cNvSpPr/>
            <p:nvPr/>
          </p:nvSpPr>
          <p:spPr>
            <a:xfrm>
              <a:off x="7464340" y="1934242"/>
              <a:ext cx="474053" cy="11124"/>
            </a:xfrm>
            <a:custGeom>
              <a:avLst/>
              <a:gdLst>
                <a:gd name="connsiteX0" fmla="*/ 0 w 474053"/>
                <a:gd name="connsiteY0" fmla="*/ 14225 h 14225"/>
                <a:gd name="connsiteX1" fmla="*/ 474053 w 474053"/>
                <a:gd name="connsiteY1" fmla="*/ 14225 h 14225"/>
                <a:gd name="connsiteX2" fmla="*/ 474053 w 474053"/>
                <a:gd name="connsiteY2" fmla="*/ 0 h 14225"/>
                <a:gd name="connsiteX3" fmla="*/ 0 w 474053"/>
                <a:gd name="connsiteY3" fmla="*/ 0 h 14225"/>
              </a:gdLst>
              <a:ahLst/>
              <a:cxnLst>
                <a:cxn ang="0">
                  <a:pos x="connsiteX0" y="connsiteY0"/>
                </a:cxn>
                <a:cxn ang="0">
                  <a:pos x="connsiteX1" y="connsiteY1"/>
                </a:cxn>
                <a:cxn ang="0">
                  <a:pos x="connsiteX2" y="connsiteY2"/>
                </a:cxn>
                <a:cxn ang="0">
                  <a:pos x="connsiteX3" y="connsiteY3"/>
                </a:cxn>
              </a:cxnLst>
              <a:rect l="l" t="t" r="r" b="b"/>
              <a:pathLst>
                <a:path w="474053" h="14225">
                  <a:moveTo>
                    <a:pt x="0" y="14225"/>
                  </a:moveTo>
                  <a:lnTo>
                    <a:pt x="474053" y="14225"/>
                  </a:lnTo>
                  <a:lnTo>
                    <a:pt x="474053" y="0"/>
                  </a:lnTo>
                  <a:lnTo>
                    <a:pt x="0" y="0"/>
                  </a:lnTo>
                  <a:close/>
                </a:path>
              </a:pathLst>
            </a:custGeom>
            <a:no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96" name="TextBox 95">
              <a:extLst>
                <a:ext uri="{FF2B5EF4-FFF2-40B4-BE49-F238E27FC236}">
                  <a16:creationId xmlns:a16="http://schemas.microsoft.com/office/drawing/2014/main" id="{D5BB3340-60E5-150D-71C9-C5FF52E628EE}"/>
                </a:ext>
              </a:extLst>
            </p:cNvPr>
            <p:cNvSpPr txBox="1"/>
            <p:nvPr/>
          </p:nvSpPr>
          <p:spPr>
            <a:xfrm>
              <a:off x="6762897" y="2162927"/>
              <a:ext cx="442750" cy="216623"/>
            </a:xfrm>
            <a:prstGeom prst="rect">
              <a:avLst/>
            </a:prstGeom>
            <a:noFill/>
          </p:spPr>
          <p:txBody>
            <a:bodyPr wrap="none" rtlCol="0">
              <a:spAutoFit/>
            </a:bodyPr>
            <a:lstStyle/>
            <a:p>
              <a:pPr algn="ctr"/>
              <a:r>
                <a:rPr lang="en-US" sz="1200">
                  <a:ln/>
                  <a:latin typeface="Gill Sans" panose="020B0502020104020203" pitchFamily="34" charset="-79"/>
                  <a:cs typeface="Gill Sans" panose="020B0502020104020203" pitchFamily="34" charset="-79"/>
                  <a:rtl val="0"/>
                </a:rPr>
                <a:t>82%</a:t>
              </a:r>
              <a:endParaRPr lang="en-US" sz="1200" spc="0" baseline="0">
                <a:ln/>
                <a:solidFill>
                  <a:srgbClr val="000000"/>
                </a:solidFill>
                <a:latin typeface="Gill Sans" panose="020B0502020104020203" pitchFamily="34" charset="-79"/>
                <a:cs typeface="Gill Sans" panose="020B0502020104020203" pitchFamily="34" charset="-79"/>
                <a:sym typeface="Arial"/>
                <a:rtl val="0"/>
              </a:endParaRPr>
            </a:p>
          </p:txBody>
        </p:sp>
        <p:sp>
          <p:nvSpPr>
            <p:cNvPr id="97" name="TextBox 96">
              <a:extLst>
                <a:ext uri="{FF2B5EF4-FFF2-40B4-BE49-F238E27FC236}">
                  <a16:creationId xmlns:a16="http://schemas.microsoft.com/office/drawing/2014/main" id="{6735336B-F706-C192-1610-11776237A51A}"/>
                </a:ext>
              </a:extLst>
            </p:cNvPr>
            <p:cNvSpPr txBox="1"/>
            <p:nvPr/>
          </p:nvSpPr>
          <p:spPr>
            <a:xfrm>
              <a:off x="7492221" y="1971154"/>
              <a:ext cx="442750" cy="216623"/>
            </a:xfrm>
            <a:prstGeom prst="rect">
              <a:avLst/>
            </a:prstGeom>
            <a:noFill/>
          </p:spPr>
          <p:txBody>
            <a:bodyPr wrap="none" rtlCol="0">
              <a:spAutoFit/>
            </a:bodyPr>
            <a:lstStyle/>
            <a:p>
              <a:pPr algn="ctr"/>
              <a:r>
                <a:rPr lang="en-US" sz="1200" spc="0" baseline="0">
                  <a:ln/>
                  <a:solidFill>
                    <a:srgbClr val="000000"/>
                  </a:solidFill>
                  <a:latin typeface="Gill Sans" panose="020B0502020104020203" pitchFamily="34" charset="-79"/>
                  <a:cs typeface="Gill Sans" panose="020B0502020104020203" pitchFamily="34" charset="-79"/>
                  <a:sym typeface="Arial"/>
                  <a:rtl val="0"/>
                </a:rPr>
                <a:t>99%</a:t>
              </a:r>
            </a:p>
          </p:txBody>
        </p:sp>
      </p:grpSp>
      <p:sp>
        <p:nvSpPr>
          <p:cNvPr id="98" name="TextBox 97">
            <a:extLst>
              <a:ext uri="{FF2B5EF4-FFF2-40B4-BE49-F238E27FC236}">
                <a16:creationId xmlns:a16="http://schemas.microsoft.com/office/drawing/2014/main" id="{CDA6C0B5-8725-42D1-4CA9-EEE1B8685BC5}"/>
              </a:ext>
            </a:extLst>
          </p:cNvPr>
          <p:cNvSpPr txBox="1"/>
          <p:nvPr/>
        </p:nvSpPr>
        <p:spPr>
          <a:xfrm>
            <a:off x="3354097" y="1542194"/>
            <a:ext cx="1050288" cy="307777"/>
          </a:xfrm>
          <a:prstGeom prst="rect">
            <a:avLst/>
          </a:prstGeom>
          <a:noFill/>
        </p:spPr>
        <p:txBody>
          <a:bodyPr wrap="none" rtlCol="0">
            <a:spAutoFit/>
          </a:bodyPr>
          <a:lstStyle/>
          <a:p>
            <a:pPr algn="ctr"/>
            <a:r>
              <a:rPr lang="en-US">
                <a:latin typeface="Gill Sans" panose="020B0502020104020203" pitchFamily="34" charset="-79"/>
                <a:cs typeface="Gill Sans" panose="020B0502020104020203" pitchFamily="34" charset="-79"/>
              </a:rPr>
              <a:t>BERT-Large</a:t>
            </a:r>
          </a:p>
        </p:txBody>
      </p:sp>
      <p:grpSp>
        <p:nvGrpSpPr>
          <p:cNvPr id="100" name="Group 99">
            <a:extLst>
              <a:ext uri="{FF2B5EF4-FFF2-40B4-BE49-F238E27FC236}">
                <a16:creationId xmlns:a16="http://schemas.microsoft.com/office/drawing/2014/main" id="{13640EC8-E824-04F8-E485-774AEAA3E41B}"/>
              </a:ext>
            </a:extLst>
          </p:cNvPr>
          <p:cNvGrpSpPr/>
          <p:nvPr/>
        </p:nvGrpSpPr>
        <p:grpSpPr>
          <a:xfrm>
            <a:off x="3777132" y="4391690"/>
            <a:ext cx="1589737" cy="307777"/>
            <a:chOff x="1003300" y="4325174"/>
            <a:chExt cx="1589737" cy="307777"/>
          </a:xfrm>
        </p:grpSpPr>
        <p:sp>
          <p:nvSpPr>
            <p:cNvPr id="101" name="Freeform 100">
              <a:extLst>
                <a:ext uri="{FF2B5EF4-FFF2-40B4-BE49-F238E27FC236}">
                  <a16:creationId xmlns:a16="http://schemas.microsoft.com/office/drawing/2014/main" id="{2876F3D9-E9B9-4184-FF7B-E3462ED67952}"/>
                </a:ext>
              </a:extLst>
            </p:cNvPr>
            <p:cNvSpPr/>
            <p:nvPr/>
          </p:nvSpPr>
          <p:spPr>
            <a:xfrm>
              <a:off x="1003300" y="4416832"/>
              <a:ext cx="355600" cy="124460"/>
            </a:xfrm>
            <a:custGeom>
              <a:avLst/>
              <a:gdLst>
                <a:gd name="connsiteX0" fmla="*/ 0 w 355600"/>
                <a:gd name="connsiteY0" fmla="*/ 124460 h 124460"/>
                <a:gd name="connsiteX1" fmla="*/ 355600 w 355600"/>
                <a:gd name="connsiteY1" fmla="*/ 124460 h 124460"/>
                <a:gd name="connsiteX2" fmla="*/ 355600 w 355600"/>
                <a:gd name="connsiteY2" fmla="*/ 0 h 124460"/>
                <a:gd name="connsiteX3" fmla="*/ 0 w 355600"/>
                <a:gd name="connsiteY3" fmla="*/ 0 h 124460"/>
              </a:gdLst>
              <a:ahLst/>
              <a:cxnLst>
                <a:cxn ang="0">
                  <a:pos x="connsiteX0" y="connsiteY0"/>
                </a:cxn>
                <a:cxn ang="0">
                  <a:pos x="connsiteX1" y="connsiteY1"/>
                </a:cxn>
                <a:cxn ang="0">
                  <a:pos x="connsiteX2" y="connsiteY2"/>
                </a:cxn>
                <a:cxn ang="0">
                  <a:pos x="connsiteX3" y="connsiteY3"/>
                </a:cxn>
              </a:cxnLst>
              <a:rect l="l" t="t" r="r" b="b"/>
              <a:pathLst>
                <a:path w="355600" h="124460">
                  <a:moveTo>
                    <a:pt x="0" y="124460"/>
                  </a:moveTo>
                  <a:lnTo>
                    <a:pt x="355600" y="124460"/>
                  </a:lnTo>
                  <a:lnTo>
                    <a:pt x="355600" y="0"/>
                  </a:lnTo>
                  <a:lnTo>
                    <a:pt x="0" y="0"/>
                  </a:lnTo>
                  <a:close/>
                </a:path>
              </a:pathLst>
            </a:custGeom>
            <a:solidFill>
              <a:srgbClr val="3CB043">
                <a:alpha val="80000"/>
              </a:srgbClr>
            </a:solidFill>
            <a:ln w="25400" cap="flat">
              <a:solidFill>
                <a:srgbClr val="000000">
                  <a:alpha val="80000"/>
                </a:srgbClr>
              </a:solidFill>
              <a:prstDash val="solid"/>
              <a:miter/>
            </a:ln>
          </p:spPr>
          <p:txBody>
            <a:bodyPr rtlCol="0" anchor="ctr"/>
            <a:lstStyle/>
            <a:p>
              <a:endParaRPr lang="en-US">
                <a:latin typeface="Gill Sans Light" panose="020B0302020104020203" pitchFamily="34" charset="-79"/>
                <a:cs typeface="Gill Sans Light" panose="020B0302020104020203" pitchFamily="34" charset="-79"/>
              </a:endParaRPr>
            </a:p>
          </p:txBody>
        </p:sp>
        <p:sp>
          <p:nvSpPr>
            <p:cNvPr id="102" name="TextBox 101">
              <a:extLst>
                <a:ext uri="{FF2B5EF4-FFF2-40B4-BE49-F238E27FC236}">
                  <a16:creationId xmlns:a16="http://schemas.microsoft.com/office/drawing/2014/main" id="{79544641-C717-13F1-09A9-C34D6C018B06}"/>
                </a:ext>
              </a:extLst>
            </p:cNvPr>
            <p:cNvSpPr txBox="1"/>
            <p:nvPr/>
          </p:nvSpPr>
          <p:spPr>
            <a:xfrm>
              <a:off x="1409700" y="4325174"/>
              <a:ext cx="1183337" cy="307777"/>
            </a:xfrm>
            <a:prstGeom prst="rect">
              <a:avLst/>
            </a:prstGeom>
            <a:noFill/>
          </p:spPr>
          <p:txBody>
            <a:bodyPr wrap="none" rtlCol="0">
              <a:spAutoFit/>
            </a:bodyPr>
            <a:lstStyle/>
            <a:p>
              <a:pPr algn="l"/>
              <a:r>
                <a:rPr lang="en-US" spc="0" baseline="0">
                  <a:ln/>
                  <a:solidFill>
                    <a:srgbClr val="000000"/>
                  </a:solidFill>
                  <a:latin typeface="Gill Sans Light" panose="020B0302020104020203" pitchFamily="34" charset="-79"/>
                  <a:cs typeface="Gill Sans Light" panose="020B0302020104020203" pitchFamily="34" charset="-79"/>
                  <a:sym typeface="Arial"/>
                  <a:rtl val="0"/>
                </a:rPr>
                <a:t>Effective Time</a:t>
              </a:r>
            </a:p>
          </p:txBody>
        </p:sp>
      </p:grpSp>
      <p:sp>
        <p:nvSpPr>
          <p:cNvPr id="108" name="TextBox 107">
            <a:extLst>
              <a:ext uri="{FF2B5EF4-FFF2-40B4-BE49-F238E27FC236}">
                <a16:creationId xmlns:a16="http://schemas.microsoft.com/office/drawing/2014/main" id="{C9D2AF53-1AE2-C9AC-18B5-D22B66B0E818}"/>
              </a:ext>
            </a:extLst>
          </p:cNvPr>
          <p:cNvSpPr txBox="1"/>
          <p:nvPr/>
        </p:nvSpPr>
        <p:spPr>
          <a:xfrm>
            <a:off x="425276" y="2111361"/>
            <a:ext cx="939681" cy="738664"/>
          </a:xfrm>
          <a:prstGeom prst="rect">
            <a:avLst/>
          </a:prstGeom>
          <a:noFill/>
        </p:spPr>
        <p:txBody>
          <a:bodyPr wrap="none" rtlCol="0">
            <a:spAutoFit/>
          </a:bodyPr>
          <a:lstStyle/>
          <a:p>
            <a:pPr algn="ctr"/>
            <a:r>
              <a:rPr lang="en-US">
                <a:latin typeface="Gill Sans" panose="020B0502020104020203" pitchFamily="34" charset="-79"/>
                <a:cs typeface="Gill Sans" panose="020B0502020104020203" pitchFamily="34" charset="-79"/>
              </a:rPr>
              <a:t>Low</a:t>
            </a:r>
            <a:br>
              <a:rPr lang="en-US">
                <a:latin typeface="Gill Sans" panose="020B0502020104020203" pitchFamily="34" charset="-79"/>
                <a:cs typeface="Gill Sans" panose="020B0502020104020203" pitchFamily="34" charset="-79"/>
              </a:rPr>
            </a:br>
            <a:r>
              <a:rPr lang="en-US">
                <a:latin typeface="Gill Sans" panose="020B0502020104020203" pitchFamily="34" charset="-79"/>
                <a:cs typeface="Gill Sans" panose="020B0502020104020203" pitchFamily="34" charset="-79"/>
              </a:rPr>
              <a:t>Failure</a:t>
            </a:r>
            <a:br>
              <a:rPr lang="en-US">
                <a:latin typeface="Gill Sans" panose="020B0502020104020203" pitchFamily="34" charset="-79"/>
                <a:cs typeface="Gill Sans" panose="020B0502020104020203" pitchFamily="34" charset="-79"/>
              </a:rPr>
            </a:br>
            <a:r>
              <a:rPr lang="en-US">
                <a:latin typeface="Gill Sans" panose="020B0502020104020203" pitchFamily="34" charset="-79"/>
                <a:cs typeface="Gill Sans" panose="020B0502020104020203" pitchFamily="34" charset="-79"/>
              </a:rPr>
              <a:t>Frequency</a:t>
            </a:r>
          </a:p>
        </p:txBody>
      </p:sp>
      <p:sp>
        <p:nvSpPr>
          <p:cNvPr id="110" name="TextBox 109">
            <a:extLst>
              <a:ext uri="{FF2B5EF4-FFF2-40B4-BE49-F238E27FC236}">
                <a16:creationId xmlns:a16="http://schemas.microsoft.com/office/drawing/2014/main" id="{C9783EC5-893F-CEEC-B8AD-5A45C36BDA9E}"/>
              </a:ext>
            </a:extLst>
          </p:cNvPr>
          <p:cNvSpPr txBox="1"/>
          <p:nvPr/>
        </p:nvSpPr>
        <p:spPr>
          <a:xfrm>
            <a:off x="-9041" y="4866501"/>
            <a:ext cx="2836033" cy="276999"/>
          </a:xfrm>
          <a:prstGeom prst="rect">
            <a:avLst/>
          </a:prstGeom>
          <a:noFill/>
        </p:spPr>
        <p:txBody>
          <a:bodyPr wrap="none" rtlCol="0">
            <a:spAutoFit/>
          </a:bodyPr>
          <a:lstStyle/>
          <a:p>
            <a:r>
              <a:rPr lang="en-US" sz="1200">
                <a:latin typeface="Gill Sans Light" panose="020B0302020104020203" pitchFamily="34" charset="-79"/>
                <a:cs typeface="Gill Sans Light" panose="020B0302020104020203" pitchFamily="34" charset="-79"/>
              </a:rPr>
              <a:t>Numbers in failiure-controlled environment.</a:t>
            </a:r>
          </a:p>
        </p:txBody>
      </p:sp>
    </p:spTree>
    <p:extLst>
      <p:ext uri="{BB962C8B-B14F-4D97-AF65-F5344CB8AC3E}">
        <p14:creationId xmlns:p14="http://schemas.microsoft.com/office/powerpoint/2010/main" val="19107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F03FC6-59BD-42BA-7485-0082BD4E37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a:t>
            </a:fld>
            <a:r>
              <a:rPr lang="en-US"/>
              <a:t> / 33</a:t>
            </a:r>
          </a:p>
        </p:txBody>
      </p:sp>
      <p:sp>
        <p:nvSpPr>
          <p:cNvPr id="3" name="Text Placeholder 2">
            <a:extLst>
              <a:ext uri="{FF2B5EF4-FFF2-40B4-BE49-F238E27FC236}">
                <a16:creationId xmlns:a16="http://schemas.microsoft.com/office/drawing/2014/main" id="{0C27E773-057E-642A-9236-D530AB944065}"/>
              </a:ext>
            </a:extLst>
          </p:cNvPr>
          <p:cNvSpPr>
            <a:spLocks noGrp="1"/>
          </p:cNvSpPr>
          <p:nvPr>
            <p:ph type="body" idx="1"/>
          </p:nvPr>
        </p:nvSpPr>
        <p:spPr>
          <a:xfrm>
            <a:off x="433199" y="1233850"/>
            <a:ext cx="8435029" cy="3466200"/>
          </a:xfrm>
        </p:spPr>
        <p:txBody>
          <a:bodyPr/>
          <a:lstStyle/>
          <a:p>
            <a:r>
              <a:rPr lang="en-US"/>
              <a:t>How to </a:t>
            </a:r>
            <a:r>
              <a:rPr lang="en-US" b="1">
                <a:solidFill>
                  <a:srgbClr val="C00000"/>
                </a:solidFill>
              </a:rPr>
              <a:t>automatically parallelize arbitrary models</a:t>
            </a:r>
            <a:r>
              <a:rPr lang="en-US"/>
              <a:t>?</a:t>
            </a:r>
          </a:p>
        </p:txBody>
      </p:sp>
      <p:sp>
        <p:nvSpPr>
          <p:cNvPr id="4" name="Title 3">
            <a:extLst>
              <a:ext uri="{FF2B5EF4-FFF2-40B4-BE49-F238E27FC236}">
                <a16:creationId xmlns:a16="http://schemas.microsoft.com/office/drawing/2014/main" id="{379ACD9C-670F-46F7-F8E1-8DD17C4AFC9D}"/>
              </a:ext>
            </a:extLst>
          </p:cNvPr>
          <p:cNvSpPr>
            <a:spLocks noGrp="1"/>
          </p:cNvSpPr>
          <p:nvPr>
            <p:ph type="title"/>
          </p:nvPr>
        </p:nvSpPr>
        <p:spPr/>
        <p:txBody>
          <a:bodyPr/>
          <a:lstStyle/>
          <a:p>
            <a:r>
              <a:rPr lang="en-US"/>
              <a:t>Problem</a:t>
            </a:r>
          </a:p>
        </p:txBody>
      </p:sp>
      <p:pic>
        <p:nvPicPr>
          <p:cNvPr id="42" name="Picture 41" descr="A screenshot of a search engine&#10;&#10;Description automatically generated">
            <a:extLst>
              <a:ext uri="{FF2B5EF4-FFF2-40B4-BE49-F238E27FC236}">
                <a16:creationId xmlns:a16="http://schemas.microsoft.com/office/drawing/2014/main" id="{E8210ACA-9402-B48F-795E-6B8469762BBB}"/>
              </a:ext>
            </a:extLst>
          </p:cNvPr>
          <p:cNvPicPr>
            <a:picLocks noChangeAspect="1"/>
          </p:cNvPicPr>
          <p:nvPr/>
        </p:nvPicPr>
        <p:blipFill>
          <a:blip r:embed="rId3"/>
          <a:stretch>
            <a:fillRect/>
          </a:stretch>
        </p:blipFill>
        <p:spPr>
          <a:xfrm>
            <a:off x="419100" y="2359479"/>
            <a:ext cx="6934200" cy="1701800"/>
          </a:xfrm>
          <a:prstGeom prst="rect">
            <a:avLst/>
          </a:prstGeom>
        </p:spPr>
      </p:pic>
      <p:sp>
        <p:nvSpPr>
          <p:cNvPr id="43" name="Rectangle 42">
            <a:extLst>
              <a:ext uri="{FF2B5EF4-FFF2-40B4-BE49-F238E27FC236}">
                <a16:creationId xmlns:a16="http://schemas.microsoft.com/office/drawing/2014/main" id="{3E2D80AB-8905-195B-99C0-8F5108CE999D}"/>
              </a:ext>
            </a:extLst>
          </p:cNvPr>
          <p:cNvSpPr/>
          <p:nvPr/>
        </p:nvSpPr>
        <p:spPr>
          <a:xfrm>
            <a:off x="5275943" y="3381829"/>
            <a:ext cx="1959428" cy="6458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6728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7A2A83-EC2D-B1F8-0E77-7C6A5A3762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50</a:t>
            </a:fld>
            <a:endParaRPr lang="en-US"/>
          </a:p>
        </p:txBody>
      </p:sp>
      <p:sp>
        <p:nvSpPr>
          <p:cNvPr id="4" name="Title 3">
            <a:extLst>
              <a:ext uri="{FF2B5EF4-FFF2-40B4-BE49-F238E27FC236}">
                <a16:creationId xmlns:a16="http://schemas.microsoft.com/office/drawing/2014/main" id="{A27FE969-7E06-FFC6-E9D5-D8AF6A75A6EF}"/>
              </a:ext>
            </a:extLst>
          </p:cNvPr>
          <p:cNvSpPr>
            <a:spLocks noGrp="1"/>
          </p:cNvSpPr>
          <p:nvPr>
            <p:ph type="title"/>
          </p:nvPr>
        </p:nvSpPr>
        <p:spPr/>
        <p:txBody>
          <a:bodyPr/>
          <a:lstStyle/>
          <a:p>
            <a:r>
              <a:rPr lang="en-US"/>
              <a:t>Throughput vs Varuna</a:t>
            </a:r>
          </a:p>
        </p:txBody>
      </p:sp>
      <p:sp>
        <p:nvSpPr>
          <p:cNvPr id="67" name="TextBox 66">
            <a:extLst>
              <a:ext uri="{FF2B5EF4-FFF2-40B4-BE49-F238E27FC236}">
                <a16:creationId xmlns:a16="http://schemas.microsoft.com/office/drawing/2014/main" id="{804871B4-4E0B-1A3E-02C1-50B80A348914}"/>
              </a:ext>
            </a:extLst>
          </p:cNvPr>
          <p:cNvSpPr txBox="1"/>
          <p:nvPr/>
        </p:nvSpPr>
        <p:spPr>
          <a:xfrm>
            <a:off x="6820978" y="1025109"/>
            <a:ext cx="1024640" cy="307777"/>
          </a:xfrm>
          <a:prstGeom prst="rect">
            <a:avLst/>
          </a:prstGeom>
          <a:noFill/>
        </p:spPr>
        <p:txBody>
          <a:bodyPr wrap="none" rtlCol="0">
            <a:spAutoFit/>
          </a:bodyPr>
          <a:lstStyle/>
          <a:p>
            <a:pPr algn="ctr"/>
            <a:r>
              <a:rPr lang="en-US">
                <a:latin typeface="Gill Sans" panose="020B0502020104020203" pitchFamily="34" charset="-79"/>
                <a:cs typeface="Gill Sans" panose="020B0502020104020203" pitchFamily="34" charset="-79"/>
              </a:rPr>
              <a:t>GPT-3 6.7b</a:t>
            </a:r>
          </a:p>
        </p:txBody>
      </p:sp>
      <p:grpSp>
        <p:nvGrpSpPr>
          <p:cNvPr id="192" name="Group 191">
            <a:extLst>
              <a:ext uri="{FF2B5EF4-FFF2-40B4-BE49-F238E27FC236}">
                <a16:creationId xmlns:a16="http://schemas.microsoft.com/office/drawing/2014/main" id="{B2F70769-5050-FE3E-C2E0-7A691E4A3D4C}"/>
              </a:ext>
            </a:extLst>
          </p:cNvPr>
          <p:cNvGrpSpPr/>
          <p:nvPr/>
        </p:nvGrpSpPr>
        <p:grpSpPr>
          <a:xfrm>
            <a:off x="1646338" y="1340094"/>
            <a:ext cx="6392762" cy="1435363"/>
            <a:chOff x="1646338" y="1340094"/>
            <a:chExt cx="6392762" cy="1435363"/>
          </a:xfrm>
        </p:grpSpPr>
        <p:sp>
          <p:nvSpPr>
            <p:cNvPr id="5" name="TextBox 4">
              <a:extLst>
                <a:ext uri="{FF2B5EF4-FFF2-40B4-BE49-F238E27FC236}">
                  <a16:creationId xmlns:a16="http://schemas.microsoft.com/office/drawing/2014/main" id="{8DCDC8C7-3A83-C66E-6E90-79D6D94048E6}"/>
                </a:ext>
              </a:extLst>
            </p:cNvPr>
            <p:cNvSpPr txBox="1"/>
            <p:nvPr/>
          </p:nvSpPr>
          <p:spPr>
            <a:xfrm>
              <a:off x="1646338" y="1693316"/>
              <a:ext cx="1306768" cy="523220"/>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Time</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Occupation (%)</a:t>
              </a:r>
            </a:p>
          </p:txBody>
        </p:sp>
        <p:grpSp>
          <p:nvGrpSpPr>
            <p:cNvPr id="6" name="Graphic 320">
              <a:extLst>
                <a:ext uri="{FF2B5EF4-FFF2-40B4-BE49-F238E27FC236}">
                  <a16:creationId xmlns:a16="http://schemas.microsoft.com/office/drawing/2014/main" id="{C57F75D0-29A2-41C7-43B8-223CC577B0A1}"/>
                </a:ext>
              </a:extLst>
            </p:cNvPr>
            <p:cNvGrpSpPr/>
            <p:nvPr/>
          </p:nvGrpSpPr>
          <p:grpSpPr>
            <a:xfrm>
              <a:off x="2757323" y="1340094"/>
              <a:ext cx="429903" cy="1317867"/>
              <a:chOff x="1038841" y="1822020"/>
              <a:chExt cx="429903" cy="1685177"/>
            </a:xfrm>
            <a:solidFill>
              <a:srgbClr val="000000"/>
            </a:solidFill>
          </p:grpSpPr>
          <p:grpSp>
            <p:nvGrpSpPr>
              <p:cNvPr id="7" name="Graphic 320">
                <a:extLst>
                  <a:ext uri="{FF2B5EF4-FFF2-40B4-BE49-F238E27FC236}">
                    <a16:creationId xmlns:a16="http://schemas.microsoft.com/office/drawing/2014/main" id="{435083C2-3D31-6566-FB5E-C97588A1FA5A}"/>
                  </a:ext>
                </a:extLst>
              </p:cNvPr>
              <p:cNvGrpSpPr/>
              <p:nvPr/>
            </p:nvGrpSpPr>
            <p:grpSpPr>
              <a:xfrm>
                <a:off x="1192729" y="3230198"/>
                <a:ext cx="276015" cy="276999"/>
                <a:chOff x="1192729" y="3230198"/>
                <a:chExt cx="276015" cy="276999"/>
              </a:xfrm>
              <a:solidFill>
                <a:srgbClr val="000000"/>
              </a:solidFill>
            </p:grpSpPr>
            <p:sp>
              <p:nvSpPr>
                <p:cNvPr id="14" name="Freeform 13">
                  <a:extLst>
                    <a:ext uri="{FF2B5EF4-FFF2-40B4-BE49-F238E27FC236}">
                      <a16:creationId xmlns:a16="http://schemas.microsoft.com/office/drawing/2014/main" id="{F98D4D49-ADF7-F5D2-A2F6-696CDE213AF9}"/>
                    </a:ext>
                  </a:extLst>
                </p:cNvPr>
                <p:cNvSpPr/>
                <p:nvPr/>
              </p:nvSpPr>
              <p:spPr>
                <a:xfrm>
                  <a:off x="1424294" y="3335367"/>
                  <a:ext cx="44450" cy="12700"/>
                </a:xfrm>
                <a:custGeom>
                  <a:avLst/>
                  <a:gdLst>
                    <a:gd name="connsiteX0" fmla="*/ 44486 w 44450"/>
                    <a:gd name="connsiteY0" fmla="*/ 123 h 12700"/>
                    <a:gd name="connsiteX1" fmla="*/ 36 w 44450"/>
                    <a:gd name="connsiteY1" fmla="*/ 123 h 12700"/>
                  </a:gdLst>
                  <a:ahLst/>
                  <a:cxnLst>
                    <a:cxn ang="0">
                      <a:pos x="connsiteX0" y="connsiteY0"/>
                    </a:cxn>
                    <a:cxn ang="0">
                      <a:pos x="connsiteX1" y="connsiteY1"/>
                    </a:cxn>
                  </a:cxnLst>
                  <a:rect l="l" t="t" r="r" b="b"/>
                  <a:pathLst>
                    <a:path w="44450" h="12700">
                      <a:moveTo>
                        <a:pt x="44486" y="123"/>
                      </a:moveTo>
                      <a:lnTo>
                        <a:pt x="36" y="123"/>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15" name="TextBox 14">
                  <a:extLst>
                    <a:ext uri="{FF2B5EF4-FFF2-40B4-BE49-F238E27FC236}">
                      <a16:creationId xmlns:a16="http://schemas.microsoft.com/office/drawing/2014/main" id="{49AB840C-36F1-09B5-6B94-0D65E4D5FBD5}"/>
                    </a:ext>
                  </a:extLst>
                </p:cNvPr>
                <p:cNvSpPr txBox="1"/>
                <p:nvPr/>
              </p:nvSpPr>
              <p:spPr>
                <a:xfrm>
                  <a:off x="1192729" y="3230198"/>
                  <a:ext cx="261610"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0</a:t>
                  </a:r>
                </a:p>
              </p:txBody>
            </p:sp>
          </p:grpSp>
          <p:grpSp>
            <p:nvGrpSpPr>
              <p:cNvPr id="8" name="Graphic 320">
                <a:extLst>
                  <a:ext uri="{FF2B5EF4-FFF2-40B4-BE49-F238E27FC236}">
                    <a16:creationId xmlns:a16="http://schemas.microsoft.com/office/drawing/2014/main" id="{8C01FBFF-1B41-E71B-EB0B-B399DE778A03}"/>
                  </a:ext>
                </a:extLst>
              </p:cNvPr>
              <p:cNvGrpSpPr/>
              <p:nvPr/>
            </p:nvGrpSpPr>
            <p:grpSpPr>
              <a:xfrm>
                <a:off x="1115784" y="2526108"/>
                <a:ext cx="352960" cy="276999"/>
                <a:chOff x="1115784" y="2526108"/>
                <a:chExt cx="352960" cy="276999"/>
              </a:xfrm>
              <a:solidFill>
                <a:srgbClr val="000000"/>
              </a:solidFill>
            </p:grpSpPr>
            <p:sp>
              <p:nvSpPr>
                <p:cNvPr id="12" name="Freeform 11">
                  <a:extLst>
                    <a:ext uri="{FF2B5EF4-FFF2-40B4-BE49-F238E27FC236}">
                      <a16:creationId xmlns:a16="http://schemas.microsoft.com/office/drawing/2014/main" id="{47CDC98F-4FB3-6393-0381-1892F3C1A645}"/>
                    </a:ext>
                  </a:extLst>
                </p:cNvPr>
                <p:cNvSpPr/>
                <p:nvPr/>
              </p:nvSpPr>
              <p:spPr>
                <a:xfrm>
                  <a:off x="1424294" y="2631278"/>
                  <a:ext cx="44450" cy="12700"/>
                </a:xfrm>
                <a:custGeom>
                  <a:avLst/>
                  <a:gdLst>
                    <a:gd name="connsiteX0" fmla="*/ 44486 w 44450"/>
                    <a:gd name="connsiteY0" fmla="*/ 68 h 12700"/>
                    <a:gd name="connsiteX1" fmla="*/ 36 w 44450"/>
                    <a:gd name="connsiteY1" fmla="*/ 68 h 12700"/>
                  </a:gdLst>
                  <a:ahLst/>
                  <a:cxnLst>
                    <a:cxn ang="0">
                      <a:pos x="connsiteX0" y="connsiteY0"/>
                    </a:cxn>
                    <a:cxn ang="0">
                      <a:pos x="connsiteX1" y="connsiteY1"/>
                    </a:cxn>
                  </a:cxnLst>
                  <a:rect l="l" t="t" r="r" b="b"/>
                  <a:pathLst>
                    <a:path w="44450" h="12700">
                      <a:moveTo>
                        <a:pt x="44486" y="68"/>
                      </a:moveTo>
                      <a:lnTo>
                        <a:pt x="36" y="68"/>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13" name="TextBox 12">
                  <a:extLst>
                    <a:ext uri="{FF2B5EF4-FFF2-40B4-BE49-F238E27FC236}">
                      <a16:creationId xmlns:a16="http://schemas.microsoft.com/office/drawing/2014/main" id="{89FA07A1-3A71-2BC1-DEE2-4CA01174F0CE}"/>
                    </a:ext>
                  </a:extLst>
                </p:cNvPr>
                <p:cNvSpPr txBox="1"/>
                <p:nvPr/>
              </p:nvSpPr>
              <p:spPr>
                <a:xfrm>
                  <a:off x="1115784" y="2526108"/>
                  <a:ext cx="338555"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50</a:t>
                  </a:r>
                </a:p>
              </p:txBody>
            </p:sp>
          </p:grpSp>
          <p:grpSp>
            <p:nvGrpSpPr>
              <p:cNvPr id="9" name="Graphic 320">
                <a:extLst>
                  <a:ext uri="{FF2B5EF4-FFF2-40B4-BE49-F238E27FC236}">
                    <a16:creationId xmlns:a16="http://schemas.microsoft.com/office/drawing/2014/main" id="{D511907E-F3A9-2CBB-B4CD-C6CF04E9B17F}"/>
                  </a:ext>
                </a:extLst>
              </p:cNvPr>
              <p:cNvGrpSpPr/>
              <p:nvPr/>
            </p:nvGrpSpPr>
            <p:grpSpPr>
              <a:xfrm>
                <a:off x="1038841" y="1822020"/>
                <a:ext cx="429903" cy="276999"/>
                <a:chOff x="1038841" y="1822020"/>
                <a:chExt cx="429903" cy="276999"/>
              </a:xfrm>
              <a:solidFill>
                <a:srgbClr val="000000"/>
              </a:solidFill>
            </p:grpSpPr>
            <p:sp>
              <p:nvSpPr>
                <p:cNvPr id="10" name="Freeform 9">
                  <a:extLst>
                    <a:ext uri="{FF2B5EF4-FFF2-40B4-BE49-F238E27FC236}">
                      <a16:creationId xmlns:a16="http://schemas.microsoft.com/office/drawing/2014/main" id="{4B89543A-CFBB-AEBF-A6CD-1D68B99A18DF}"/>
                    </a:ext>
                  </a:extLst>
                </p:cNvPr>
                <p:cNvSpPr/>
                <p:nvPr/>
              </p:nvSpPr>
              <p:spPr>
                <a:xfrm>
                  <a:off x="1424294" y="1927190"/>
                  <a:ext cx="44450" cy="12700"/>
                </a:xfrm>
                <a:custGeom>
                  <a:avLst/>
                  <a:gdLst>
                    <a:gd name="connsiteX0" fmla="*/ 44486 w 44450"/>
                    <a:gd name="connsiteY0" fmla="*/ 13 h 12700"/>
                    <a:gd name="connsiteX1" fmla="*/ 36 w 44450"/>
                    <a:gd name="connsiteY1" fmla="*/ 13 h 12700"/>
                  </a:gdLst>
                  <a:ahLst/>
                  <a:cxnLst>
                    <a:cxn ang="0">
                      <a:pos x="connsiteX0" y="connsiteY0"/>
                    </a:cxn>
                    <a:cxn ang="0">
                      <a:pos x="connsiteX1" y="connsiteY1"/>
                    </a:cxn>
                  </a:cxnLst>
                  <a:rect l="l" t="t" r="r" b="b"/>
                  <a:pathLst>
                    <a:path w="44450" h="12700">
                      <a:moveTo>
                        <a:pt x="44486" y="13"/>
                      </a:moveTo>
                      <a:lnTo>
                        <a:pt x="36" y="13"/>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11" name="TextBox 10">
                  <a:extLst>
                    <a:ext uri="{FF2B5EF4-FFF2-40B4-BE49-F238E27FC236}">
                      <a16:creationId xmlns:a16="http://schemas.microsoft.com/office/drawing/2014/main" id="{D89BC8E8-2FA5-C5B8-16F4-9A8E256DAE9C}"/>
                    </a:ext>
                  </a:extLst>
                </p:cNvPr>
                <p:cNvSpPr txBox="1"/>
                <p:nvPr/>
              </p:nvSpPr>
              <p:spPr>
                <a:xfrm>
                  <a:off x="1038841" y="1822020"/>
                  <a:ext cx="415498"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100</a:t>
                  </a:r>
                </a:p>
              </p:txBody>
            </p:sp>
          </p:grpSp>
        </p:grpSp>
        <p:sp>
          <p:nvSpPr>
            <p:cNvPr id="16" name="Freeform 15">
              <a:extLst>
                <a:ext uri="{FF2B5EF4-FFF2-40B4-BE49-F238E27FC236}">
                  <a16:creationId xmlns:a16="http://schemas.microsoft.com/office/drawing/2014/main" id="{6CB91D4F-F029-627D-65CD-BA7394733BF1}"/>
                </a:ext>
              </a:extLst>
            </p:cNvPr>
            <p:cNvSpPr/>
            <p:nvPr/>
          </p:nvSpPr>
          <p:spPr>
            <a:xfrm>
              <a:off x="3192784" y="1422341"/>
              <a:ext cx="12700" cy="1101243"/>
            </a:xfrm>
            <a:custGeom>
              <a:avLst/>
              <a:gdLst>
                <a:gd name="connsiteX0" fmla="*/ 0 w 12700"/>
                <a:gd name="connsiteY0" fmla="*/ 1408177 h 1408177"/>
                <a:gd name="connsiteX1" fmla="*/ 0 w 12700"/>
                <a:gd name="connsiteY1" fmla="*/ 0 h 1408177"/>
              </a:gdLst>
              <a:ahLst/>
              <a:cxnLst>
                <a:cxn ang="0">
                  <a:pos x="connsiteX0" y="connsiteY0"/>
                </a:cxn>
                <a:cxn ang="0">
                  <a:pos x="connsiteX1" y="connsiteY1"/>
                </a:cxn>
              </a:cxnLst>
              <a:rect l="l" t="t" r="r" b="b"/>
              <a:pathLst>
                <a:path w="12700" h="1408177">
                  <a:moveTo>
                    <a:pt x="0" y="1408177"/>
                  </a:moveTo>
                  <a:lnTo>
                    <a:pt x="0"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17" name="Freeform 16">
              <a:extLst>
                <a:ext uri="{FF2B5EF4-FFF2-40B4-BE49-F238E27FC236}">
                  <a16:creationId xmlns:a16="http://schemas.microsoft.com/office/drawing/2014/main" id="{A8093628-AC02-B931-4193-B17E2E264345}"/>
                </a:ext>
              </a:extLst>
            </p:cNvPr>
            <p:cNvSpPr/>
            <p:nvPr/>
          </p:nvSpPr>
          <p:spPr>
            <a:xfrm>
              <a:off x="4569535" y="1422341"/>
              <a:ext cx="12700" cy="1101243"/>
            </a:xfrm>
            <a:custGeom>
              <a:avLst/>
              <a:gdLst>
                <a:gd name="connsiteX0" fmla="*/ 0 w 12700"/>
                <a:gd name="connsiteY0" fmla="*/ 1408177 h 1408177"/>
                <a:gd name="connsiteX1" fmla="*/ 0 w 12700"/>
                <a:gd name="connsiteY1" fmla="*/ 0 h 1408177"/>
              </a:gdLst>
              <a:ahLst/>
              <a:cxnLst>
                <a:cxn ang="0">
                  <a:pos x="connsiteX0" y="connsiteY0"/>
                </a:cxn>
                <a:cxn ang="0">
                  <a:pos x="connsiteX1" y="connsiteY1"/>
                </a:cxn>
              </a:cxnLst>
              <a:rect l="l" t="t" r="r" b="b"/>
              <a:pathLst>
                <a:path w="12700" h="1408177">
                  <a:moveTo>
                    <a:pt x="0" y="1408177"/>
                  </a:moveTo>
                  <a:lnTo>
                    <a:pt x="0"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18" name="Freeform 17">
              <a:extLst>
                <a:ext uri="{FF2B5EF4-FFF2-40B4-BE49-F238E27FC236}">
                  <a16:creationId xmlns:a16="http://schemas.microsoft.com/office/drawing/2014/main" id="{FE1BFA60-F254-4216-28E1-D2B9C3212F71}"/>
                </a:ext>
              </a:extLst>
            </p:cNvPr>
            <p:cNvSpPr/>
            <p:nvPr/>
          </p:nvSpPr>
          <p:spPr>
            <a:xfrm>
              <a:off x="3192784" y="2523584"/>
              <a:ext cx="1371600" cy="9932"/>
            </a:xfrm>
            <a:custGeom>
              <a:avLst/>
              <a:gdLst>
                <a:gd name="connsiteX0" fmla="*/ 0 w 2125974"/>
                <a:gd name="connsiteY0" fmla="*/ 0 h 12700"/>
                <a:gd name="connsiteX1" fmla="*/ 2125975 w 2125974"/>
                <a:gd name="connsiteY1" fmla="*/ 0 h 12700"/>
              </a:gdLst>
              <a:ahLst/>
              <a:cxnLst>
                <a:cxn ang="0">
                  <a:pos x="connsiteX0" y="connsiteY0"/>
                </a:cxn>
                <a:cxn ang="0">
                  <a:pos x="connsiteX1" y="connsiteY1"/>
                </a:cxn>
              </a:cxnLst>
              <a:rect l="l" t="t" r="r" b="b"/>
              <a:pathLst>
                <a:path w="2125974" h="12700">
                  <a:moveTo>
                    <a:pt x="0" y="0"/>
                  </a:moveTo>
                  <a:lnTo>
                    <a:pt x="2125975"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19" name="Freeform 18">
              <a:extLst>
                <a:ext uri="{FF2B5EF4-FFF2-40B4-BE49-F238E27FC236}">
                  <a16:creationId xmlns:a16="http://schemas.microsoft.com/office/drawing/2014/main" id="{3200A167-F216-B7A6-E1AC-65E364F736A7}"/>
                </a:ext>
              </a:extLst>
            </p:cNvPr>
            <p:cNvSpPr/>
            <p:nvPr/>
          </p:nvSpPr>
          <p:spPr>
            <a:xfrm>
              <a:off x="3192784" y="1422341"/>
              <a:ext cx="1371600" cy="9932"/>
            </a:xfrm>
            <a:custGeom>
              <a:avLst/>
              <a:gdLst>
                <a:gd name="connsiteX0" fmla="*/ 0 w 2125974"/>
                <a:gd name="connsiteY0" fmla="*/ 0 h 12700"/>
                <a:gd name="connsiteX1" fmla="*/ 2125975 w 2125974"/>
                <a:gd name="connsiteY1" fmla="*/ 0 h 12700"/>
              </a:gdLst>
              <a:ahLst/>
              <a:cxnLst>
                <a:cxn ang="0">
                  <a:pos x="connsiteX0" y="connsiteY0"/>
                </a:cxn>
                <a:cxn ang="0">
                  <a:pos x="connsiteX1" y="connsiteY1"/>
                </a:cxn>
              </a:cxnLst>
              <a:rect l="l" t="t" r="r" b="b"/>
              <a:pathLst>
                <a:path w="2125974" h="12700">
                  <a:moveTo>
                    <a:pt x="0" y="0"/>
                  </a:moveTo>
                  <a:lnTo>
                    <a:pt x="2125975"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20" name="TextBox 19">
              <a:extLst>
                <a:ext uri="{FF2B5EF4-FFF2-40B4-BE49-F238E27FC236}">
                  <a16:creationId xmlns:a16="http://schemas.microsoft.com/office/drawing/2014/main" id="{366B8AC5-1DD7-6FFC-5930-E3D2F1384CAF}"/>
                </a:ext>
              </a:extLst>
            </p:cNvPr>
            <p:cNvSpPr txBox="1"/>
            <p:nvPr/>
          </p:nvSpPr>
          <p:spPr>
            <a:xfrm>
              <a:off x="3876432" y="2558834"/>
              <a:ext cx="705642" cy="216623"/>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Oobleck</a:t>
              </a:r>
            </a:p>
          </p:txBody>
        </p:sp>
        <p:sp>
          <p:nvSpPr>
            <p:cNvPr id="21" name="TextBox 20">
              <a:extLst>
                <a:ext uri="{FF2B5EF4-FFF2-40B4-BE49-F238E27FC236}">
                  <a16:creationId xmlns:a16="http://schemas.microsoft.com/office/drawing/2014/main" id="{98FCD8EF-8ECB-B163-8D6B-921B84B0024F}"/>
                </a:ext>
              </a:extLst>
            </p:cNvPr>
            <p:cNvSpPr txBox="1"/>
            <p:nvPr/>
          </p:nvSpPr>
          <p:spPr>
            <a:xfrm>
              <a:off x="3236229" y="2558834"/>
              <a:ext cx="609462" cy="216623"/>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Varuna</a:t>
              </a:r>
            </a:p>
          </p:txBody>
        </p:sp>
        <p:sp>
          <p:nvSpPr>
            <p:cNvPr id="38" name="Freeform 37">
              <a:extLst>
                <a:ext uri="{FF2B5EF4-FFF2-40B4-BE49-F238E27FC236}">
                  <a16:creationId xmlns:a16="http://schemas.microsoft.com/office/drawing/2014/main" id="{424EE9CA-FA54-E9A3-A931-8A0306546B17}"/>
                </a:ext>
              </a:extLst>
            </p:cNvPr>
            <p:cNvSpPr/>
            <p:nvPr/>
          </p:nvSpPr>
          <p:spPr>
            <a:xfrm>
              <a:off x="3289782" y="1483463"/>
              <a:ext cx="474052" cy="1035707"/>
            </a:xfrm>
            <a:custGeom>
              <a:avLst/>
              <a:gdLst>
                <a:gd name="connsiteX0" fmla="*/ 0 w 474052"/>
                <a:gd name="connsiteY0" fmla="*/ 1324375 h 1324375"/>
                <a:gd name="connsiteX1" fmla="*/ 474053 w 474052"/>
                <a:gd name="connsiteY1" fmla="*/ 1324375 h 1324375"/>
                <a:gd name="connsiteX2" fmla="*/ 474053 w 474052"/>
                <a:gd name="connsiteY2" fmla="*/ 0 h 1324375"/>
                <a:gd name="connsiteX3" fmla="*/ 0 w 474052"/>
                <a:gd name="connsiteY3" fmla="*/ 0 h 1324375"/>
              </a:gdLst>
              <a:ahLst/>
              <a:cxnLst>
                <a:cxn ang="0">
                  <a:pos x="connsiteX0" y="connsiteY0"/>
                </a:cxn>
                <a:cxn ang="0">
                  <a:pos x="connsiteX1" y="connsiteY1"/>
                </a:cxn>
                <a:cxn ang="0">
                  <a:pos x="connsiteX2" y="connsiteY2"/>
                </a:cxn>
                <a:cxn ang="0">
                  <a:pos x="connsiteX3" y="connsiteY3"/>
                </a:cxn>
              </a:cxnLst>
              <a:rect l="l" t="t" r="r" b="b"/>
              <a:pathLst>
                <a:path w="474052" h="1324375">
                  <a:moveTo>
                    <a:pt x="0" y="1324375"/>
                  </a:moveTo>
                  <a:lnTo>
                    <a:pt x="474053" y="1324375"/>
                  </a:lnTo>
                  <a:lnTo>
                    <a:pt x="474053" y="0"/>
                  </a:lnTo>
                  <a:lnTo>
                    <a:pt x="0" y="0"/>
                  </a:lnTo>
                  <a:close/>
                </a:path>
              </a:pathLst>
            </a:custGeom>
            <a:solidFill>
              <a:srgbClr val="3CB043">
                <a:alpha val="80000"/>
              </a:srgbClr>
            </a:solidFill>
            <a:ln w="254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39" name="Freeform 38">
              <a:extLst>
                <a:ext uri="{FF2B5EF4-FFF2-40B4-BE49-F238E27FC236}">
                  <a16:creationId xmlns:a16="http://schemas.microsoft.com/office/drawing/2014/main" id="{FE851DE1-9492-7DBD-E50E-D5F9C126AC04}"/>
                </a:ext>
              </a:extLst>
            </p:cNvPr>
            <p:cNvSpPr/>
            <p:nvPr/>
          </p:nvSpPr>
          <p:spPr>
            <a:xfrm>
              <a:off x="4003607" y="1419395"/>
              <a:ext cx="474053" cy="1099774"/>
            </a:xfrm>
            <a:custGeom>
              <a:avLst/>
              <a:gdLst>
                <a:gd name="connsiteX0" fmla="*/ 0 w 474053"/>
                <a:gd name="connsiteY0" fmla="*/ 1406299 h 1406298"/>
                <a:gd name="connsiteX1" fmla="*/ 474053 w 474053"/>
                <a:gd name="connsiteY1" fmla="*/ 1406299 h 1406298"/>
                <a:gd name="connsiteX2" fmla="*/ 474053 w 474053"/>
                <a:gd name="connsiteY2" fmla="*/ 0 h 1406298"/>
                <a:gd name="connsiteX3" fmla="*/ 0 w 474053"/>
                <a:gd name="connsiteY3" fmla="*/ 0 h 1406298"/>
              </a:gdLst>
              <a:ahLst/>
              <a:cxnLst>
                <a:cxn ang="0">
                  <a:pos x="connsiteX0" y="connsiteY0"/>
                </a:cxn>
                <a:cxn ang="0">
                  <a:pos x="connsiteX1" y="connsiteY1"/>
                </a:cxn>
                <a:cxn ang="0">
                  <a:pos x="connsiteX2" y="connsiteY2"/>
                </a:cxn>
                <a:cxn ang="0">
                  <a:pos x="connsiteX3" y="connsiteY3"/>
                </a:cxn>
              </a:cxnLst>
              <a:rect l="l" t="t" r="r" b="b"/>
              <a:pathLst>
                <a:path w="474053" h="1406298">
                  <a:moveTo>
                    <a:pt x="0" y="1406299"/>
                  </a:moveTo>
                  <a:lnTo>
                    <a:pt x="474053" y="1406299"/>
                  </a:lnTo>
                  <a:lnTo>
                    <a:pt x="474053" y="0"/>
                  </a:lnTo>
                  <a:lnTo>
                    <a:pt x="0" y="0"/>
                  </a:lnTo>
                  <a:close/>
                </a:path>
              </a:pathLst>
            </a:custGeom>
            <a:solidFill>
              <a:srgbClr val="3CB043">
                <a:alpha val="80000"/>
              </a:srgbClr>
            </a:solidFill>
            <a:ln w="254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41" name="Freeform 40">
              <a:extLst>
                <a:ext uri="{FF2B5EF4-FFF2-40B4-BE49-F238E27FC236}">
                  <a16:creationId xmlns:a16="http://schemas.microsoft.com/office/drawing/2014/main" id="{5534592A-4FB9-B62B-10FB-889043078D6A}"/>
                </a:ext>
              </a:extLst>
            </p:cNvPr>
            <p:cNvSpPr/>
            <p:nvPr/>
          </p:nvSpPr>
          <p:spPr>
            <a:xfrm>
              <a:off x="4003607" y="1419395"/>
              <a:ext cx="474053" cy="9932"/>
            </a:xfrm>
            <a:custGeom>
              <a:avLst/>
              <a:gdLst>
                <a:gd name="connsiteX0" fmla="*/ 0 w 474053"/>
                <a:gd name="connsiteY0" fmla="*/ 0 h 12700"/>
                <a:gd name="connsiteX1" fmla="*/ 474053 w 474053"/>
                <a:gd name="connsiteY1" fmla="*/ 0 h 12700"/>
                <a:gd name="connsiteX2" fmla="*/ 474053 w 474053"/>
                <a:gd name="connsiteY2" fmla="*/ 0 h 12700"/>
                <a:gd name="connsiteX3" fmla="*/ 0 w 474053"/>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3" h="12700">
                  <a:moveTo>
                    <a:pt x="0" y="0"/>
                  </a:moveTo>
                  <a:lnTo>
                    <a:pt x="474053" y="0"/>
                  </a:lnTo>
                  <a:lnTo>
                    <a:pt x="474053" y="0"/>
                  </a:lnTo>
                  <a:lnTo>
                    <a:pt x="0" y="0"/>
                  </a:lnTo>
                  <a:close/>
                </a:path>
              </a:pathLst>
            </a:custGeom>
            <a:solidFill>
              <a:srgbClr val="959595">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43" name="Freeform 42">
              <a:extLst>
                <a:ext uri="{FF2B5EF4-FFF2-40B4-BE49-F238E27FC236}">
                  <a16:creationId xmlns:a16="http://schemas.microsoft.com/office/drawing/2014/main" id="{1C154E9F-3B2A-0297-7472-CC755EDB602A}"/>
                </a:ext>
              </a:extLst>
            </p:cNvPr>
            <p:cNvSpPr/>
            <p:nvPr/>
          </p:nvSpPr>
          <p:spPr>
            <a:xfrm>
              <a:off x="4003607" y="1419395"/>
              <a:ext cx="474053" cy="9932"/>
            </a:xfrm>
            <a:custGeom>
              <a:avLst/>
              <a:gdLst>
                <a:gd name="connsiteX0" fmla="*/ 0 w 474053"/>
                <a:gd name="connsiteY0" fmla="*/ 0 h 12700"/>
                <a:gd name="connsiteX1" fmla="*/ 474053 w 474053"/>
                <a:gd name="connsiteY1" fmla="*/ 0 h 12700"/>
                <a:gd name="connsiteX2" fmla="*/ 474053 w 474053"/>
                <a:gd name="connsiteY2" fmla="*/ 0 h 12700"/>
                <a:gd name="connsiteX3" fmla="*/ 0 w 474053"/>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3" h="12700">
                  <a:moveTo>
                    <a:pt x="0" y="0"/>
                  </a:moveTo>
                  <a:lnTo>
                    <a:pt x="474053" y="0"/>
                  </a:lnTo>
                  <a:lnTo>
                    <a:pt x="474053" y="0"/>
                  </a:lnTo>
                  <a:lnTo>
                    <a:pt x="0" y="0"/>
                  </a:lnTo>
                  <a:close/>
                </a:path>
              </a:pathLst>
            </a:custGeom>
            <a:solidFill>
              <a:srgbClr val="F5F5F5">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45" name="Freeform 44">
              <a:extLst>
                <a:ext uri="{FF2B5EF4-FFF2-40B4-BE49-F238E27FC236}">
                  <a16:creationId xmlns:a16="http://schemas.microsoft.com/office/drawing/2014/main" id="{37236834-96C9-8CE2-5F9B-8CE9356FA51E}"/>
                </a:ext>
              </a:extLst>
            </p:cNvPr>
            <p:cNvSpPr/>
            <p:nvPr/>
          </p:nvSpPr>
          <p:spPr>
            <a:xfrm>
              <a:off x="4003607" y="1419293"/>
              <a:ext cx="474053" cy="102"/>
            </a:xfrm>
            <a:custGeom>
              <a:avLst/>
              <a:gdLst>
                <a:gd name="connsiteX0" fmla="*/ 0 w 474053"/>
                <a:gd name="connsiteY0" fmla="*/ 131 h 130"/>
                <a:gd name="connsiteX1" fmla="*/ 474053 w 474053"/>
                <a:gd name="connsiteY1" fmla="*/ 131 h 130"/>
                <a:gd name="connsiteX2" fmla="*/ 474053 w 474053"/>
                <a:gd name="connsiteY2" fmla="*/ 0 h 130"/>
                <a:gd name="connsiteX3" fmla="*/ 0 w 474053"/>
                <a:gd name="connsiteY3" fmla="*/ 0 h 130"/>
              </a:gdLst>
              <a:ahLst/>
              <a:cxnLst>
                <a:cxn ang="0">
                  <a:pos x="connsiteX0" y="connsiteY0"/>
                </a:cxn>
                <a:cxn ang="0">
                  <a:pos x="connsiteX1" y="connsiteY1"/>
                </a:cxn>
                <a:cxn ang="0">
                  <a:pos x="connsiteX2" y="connsiteY2"/>
                </a:cxn>
                <a:cxn ang="0">
                  <a:pos x="connsiteX3" y="connsiteY3"/>
                </a:cxn>
              </a:cxnLst>
              <a:rect l="l" t="t" r="r" b="b"/>
              <a:pathLst>
                <a:path w="474053" h="130">
                  <a:moveTo>
                    <a:pt x="0" y="131"/>
                  </a:moveTo>
                  <a:lnTo>
                    <a:pt x="474053" y="131"/>
                  </a:lnTo>
                  <a:lnTo>
                    <a:pt x="474053" y="0"/>
                  </a:lnTo>
                  <a:lnTo>
                    <a:pt x="0" y="0"/>
                  </a:lnTo>
                  <a:close/>
                </a:path>
              </a:pathLst>
            </a:custGeom>
            <a:solidFill>
              <a:srgbClr val="383838">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47" name="Freeform 46">
              <a:extLst>
                <a:ext uri="{FF2B5EF4-FFF2-40B4-BE49-F238E27FC236}">
                  <a16:creationId xmlns:a16="http://schemas.microsoft.com/office/drawing/2014/main" id="{308D410B-F209-0C89-21B7-5C3DCD7309AA}"/>
                </a:ext>
              </a:extLst>
            </p:cNvPr>
            <p:cNvSpPr/>
            <p:nvPr/>
          </p:nvSpPr>
          <p:spPr>
            <a:xfrm>
              <a:off x="4003607" y="1419293"/>
              <a:ext cx="474053" cy="9932"/>
            </a:xfrm>
            <a:custGeom>
              <a:avLst/>
              <a:gdLst>
                <a:gd name="connsiteX0" fmla="*/ 0 w 474053"/>
                <a:gd name="connsiteY0" fmla="*/ 0 h 12700"/>
                <a:gd name="connsiteX1" fmla="*/ 474053 w 474053"/>
                <a:gd name="connsiteY1" fmla="*/ 0 h 12700"/>
                <a:gd name="connsiteX2" fmla="*/ 474053 w 474053"/>
                <a:gd name="connsiteY2" fmla="*/ 0 h 12700"/>
                <a:gd name="connsiteX3" fmla="*/ 0 w 474053"/>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3" h="12700">
                  <a:moveTo>
                    <a:pt x="0" y="0"/>
                  </a:moveTo>
                  <a:lnTo>
                    <a:pt x="474053" y="0"/>
                  </a:lnTo>
                  <a:lnTo>
                    <a:pt x="474053" y="0"/>
                  </a:lnTo>
                  <a:lnTo>
                    <a:pt x="0" y="0"/>
                  </a:lnTo>
                  <a:close/>
                </a:path>
              </a:pathLst>
            </a:custGeom>
            <a:no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49" name="Freeform 48">
              <a:extLst>
                <a:ext uri="{FF2B5EF4-FFF2-40B4-BE49-F238E27FC236}">
                  <a16:creationId xmlns:a16="http://schemas.microsoft.com/office/drawing/2014/main" id="{88EB7DAD-FD4D-0612-1712-71B31C86AFF1}"/>
                </a:ext>
              </a:extLst>
            </p:cNvPr>
            <p:cNvSpPr/>
            <p:nvPr/>
          </p:nvSpPr>
          <p:spPr>
            <a:xfrm>
              <a:off x="4003607" y="1417927"/>
              <a:ext cx="474053" cy="1366"/>
            </a:xfrm>
            <a:custGeom>
              <a:avLst/>
              <a:gdLst>
                <a:gd name="connsiteX0" fmla="*/ 0 w 474053"/>
                <a:gd name="connsiteY0" fmla="*/ 1748 h 1747"/>
                <a:gd name="connsiteX1" fmla="*/ 474053 w 474053"/>
                <a:gd name="connsiteY1" fmla="*/ 1748 h 1747"/>
                <a:gd name="connsiteX2" fmla="*/ 474053 w 474053"/>
                <a:gd name="connsiteY2" fmla="*/ 0 h 1747"/>
                <a:gd name="connsiteX3" fmla="*/ 0 w 474053"/>
                <a:gd name="connsiteY3" fmla="*/ 0 h 1747"/>
              </a:gdLst>
              <a:ahLst/>
              <a:cxnLst>
                <a:cxn ang="0">
                  <a:pos x="connsiteX0" y="connsiteY0"/>
                </a:cxn>
                <a:cxn ang="0">
                  <a:pos x="connsiteX1" y="connsiteY1"/>
                </a:cxn>
                <a:cxn ang="0">
                  <a:pos x="connsiteX2" y="connsiteY2"/>
                </a:cxn>
                <a:cxn ang="0">
                  <a:pos x="connsiteX3" y="connsiteY3"/>
                </a:cxn>
              </a:cxnLst>
              <a:rect l="l" t="t" r="r" b="b"/>
              <a:pathLst>
                <a:path w="474053" h="1747">
                  <a:moveTo>
                    <a:pt x="0" y="1748"/>
                  </a:moveTo>
                  <a:lnTo>
                    <a:pt x="474053" y="1748"/>
                  </a:lnTo>
                  <a:lnTo>
                    <a:pt x="474053" y="0"/>
                  </a:lnTo>
                  <a:lnTo>
                    <a:pt x="0" y="0"/>
                  </a:lnTo>
                  <a:close/>
                </a:path>
              </a:pathLst>
            </a:custGeom>
            <a:no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50" name="TextBox 49">
              <a:extLst>
                <a:ext uri="{FF2B5EF4-FFF2-40B4-BE49-F238E27FC236}">
                  <a16:creationId xmlns:a16="http://schemas.microsoft.com/office/drawing/2014/main" id="{DD0C3683-BC90-F4A0-519B-33AC009F2346}"/>
                </a:ext>
              </a:extLst>
            </p:cNvPr>
            <p:cNvSpPr txBox="1"/>
            <p:nvPr/>
          </p:nvSpPr>
          <p:spPr>
            <a:xfrm>
              <a:off x="3309350" y="1508749"/>
              <a:ext cx="442750" cy="216623"/>
            </a:xfrm>
            <a:prstGeom prst="rect">
              <a:avLst/>
            </a:prstGeom>
            <a:noFill/>
          </p:spPr>
          <p:txBody>
            <a:bodyPr wrap="none" rtlCol="0">
              <a:spAutoFit/>
            </a:bodyPr>
            <a:lstStyle/>
            <a:p>
              <a:pPr algn="ctr"/>
              <a:r>
                <a:rPr lang="en-US" sz="1200" spc="0" baseline="0">
                  <a:ln/>
                  <a:solidFill>
                    <a:srgbClr val="000000"/>
                  </a:solidFill>
                  <a:latin typeface="Gill Sans" panose="020B0502020104020203" pitchFamily="34" charset="-79"/>
                  <a:cs typeface="Gill Sans" panose="020B0502020104020203" pitchFamily="34" charset="-79"/>
                  <a:sym typeface="Arial"/>
                  <a:rtl val="0"/>
                </a:rPr>
                <a:t>94%</a:t>
              </a:r>
            </a:p>
          </p:txBody>
        </p:sp>
        <p:sp>
          <p:nvSpPr>
            <p:cNvPr id="51" name="TextBox 50">
              <a:extLst>
                <a:ext uri="{FF2B5EF4-FFF2-40B4-BE49-F238E27FC236}">
                  <a16:creationId xmlns:a16="http://schemas.microsoft.com/office/drawing/2014/main" id="{FC247D39-B1B5-6ED9-614E-349AC16A03E9}"/>
                </a:ext>
              </a:extLst>
            </p:cNvPr>
            <p:cNvSpPr txBox="1"/>
            <p:nvPr/>
          </p:nvSpPr>
          <p:spPr>
            <a:xfrm>
              <a:off x="3984703" y="1444682"/>
              <a:ext cx="519694" cy="216623"/>
            </a:xfrm>
            <a:prstGeom prst="rect">
              <a:avLst/>
            </a:prstGeom>
            <a:noFill/>
          </p:spPr>
          <p:txBody>
            <a:bodyPr wrap="none" rtlCol="0">
              <a:spAutoFit/>
            </a:bodyPr>
            <a:lstStyle/>
            <a:p>
              <a:pPr algn="ctr"/>
              <a:r>
                <a:rPr lang="en-US" sz="1200" spc="0" baseline="0">
                  <a:ln/>
                  <a:solidFill>
                    <a:srgbClr val="000000"/>
                  </a:solidFill>
                  <a:latin typeface="Gill Sans" panose="020B0502020104020203" pitchFamily="34" charset="-79"/>
                  <a:cs typeface="Gill Sans" panose="020B0502020104020203" pitchFamily="34" charset="-79"/>
                  <a:sym typeface="Arial"/>
                  <a:rtl val="0"/>
                </a:rPr>
                <a:t>100%</a:t>
              </a:r>
            </a:p>
          </p:txBody>
        </p:sp>
        <p:sp>
          <p:nvSpPr>
            <p:cNvPr id="66" name="TextBox 65">
              <a:extLst>
                <a:ext uri="{FF2B5EF4-FFF2-40B4-BE49-F238E27FC236}">
                  <a16:creationId xmlns:a16="http://schemas.microsoft.com/office/drawing/2014/main" id="{201EA63C-7291-9A75-DF87-1F4F8A1B2706}"/>
                </a:ext>
              </a:extLst>
            </p:cNvPr>
            <p:cNvSpPr txBox="1"/>
            <p:nvPr/>
          </p:nvSpPr>
          <p:spPr>
            <a:xfrm>
              <a:off x="5103203" y="1693316"/>
              <a:ext cx="1306768" cy="523220"/>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Time</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Occupation (%)</a:t>
              </a:r>
            </a:p>
          </p:txBody>
        </p:sp>
        <p:grpSp>
          <p:nvGrpSpPr>
            <p:cNvPr id="68" name="Graphic 320">
              <a:extLst>
                <a:ext uri="{FF2B5EF4-FFF2-40B4-BE49-F238E27FC236}">
                  <a16:creationId xmlns:a16="http://schemas.microsoft.com/office/drawing/2014/main" id="{3AB4805F-37DF-FC79-3256-42010AFD1E26}"/>
                </a:ext>
              </a:extLst>
            </p:cNvPr>
            <p:cNvGrpSpPr/>
            <p:nvPr/>
          </p:nvGrpSpPr>
          <p:grpSpPr>
            <a:xfrm>
              <a:off x="6214188" y="1340094"/>
              <a:ext cx="429903" cy="1317867"/>
              <a:chOff x="1038841" y="1822020"/>
              <a:chExt cx="429903" cy="1685177"/>
            </a:xfrm>
            <a:solidFill>
              <a:srgbClr val="000000"/>
            </a:solidFill>
          </p:grpSpPr>
          <p:grpSp>
            <p:nvGrpSpPr>
              <p:cNvPr id="69" name="Graphic 320">
                <a:extLst>
                  <a:ext uri="{FF2B5EF4-FFF2-40B4-BE49-F238E27FC236}">
                    <a16:creationId xmlns:a16="http://schemas.microsoft.com/office/drawing/2014/main" id="{D184CAD9-22D2-A0CD-5DB0-9C191C93738E}"/>
                  </a:ext>
                </a:extLst>
              </p:cNvPr>
              <p:cNvGrpSpPr/>
              <p:nvPr/>
            </p:nvGrpSpPr>
            <p:grpSpPr>
              <a:xfrm>
                <a:off x="1192729" y="3230198"/>
                <a:ext cx="276015" cy="276999"/>
                <a:chOff x="1192729" y="3230198"/>
                <a:chExt cx="276015" cy="276999"/>
              </a:xfrm>
              <a:solidFill>
                <a:srgbClr val="000000"/>
              </a:solidFill>
            </p:grpSpPr>
            <p:sp>
              <p:nvSpPr>
                <p:cNvPr id="76" name="Freeform 75">
                  <a:extLst>
                    <a:ext uri="{FF2B5EF4-FFF2-40B4-BE49-F238E27FC236}">
                      <a16:creationId xmlns:a16="http://schemas.microsoft.com/office/drawing/2014/main" id="{F47661F1-20C7-611B-F564-214B5FDD02A7}"/>
                    </a:ext>
                  </a:extLst>
                </p:cNvPr>
                <p:cNvSpPr/>
                <p:nvPr/>
              </p:nvSpPr>
              <p:spPr>
                <a:xfrm>
                  <a:off x="1424294" y="3335367"/>
                  <a:ext cx="44450" cy="12700"/>
                </a:xfrm>
                <a:custGeom>
                  <a:avLst/>
                  <a:gdLst>
                    <a:gd name="connsiteX0" fmla="*/ 44486 w 44450"/>
                    <a:gd name="connsiteY0" fmla="*/ 123 h 12700"/>
                    <a:gd name="connsiteX1" fmla="*/ 36 w 44450"/>
                    <a:gd name="connsiteY1" fmla="*/ 123 h 12700"/>
                  </a:gdLst>
                  <a:ahLst/>
                  <a:cxnLst>
                    <a:cxn ang="0">
                      <a:pos x="connsiteX0" y="connsiteY0"/>
                    </a:cxn>
                    <a:cxn ang="0">
                      <a:pos x="connsiteX1" y="connsiteY1"/>
                    </a:cxn>
                  </a:cxnLst>
                  <a:rect l="l" t="t" r="r" b="b"/>
                  <a:pathLst>
                    <a:path w="44450" h="12700">
                      <a:moveTo>
                        <a:pt x="44486" y="123"/>
                      </a:moveTo>
                      <a:lnTo>
                        <a:pt x="36" y="123"/>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77" name="TextBox 76">
                  <a:extLst>
                    <a:ext uri="{FF2B5EF4-FFF2-40B4-BE49-F238E27FC236}">
                      <a16:creationId xmlns:a16="http://schemas.microsoft.com/office/drawing/2014/main" id="{CD296E9C-A930-7ED6-DBDD-0C22AD071A12}"/>
                    </a:ext>
                  </a:extLst>
                </p:cNvPr>
                <p:cNvSpPr txBox="1"/>
                <p:nvPr/>
              </p:nvSpPr>
              <p:spPr>
                <a:xfrm>
                  <a:off x="1192729" y="3230198"/>
                  <a:ext cx="261610"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0</a:t>
                  </a:r>
                </a:p>
              </p:txBody>
            </p:sp>
          </p:grpSp>
          <p:grpSp>
            <p:nvGrpSpPr>
              <p:cNvPr id="70" name="Graphic 320">
                <a:extLst>
                  <a:ext uri="{FF2B5EF4-FFF2-40B4-BE49-F238E27FC236}">
                    <a16:creationId xmlns:a16="http://schemas.microsoft.com/office/drawing/2014/main" id="{6F547F7D-980B-E049-CC3B-BE5588AD2EFF}"/>
                  </a:ext>
                </a:extLst>
              </p:cNvPr>
              <p:cNvGrpSpPr/>
              <p:nvPr/>
            </p:nvGrpSpPr>
            <p:grpSpPr>
              <a:xfrm>
                <a:off x="1115784" y="2526108"/>
                <a:ext cx="352960" cy="276999"/>
                <a:chOff x="1115784" y="2526108"/>
                <a:chExt cx="352960" cy="276999"/>
              </a:xfrm>
              <a:solidFill>
                <a:srgbClr val="000000"/>
              </a:solidFill>
            </p:grpSpPr>
            <p:sp>
              <p:nvSpPr>
                <p:cNvPr id="74" name="Freeform 73">
                  <a:extLst>
                    <a:ext uri="{FF2B5EF4-FFF2-40B4-BE49-F238E27FC236}">
                      <a16:creationId xmlns:a16="http://schemas.microsoft.com/office/drawing/2014/main" id="{12845BED-85AC-49D1-D401-BCAEDD171F96}"/>
                    </a:ext>
                  </a:extLst>
                </p:cNvPr>
                <p:cNvSpPr/>
                <p:nvPr/>
              </p:nvSpPr>
              <p:spPr>
                <a:xfrm>
                  <a:off x="1424294" y="2631278"/>
                  <a:ext cx="44450" cy="12700"/>
                </a:xfrm>
                <a:custGeom>
                  <a:avLst/>
                  <a:gdLst>
                    <a:gd name="connsiteX0" fmla="*/ 44486 w 44450"/>
                    <a:gd name="connsiteY0" fmla="*/ 68 h 12700"/>
                    <a:gd name="connsiteX1" fmla="*/ 36 w 44450"/>
                    <a:gd name="connsiteY1" fmla="*/ 68 h 12700"/>
                  </a:gdLst>
                  <a:ahLst/>
                  <a:cxnLst>
                    <a:cxn ang="0">
                      <a:pos x="connsiteX0" y="connsiteY0"/>
                    </a:cxn>
                    <a:cxn ang="0">
                      <a:pos x="connsiteX1" y="connsiteY1"/>
                    </a:cxn>
                  </a:cxnLst>
                  <a:rect l="l" t="t" r="r" b="b"/>
                  <a:pathLst>
                    <a:path w="44450" h="12700">
                      <a:moveTo>
                        <a:pt x="44486" y="68"/>
                      </a:moveTo>
                      <a:lnTo>
                        <a:pt x="36" y="68"/>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75" name="TextBox 74">
                  <a:extLst>
                    <a:ext uri="{FF2B5EF4-FFF2-40B4-BE49-F238E27FC236}">
                      <a16:creationId xmlns:a16="http://schemas.microsoft.com/office/drawing/2014/main" id="{B4782CCB-6074-D082-F0AF-5404CFF4CB7B}"/>
                    </a:ext>
                  </a:extLst>
                </p:cNvPr>
                <p:cNvSpPr txBox="1"/>
                <p:nvPr/>
              </p:nvSpPr>
              <p:spPr>
                <a:xfrm>
                  <a:off x="1115784" y="2526108"/>
                  <a:ext cx="338555"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50</a:t>
                  </a:r>
                </a:p>
              </p:txBody>
            </p:sp>
          </p:grpSp>
          <p:grpSp>
            <p:nvGrpSpPr>
              <p:cNvPr id="71" name="Graphic 320">
                <a:extLst>
                  <a:ext uri="{FF2B5EF4-FFF2-40B4-BE49-F238E27FC236}">
                    <a16:creationId xmlns:a16="http://schemas.microsoft.com/office/drawing/2014/main" id="{C1CED11A-BF56-9BD1-7D63-6489BEED9808}"/>
                  </a:ext>
                </a:extLst>
              </p:cNvPr>
              <p:cNvGrpSpPr/>
              <p:nvPr/>
            </p:nvGrpSpPr>
            <p:grpSpPr>
              <a:xfrm>
                <a:off x="1038841" y="1822020"/>
                <a:ext cx="429903" cy="276999"/>
                <a:chOff x="1038841" y="1822020"/>
                <a:chExt cx="429903" cy="276999"/>
              </a:xfrm>
              <a:solidFill>
                <a:srgbClr val="000000"/>
              </a:solidFill>
            </p:grpSpPr>
            <p:sp>
              <p:nvSpPr>
                <p:cNvPr id="72" name="Freeform 71">
                  <a:extLst>
                    <a:ext uri="{FF2B5EF4-FFF2-40B4-BE49-F238E27FC236}">
                      <a16:creationId xmlns:a16="http://schemas.microsoft.com/office/drawing/2014/main" id="{41C9869C-F6BA-21A2-7C49-AB0736C84450}"/>
                    </a:ext>
                  </a:extLst>
                </p:cNvPr>
                <p:cNvSpPr/>
                <p:nvPr/>
              </p:nvSpPr>
              <p:spPr>
                <a:xfrm>
                  <a:off x="1424294" y="1927190"/>
                  <a:ext cx="44450" cy="12700"/>
                </a:xfrm>
                <a:custGeom>
                  <a:avLst/>
                  <a:gdLst>
                    <a:gd name="connsiteX0" fmla="*/ 44486 w 44450"/>
                    <a:gd name="connsiteY0" fmla="*/ 13 h 12700"/>
                    <a:gd name="connsiteX1" fmla="*/ 36 w 44450"/>
                    <a:gd name="connsiteY1" fmla="*/ 13 h 12700"/>
                  </a:gdLst>
                  <a:ahLst/>
                  <a:cxnLst>
                    <a:cxn ang="0">
                      <a:pos x="connsiteX0" y="connsiteY0"/>
                    </a:cxn>
                    <a:cxn ang="0">
                      <a:pos x="connsiteX1" y="connsiteY1"/>
                    </a:cxn>
                  </a:cxnLst>
                  <a:rect l="l" t="t" r="r" b="b"/>
                  <a:pathLst>
                    <a:path w="44450" h="12700">
                      <a:moveTo>
                        <a:pt x="44486" y="13"/>
                      </a:moveTo>
                      <a:lnTo>
                        <a:pt x="36" y="13"/>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73" name="TextBox 72">
                  <a:extLst>
                    <a:ext uri="{FF2B5EF4-FFF2-40B4-BE49-F238E27FC236}">
                      <a16:creationId xmlns:a16="http://schemas.microsoft.com/office/drawing/2014/main" id="{C34FB73B-FE9C-471B-4525-CEC598D479AD}"/>
                    </a:ext>
                  </a:extLst>
                </p:cNvPr>
                <p:cNvSpPr txBox="1"/>
                <p:nvPr/>
              </p:nvSpPr>
              <p:spPr>
                <a:xfrm>
                  <a:off x="1038841" y="1822020"/>
                  <a:ext cx="415498"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100</a:t>
                  </a:r>
                </a:p>
              </p:txBody>
            </p:sp>
          </p:grpSp>
        </p:grpSp>
        <p:sp>
          <p:nvSpPr>
            <p:cNvPr id="78" name="Freeform 77">
              <a:extLst>
                <a:ext uri="{FF2B5EF4-FFF2-40B4-BE49-F238E27FC236}">
                  <a16:creationId xmlns:a16="http://schemas.microsoft.com/office/drawing/2014/main" id="{25792251-620A-31CC-72A4-3C00065801F9}"/>
                </a:ext>
              </a:extLst>
            </p:cNvPr>
            <p:cNvSpPr/>
            <p:nvPr/>
          </p:nvSpPr>
          <p:spPr>
            <a:xfrm>
              <a:off x="6649649" y="1422341"/>
              <a:ext cx="12700" cy="1101243"/>
            </a:xfrm>
            <a:custGeom>
              <a:avLst/>
              <a:gdLst>
                <a:gd name="connsiteX0" fmla="*/ 0 w 12700"/>
                <a:gd name="connsiteY0" fmla="*/ 1408177 h 1408177"/>
                <a:gd name="connsiteX1" fmla="*/ 0 w 12700"/>
                <a:gd name="connsiteY1" fmla="*/ 0 h 1408177"/>
              </a:gdLst>
              <a:ahLst/>
              <a:cxnLst>
                <a:cxn ang="0">
                  <a:pos x="connsiteX0" y="connsiteY0"/>
                </a:cxn>
                <a:cxn ang="0">
                  <a:pos x="connsiteX1" y="connsiteY1"/>
                </a:cxn>
              </a:cxnLst>
              <a:rect l="l" t="t" r="r" b="b"/>
              <a:pathLst>
                <a:path w="12700" h="1408177">
                  <a:moveTo>
                    <a:pt x="0" y="1408177"/>
                  </a:moveTo>
                  <a:lnTo>
                    <a:pt x="0"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79" name="Freeform 78">
              <a:extLst>
                <a:ext uri="{FF2B5EF4-FFF2-40B4-BE49-F238E27FC236}">
                  <a16:creationId xmlns:a16="http://schemas.microsoft.com/office/drawing/2014/main" id="{C0F793BC-E701-C45C-97BB-25CE386371A9}"/>
                </a:ext>
              </a:extLst>
            </p:cNvPr>
            <p:cNvSpPr/>
            <p:nvPr/>
          </p:nvSpPr>
          <p:spPr>
            <a:xfrm>
              <a:off x="8026400" y="1422341"/>
              <a:ext cx="12700" cy="1101243"/>
            </a:xfrm>
            <a:custGeom>
              <a:avLst/>
              <a:gdLst>
                <a:gd name="connsiteX0" fmla="*/ 0 w 12700"/>
                <a:gd name="connsiteY0" fmla="*/ 1408177 h 1408177"/>
                <a:gd name="connsiteX1" fmla="*/ 0 w 12700"/>
                <a:gd name="connsiteY1" fmla="*/ 0 h 1408177"/>
              </a:gdLst>
              <a:ahLst/>
              <a:cxnLst>
                <a:cxn ang="0">
                  <a:pos x="connsiteX0" y="connsiteY0"/>
                </a:cxn>
                <a:cxn ang="0">
                  <a:pos x="connsiteX1" y="connsiteY1"/>
                </a:cxn>
              </a:cxnLst>
              <a:rect l="l" t="t" r="r" b="b"/>
              <a:pathLst>
                <a:path w="12700" h="1408177">
                  <a:moveTo>
                    <a:pt x="0" y="1408177"/>
                  </a:moveTo>
                  <a:lnTo>
                    <a:pt x="0"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80" name="Freeform 79">
              <a:extLst>
                <a:ext uri="{FF2B5EF4-FFF2-40B4-BE49-F238E27FC236}">
                  <a16:creationId xmlns:a16="http://schemas.microsoft.com/office/drawing/2014/main" id="{CA5F8B8B-EE9A-CD40-D0F4-EE5C808D763D}"/>
                </a:ext>
              </a:extLst>
            </p:cNvPr>
            <p:cNvSpPr/>
            <p:nvPr/>
          </p:nvSpPr>
          <p:spPr>
            <a:xfrm>
              <a:off x="6649649" y="2523584"/>
              <a:ext cx="1371600" cy="9932"/>
            </a:xfrm>
            <a:custGeom>
              <a:avLst/>
              <a:gdLst>
                <a:gd name="connsiteX0" fmla="*/ 0 w 2125974"/>
                <a:gd name="connsiteY0" fmla="*/ 0 h 12700"/>
                <a:gd name="connsiteX1" fmla="*/ 2125975 w 2125974"/>
                <a:gd name="connsiteY1" fmla="*/ 0 h 12700"/>
              </a:gdLst>
              <a:ahLst/>
              <a:cxnLst>
                <a:cxn ang="0">
                  <a:pos x="connsiteX0" y="connsiteY0"/>
                </a:cxn>
                <a:cxn ang="0">
                  <a:pos x="connsiteX1" y="connsiteY1"/>
                </a:cxn>
              </a:cxnLst>
              <a:rect l="l" t="t" r="r" b="b"/>
              <a:pathLst>
                <a:path w="2125974" h="12700">
                  <a:moveTo>
                    <a:pt x="0" y="0"/>
                  </a:moveTo>
                  <a:lnTo>
                    <a:pt x="2125975"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81" name="Freeform 80">
              <a:extLst>
                <a:ext uri="{FF2B5EF4-FFF2-40B4-BE49-F238E27FC236}">
                  <a16:creationId xmlns:a16="http://schemas.microsoft.com/office/drawing/2014/main" id="{D11D8ADD-6ECC-54FB-EA2E-1E37BB58C088}"/>
                </a:ext>
              </a:extLst>
            </p:cNvPr>
            <p:cNvSpPr/>
            <p:nvPr/>
          </p:nvSpPr>
          <p:spPr>
            <a:xfrm>
              <a:off x="6649649" y="1422341"/>
              <a:ext cx="1371600" cy="9932"/>
            </a:xfrm>
            <a:custGeom>
              <a:avLst/>
              <a:gdLst>
                <a:gd name="connsiteX0" fmla="*/ 0 w 2125974"/>
                <a:gd name="connsiteY0" fmla="*/ 0 h 12700"/>
                <a:gd name="connsiteX1" fmla="*/ 2125975 w 2125974"/>
                <a:gd name="connsiteY1" fmla="*/ 0 h 12700"/>
              </a:gdLst>
              <a:ahLst/>
              <a:cxnLst>
                <a:cxn ang="0">
                  <a:pos x="connsiteX0" y="connsiteY0"/>
                </a:cxn>
                <a:cxn ang="0">
                  <a:pos x="connsiteX1" y="connsiteY1"/>
                </a:cxn>
              </a:cxnLst>
              <a:rect l="l" t="t" r="r" b="b"/>
              <a:pathLst>
                <a:path w="2125974" h="12700">
                  <a:moveTo>
                    <a:pt x="0" y="0"/>
                  </a:moveTo>
                  <a:lnTo>
                    <a:pt x="2125975"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82" name="TextBox 81">
              <a:extLst>
                <a:ext uri="{FF2B5EF4-FFF2-40B4-BE49-F238E27FC236}">
                  <a16:creationId xmlns:a16="http://schemas.microsoft.com/office/drawing/2014/main" id="{4CBDF408-10B3-423B-86E0-96286B3D1285}"/>
                </a:ext>
              </a:extLst>
            </p:cNvPr>
            <p:cNvSpPr txBox="1"/>
            <p:nvPr/>
          </p:nvSpPr>
          <p:spPr>
            <a:xfrm>
              <a:off x="7333297" y="2558834"/>
              <a:ext cx="705642" cy="216623"/>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Oobleck</a:t>
              </a:r>
            </a:p>
          </p:txBody>
        </p:sp>
        <p:sp>
          <p:nvSpPr>
            <p:cNvPr id="83" name="TextBox 82">
              <a:extLst>
                <a:ext uri="{FF2B5EF4-FFF2-40B4-BE49-F238E27FC236}">
                  <a16:creationId xmlns:a16="http://schemas.microsoft.com/office/drawing/2014/main" id="{2BC54BED-F97B-D716-3AD2-4A8BFF6D87E9}"/>
                </a:ext>
              </a:extLst>
            </p:cNvPr>
            <p:cNvSpPr txBox="1"/>
            <p:nvPr/>
          </p:nvSpPr>
          <p:spPr>
            <a:xfrm>
              <a:off x="6693094" y="2558834"/>
              <a:ext cx="609462" cy="216623"/>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Varuna</a:t>
              </a:r>
            </a:p>
          </p:txBody>
        </p:sp>
        <p:sp>
          <p:nvSpPr>
            <p:cNvPr id="84" name="Freeform 83">
              <a:extLst>
                <a:ext uri="{FF2B5EF4-FFF2-40B4-BE49-F238E27FC236}">
                  <a16:creationId xmlns:a16="http://schemas.microsoft.com/office/drawing/2014/main" id="{696F53E2-921B-563F-E2BD-5C5D641537C4}"/>
                </a:ext>
              </a:extLst>
            </p:cNvPr>
            <p:cNvSpPr/>
            <p:nvPr/>
          </p:nvSpPr>
          <p:spPr>
            <a:xfrm>
              <a:off x="6736768" y="1625740"/>
              <a:ext cx="474052" cy="897844"/>
            </a:xfrm>
            <a:custGeom>
              <a:avLst/>
              <a:gdLst>
                <a:gd name="connsiteX0" fmla="*/ 0 w 474052"/>
                <a:gd name="connsiteY0" fmla="*/ 1148088 h 1148087"/>
                <a:gd name="connsiteX1" fmla="*/ 474053 w 474052"/>
                <a:gd name="connsiteY1" fmla="*/ 1148088 h 1148087"/>
                <a:gd name="connsiteX2" fmla="*/ 474053 w 474052"/>
                <a:gd name="connsiteY2" fmla="*/ 0 h 1148087"/>
                <a:gd name="connsiteX3" fmla="*/ 0 w 474052"/>
                <a:gd name="connsiteY3" fmla="*/ 0 h 1148087"/>
              </a:gdLst>
              <a:ahLst/>
              <a:cxnLst>
                <a:cxn ang="0">
                  <a:pos x="connsiteX0" y="connsiteY0"/>
                </a:cxn>
                <a:cxn ang="0">
                  <a:pos x="connsiteX1" y="connsiteY1"/>
                </a:cxn>
                <a:cxn ang="0">
                  <a:pos x="connsiteX2" y="connsiteY2"/>
                </a:cxn>
                <a:cxn ang="0">
                  <a:pos x="connsiteX3" y="connsiteY3"/>
                </a:cxn>
              </a:cxnLst>
              <a:rect l="l" t="t" r="r" b="b"/>
              <a:pathLst>
                <a:path w="474052" h="1148087">
                  <a:moveTo>
                    <a:pt x="0" y="1148088"/>
                  </a:moveTo>
                  <a:lnTo>
                    <a:pt x="474053" y="1148088"/>
                  </a:lnTo>
                  <a:lnTo>
                    <a:pt x="474053" y="0"/>
                  </a:lnTo>
                  <a:lnTo>
                    <a:pt x="0" y="0"/>
                  </a:lnTo>
                  <a:close/>
                </a:path>
              </a:pathLst>
            </a:custGeom>
            <a:solidFill>
              <a:srgbClr val="3CB043">
                <a:alpha val="80000"/>
              </a:srgbClr>
            </a:solidFill>
            <a:ln w="254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85" name="Freeform 84">
              <a:extLst>
                <a:ext uri="{FF2B5EF4-FFF2-40B4-BE49-F238E27FC236}">
                  <a16:creationId xmlns:a16="http://schemas.microsoft.com/office/drawing/2014/main" id="{18621130-AC8E-308E-01EB-79B5DAAB237A}"/>
                </a:ext>
              </a:extLst>
            </p:cNvPr>
            <p:cNvSpPr/>
            <p:nvPr/>
          </p:nvSpPr>
          <p:spPr>
            <a:xfrm>
              <a:off x="7466091" y="1433967"/>
              <a:ext cx="474053" cy="1089617"/>
            </a:xfrm>
            <a:custGeom>
              <a:avLst/>
              <a:gdLst>
                <a:gd name="connsiteX0" fmla="*/ 0 w 474053"/>
                <a:gd name="connsiteY0" fmla="*/ 1393311 h 1393310"/>
                <a:gd name="connsiteX1" fmla="*/ 474053 w 474053"/>
                <a:gd name="connsiteY1" fmla="*/ 1393311 h 1393310"/>
                <a:gd name="connsiteX2" fmla="*/ 474053 w 474053"/>
                <a:gd name="connsiteY2" fmla="*/ 0 h 1393310"/>
                <a:gd name="connsiteX3" fmla="*/ 0 w 474053"/>
                <a:gd name="connsiteY3" fmla="*/ 0 h 1393310"/>
              </a:gdLst>
              <a:ahLst/>
              <a:cxnLst>
                <a:cxn ang="0">
                  <a:pos x="connsiteX0" y="connsiteY0"/>
                </a:cxn>
                <a:cxn ang="0">
                  <a:pos x="connsiteX1" y="connsiteY1"/>
                </a:cxn>
                <a:cxn ang="0">
                  <a:pos x="connsiteX2" y="connsiteY2"/>
                </a:cxn>
                <a:cxn ang="0">
                  <a:pos x="connsiteX3" y="connsiteY3"/>
                </a:cxn>
              </a:cxnLst>
              <a:rect l="l" t="t" r="r" b="b"/>
              <a:pathLst>
                <a:path w="474053" h="1393310">
                  <a:moveTo>
                    <a:pt x="0" y="1393311"/>
                  </a:moveTo>
                  <a:lnTo>
                    <a:pt x="474053" y="1393311"/>
                  </a:lnTo>
                  <a:lnTo>
                    <a:pt x="474053" y="0"/>
                  </a:lnTo>
                  <a:lnTo>
                    <a:pt x="0" y="0"/>
                  </a:lnTo>
                  <a:close/>
                </a:path>
              </a:pathLst>
            </a:custGeom>
            <a:solidFill>
              <a:srgbClr val="3CB043">
                <a:alpha val="80000"/>
              </a:srgbClr>
            </a:solidFill>
            <a:ln w="254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87" name="Freeform 86">
              <a:extLst>
                <a:ext uri="{FF2B5EF4-FFF2-40B4-BE49-F238E27FC236}">
                  <a16:creationId xmlns:a16="http://schemas.microsoft.com/office/drawing/2014/main" id="{DAD2B1AB-C42C-8A38-5493-5491AC823454}"/>
                </a:ext>
              </a:extLst>
            </p:cNvPr>
            <p:cNvSpPr/>
            <p:nvPr/>
          </p:nvSpPr>
          <p:spPr>
            <a:xfrm>
              <a:off x="7466091" y="1433967"/>
              <a:ext cx="474053" cy="9932"/>
            </a:xfrm>
            <a:custGeom>
              <a:avLst/>
              <a:gdLst>
                <a:gd name="connsiteX0" fmla="*/ 0 w 474053"/>
                <a:gd name="connsiteY0" fmla="*/ 0 h 12700"/>
                <a:gd name="connsiteX1" fmla="*/ 474053 w 474053"/>
                <a:gd name="connsiteY1" fmla="*/ 0 h 12700"/>
                <a:gd name="connsiteX2" fmla="*/ 474053 w 474053"/>
                <a:gd name="connsiteY2" fmla="*/ 0 h 12700"/>
                <a:gd name="connsiteX3" fmla="*/ 0 w 474053"/>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3" h="12700">
                  <a:moveTo>
                    <a:pt x="0" y="0"/>
                  </a:moveTo>
                  <a:lnTo>
                    <a:pt x="474053" y="0"/>
                  </a:lnTo>
                  <a:lnTo>
                    <a:pt x="474053" y="0"/>
                  </a:lnTo>
                  <a:lnTo>
                    <a:pt x="0" y="0"/>
                  </a:lnTo>
                  <a:close/>
                </a:path>
              </a:pathLst>
            </a:custGeom>
            <a:solidFill>
              <a:srgbClr val="959595">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89" name="Freeform 88">
              <a:extLst>
                <a:ext uri="{FF2B5EF4-FFF2-40B4-BE49-F238E27FC236}">
                  <a16:creationId xmlns:a16="http://schemas.microsoft.com/office/drawing/2014/main" id="{839C39EC-8C7E-E4DB-1465-36AB3AD95EF8}"/>
                </a:ext>
              </a:extLst>
            </p:cNvPr>
            <p:cNvSpPr/>
            <p:nvPr/>
          </p:nvSpPr>
          <p:spPr>
            <a:xfrm>
              <a:off x="7466091" y="1433967"/>
              <a:ext cx="474053" cy="9932"/>
            </a:xfrm>
            <a:custGeom>
              <a:avLst/>
              <a:gdLst>
                <a:gd name="connsiteX0" fmla="*/ 0 w 474053"/>
                <a:gd name="connsiteY0" fmla="*/ 0 h 12700"/>
                <a:gd name="connsiteX1" fmla="*/ 474053 w 474053"/>
                <a:gd name="connsiteY1" fmla="*/ 0 h 12700"/>
                <a:gd name="connsiteX2" fmla="*/ 474053 w 474053"/>
                <a:gd name="connsiteY2" fmla="*/ 0 h 12700"/>
                <a:gd name="connsiteX3" fmla="*/ 0 w 474053"/>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3" h="12700">
                  <a:moveTo>
                    <a:pt x="0" y="0"/>
                  </a:moveTo>
                  <a:lnTo>
                    <a:pt x="474053" y="0"/>
                  </a:lnTo>
                  <a:lnTo>
                    <a:pt x="474053" y="0"/>
                  </a:lnTo>
                  <a:lnTo>
                    <a:pt x="0" y="0"/>
                  </a:lnTo>
                  <a:close/>
                </a:path>
              </a:pathLst>
            </a:custGeom>
            <a:solidFill>
              <a:srgbClr val="F5F5F5">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91" name="Freeform 90">
              <a:extLst>
                <a:ext uri="{FF2B5EF4-FFF2-40B4-BE49-F238E27FC236}">
                  <a16:creationId xmlns:a16="http://schemas.microsoft.com/office/drawing/2014/main" id="{E8DAD56B-1427-368A-BF1E-78AD03F5CE8E}"/>
                </a:ext>
              </a:extLst>
            </p:cNvPr>
            <p:cNvSpPr/>
            <p:nvPr/>
          </p:nvSpPr>
          <p:spPr>
            <a:xfrm>
              <a:off x="7466091" y="1433466"/>
              <a:ext cx="474053" cy="501"/>
            </a:xfrm>
            <a:custGeom>
              <a:avLst/>
              <a:gdLst>
                <a:gd name="connsiteX0" fmla="*/ 0 w 474053"/>
                <a:gd name="connsiteY0" fmla="*/ 641 h 641"/>
                <a:gd name="connsiteX1" fmla="*/ 474053 w 474053"/>
                <a:gd name="connsiteY1" fmla="*/ 641 h 641"/>
                <a:gd name="connsiteX2" fmla="*/ 474053 w 474053"/>
                <a:gd name="connsiteY2" fmla="*/ 0 h 641"/>
                <a:gd name="connsiteX3" fmla="*/ 0 w 474053"/>
                <a:gd name="connsiteY3" fmla="*/ 0 h 641"/>
              </a:gdLst>
              <a:ahLst/>
              <a:cxnLst>
                <a:cxn ang="0">
                  <a:pos x="connsiteX0" y="connsiteY0"/>
                </a:cxn>
                <a:cxn ang="0">
                  <a:pos x="connsiteX1" y="connsiteY1"/>
                </a:cxn>
                <a:cxn ang="0">
                  <a:pos x="connsiteX2" y="connsiteY2"/>
                </a:cxn>
                <a:cxn ang="0">
                  <a:pos x="connsiteX3" y="connsiteY3"/>
                </a:cxn>
              </a:cxnLst>
              <a:rect l="l" t="t" r="r" b="b"/>
              <a:pathLst>
                <a:path w="474053" h="641">
                  <a:moveTo>
                    <a:pt x="0" y="641"/>
                  </a:moveTo>
                  <a:lnTo>
                    <a:pt x="474053" y="641"/>
                  </a:lnTo>
                  <a:lnTo>
                    <a:pt x="474053" y="0"/>
                  </a:lnTo>
                  <a:lnTo>
                    <a:pt x="0" y="0"/>
                  </a:lnTo>
                  <a:close/>
                </a:path>
              </a:pathLst>
            </a:custGeom>
            <a:solidFill>
              <a:srgbClr val="383838">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93" name="Freeform 92">
              <a:extLst>
                <a:ext uri="{FF2B5EF4-FFF2-40B4-BE49-F238E27FC236}">
                  <a16:creationId xmlns:a16="http://schemas.microsoft.com/office/drawing/2014/main" id="{BB06ADB0-2B23-0F4E-1D08-FF56D5386E1F}"/>
                </a:ext>
              </a:extLst>
            </p:cNvPr>
            <p:cNvSpPr/>
            <p:nvPr/>
          </p:nvSpPr>
          <p:spPr>
            <a:xfrm>
              <a:off x="7466091" y="1433466"/>
              <a:ext cx="474053" cy="9932"/>
            </a:xfrm>
            <a:custGeom>
              <a:avLst/>
              <a:gdLst>
                <a:gd name="connsiteX0" fmla="*/ 0 w 474053"/>
                <a:gd name="connsiteY0" fmla="*/ 0 h 12700"/>
                <a:gd name="connsiteX1" fmla="*/ 474053 w 474053"/>
                <a:gd name="connsiteY1" fmla="*/ 0 h 12700"/>
                <a:gd name="connsiteX2" fmla="*/ 474053 w 474053"/>
                <a:gd name="connsiteY2" fmla="*/ 0 h 12700"/>
                <a:gd name="connsiteX3" fmla="*/ 0 w 474053"/>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3" h="12700">
                  <a:moveTo>
                    <a:pt x="0" y="0"/>
                  </a:moveTo>
                  <a:lnTo>
                    <a:pt x="474053" y="0"/>
                  </a:lnTo>
                  <a:lnTo>
                    <a:pt x="474053" y="0"/>
                  </a:lnTo>
                  <a:lnTo>
                    <a:pt x="0" y="0"/>
                  </a:lnTo>
                  <a:close/>
                </a:path>
              </a:pathLst>
            </a:custGeom>
            <a:no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95" name="Freeform 94">
              <a:extLst>
                <a:ext uri="{FF2B5EF4-FFF2-40B4-BE49-F238E27FC236}">
                  <a16:creationId xmlns:a16="http://schemas.microsoft.com/office/drawing/2014/main" id="{2207B78B-73B9-E50C-FC97-B680F92108F4}"/>
                </a:ext>
              </a:extLst>
            </p:cNvPr>
            <p:cNvSpPr/>
            <p:nvPr/>
          </p:nvSpPr>
          <p:spPr>
            <a:xfrm>
              <a:off x="7466091" y="1422341"/>
              <a:ext cx="474053" cy="11124"/>
            </a:xfrm>
            <a:custGeom>
              <a:avLst/>
              <a:gdLst>
                <a:gd name="connsiteX0" fmla="*/ 0 w 474053"/>
                <a:gd name="connsiteY0" fmla="*/ 14225 h 14225"/>
                <a:gd name="connsiteX1" fmla="*/ 474053 w 474053"/>
                <a:gd name="connsiteY1" fmla="*/ 14225 h 14225"/>
                <a:gd name="connsiteX2" fmla="*/ 474053 w 474053"/>
                <a:gd name="connsiteY2" fmla="*/ 0 h 14225"/>
                <a:gd name="connsiteX3" fmla="*/ 0 w 474053"/>
                <a:gd name="connsiteY3" fmla="*/ 0 h 14225"/>
              </a:gdLst>
              <a:ahLst/>
              <a:cxnLst>
                <a:cxn ang="0">
                  <a:pos x="connsiteX0" y="connsiteY0"/>
                </a:cxn>
                <a:cxn ang="0">
                  <a:pos x="connsiteX1" y="connsiteY1"/>
                </a:cxn>
                <a:cxn ang="0">
                  <a:pos x="connsiteX2" y="connsiteY2"/>
                </a:cxn>
                <a:cxn ang="0">
                  <a:pos x="connsiteX3" y="connsiteY3"/>
                </a:cxn>
              </a:cxnLst>
              <a:rect l="l" t="t" r="r" b="b"/>
              <a:pathLst>
                <a:path w="474053" h="14225">
                  <a:moveTo>
                    <a:pt x="0" y="14225"/>
                  </a:moveTo>
                  <a:lnTo>
                    <a:pt x="474053" y="14225"/>
                  </a:lnTo>
                  <a:lnTo>
                    <a:pt x="474053" y="0"/>
                  </a:lnTo>
                  <a:lnTo>
                    <a:pt x="0" y="0"/>
                  </a:lnTo>
                  <a:close/>
                </a:path>
              </a:pathLst>
            </a:custGeom>
            <a:no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96" name="TextBox 95">
              <a:extLst>
                <a:ext uri="{FF2B5EF4-FFF2-40B4-BE49-F238E27FC236}">
                  <a16:creationId xmlns:a16="http://schemas.microsoft.com/office/drawing/2014/main" id="{D5BB3340-60E5-150D-71C9-C5FF52E628EE}"/>
                </a:ext>
              </a:extLst>
            </p:cNvPr>
            <p:cNvSpPr txBox="1"/>
            <p:nvPr/>
          </p:nvSpPr>
          <p:spPr>
            <a:xfrm>
              <a:off x="6764648" y="1651026"/>
              <a:ext cx="442750" cy="216623"/>
            </a:xfrm>
            <a:prstGeom prst="rect">
              <a:avLst/>
            </a:prstGeom>
            <a:noFill/>
          </p:spPr>
          <p:txBody>
            <a:bodyPr wrap="none" rtlCol="0">
              <a:spAutoFit/>
            </a:bodyPr>
            <a:lstStyle/>
            <a:p>
              <a:pPr algn="ctr"/>
              <a:r>
                <a:rPr lang="en-US" sz="1200">
                  <a:ln/>
                  <a:latin typeface="Gill Sans" panose="020B0502020104020203" pitchFamily="34" charset="-79"/>
                  <a:cs typeface="Gill Sans" panose="020B0502020104020203" pitchFamily="34" charset="-79"/>
                  <a:rtl val="0"/>
                </a:rPr>
                <a:t>82%</a:t>
              </a:r>
              <a:endParaRPr lang="en-US" sz="1200" spc="0" baseline="0">
                <a:ln/>
                <a:solidFill>
                  <a:srgbClr val="000000"/>
                </a:solidFill>
                <a:latin typeface="Gill Sans" panose="020B0502020104020203" pitchFamily="34" charset="-79"/>
                <a:cs typeface="Gill Sans" panose="020B0502020104020203" pitchFamily="34" charset="-79"/>
                <a:sym typeface="Arial"/>
                <a:rtl val="0"/>
              </a:endParaRPr>
            </a:p>
          </p:txBody>
        </p:sp>
        <p:sp>
          <p:nvSpPr>
            <p:cNvPr id="97" name="TextBox 96">
              <a:extLst>
                <a:ext uri="{FF2B5EF4-FFF2-40B4-BE49-F238E27FC236}">
                  <a16:creationId xmlns:a16="http://schemas.microsoft.com/office/drawing/2014/main" id="{6735336B-F706-C192-1610-11776237A51A}"/>
                </a:ext>
              </a:extLst>
            </p:cNvPr>
            <p:cNvSpPr txBox="1"/>
            <p:nvPr/>
          </p:nvSpPr>
          <p:spPr>
            <a:xfrm>
              <a:off x="7493972" y="1459253"/>
              <a:ext cx="442750" cy="216623"/>
            </a:xfrm>
            <a:prstGeom prst="rect">
              <a:avLst/>
            </a:prstGeom>
            <a:noFill/>
          </p:spPr>
          <p:txBody>
            <a:bodyPr wrap="none" rtlCol="0">
              <a:spAutoFit/>
            </a:bodyPr>
            <a:lstStyle/>
            <a:p>
              <a:pPr algn="ctr"/>
              <a:r>
                <a:rPr lang="en-US" sz="1200" spc="0" baseline="0">
                  <a:ln/>
                  <a:solidFill>
                    <a:srgbClr val="000000"/>
                  </a:solidFill>
                  <a:latin typeface="Gill Sans" panose="020B0502020104020203" pitchFamily="34" charset="-79"/>
                  <a:cs typeface="Gill Sans" panose="020B0502020104020203" pitchFamily="34" charset="-79"/>
                  <a:sym typeface="Arial"/>
                  <a:rtl val="0"/>
                </a:rPr>
                <a:t>99%</a:t>
              </a:r>
            </a:p>
          </p:txBody>
        </p:sp>
      </p:grpSp>
      <p:sp>
        <p:nvSpPr>
          <p:cNvPr id="98" name="TextBox 97">
            <a:extLst>
              <a:ext uri="{FF2B5EF4-FFF2-40B4-BE49-F238E27FC236}">
                <a16:creationId xmlns:a16="http://schemas.microsoft.com/office/drawing/2014/main" id="{CDA6C0B5-8725-42D1-4CA9-EEE1B8685BC5}"/>
              </a:ext>
            </a:extLst>
          </p:cNvPr>
          <p:cNvSpPr txBox="1"/>
          <p:nvPr/>
        </p:nvSpPr>
        <p:spPr>
          <a:xfrm>
            <a:off x="3351289" y="1030293"/>
            <a:ext cx="1050288" cy="307777"/>
          </a:xfrm>
          <a:prstGeom prst="rect">
            <a:avLst/>
          </a:prstGeom>
          <a:noFill/>
        </p:spPr>
        <p:txBody>
          <a:bodyPr wrap="none" rtlCol="0">
            <a:spAutoFit/>
          </a:bodyPr>
          <a:lstStyle/>
          <a:p>
            <a:pPr algn="ctr"/>
            <a:r>
              <a:rPr lang="en-US">
                <a:latin typeface="Gill Sans" panose="020B0502020104020203" pitchFamily="34" charset="-79"/>
                <a:cs typeface="Gill Sans" panose="020B0502020104020203" pitchFamily="34" charset="-79"/>
              </a:rPr>
              <a:t>BERT-Large</a:t>
            </a:r>
          </a:p>
        </p:txBody>
      </p:sp>
      <p:grpSp>
        <p:nvGrpSpPr>
          <p:cNvPr id="100" name="Group 99">
            <a:extLst>
              <a:ext uri="{FF2B5EF4-FFF2-40B4-BE49-F238E27FC236}">
                <a16:creationId xmlns:a16="http://schemas.microsoft.com/office/drawing/2014/main" id="{13640EC8-E824-04F8-E485-774AEAA3E41B}"/>
              </a:ext>
            </a:extLst>
          </p:cNvPr>
          <p:cNvGrpSpPr/>
          <p:nvPr/>
        </p:nvGrpSpPr>
        <p:grpSpPr>
          <a:xfrm>
            <a:off x="3777132" y="4610337"/>
            <a:ext cx="1589737" cy="307777"/>
            <a:chOff x="1003300" y="4325174"/>
            <a:chExt cx="1589737" cy="307777"/>
          </a:xfrm>
        </p:grpSpPr>
        <p:sp>
          <p:nvSpPr>
            <p:cNvPr id="101" name="Freeform 100">
              <a:extLst>
                <a:ext uri="{FF2B5EF4-FFF2-40B4-BE49-F238E27FC236}">
                  <a16:creationId xmlns:a16="http://schemas.microsoft.com/office/drawing/2014/main" id="{2876F3D9-E9B9-4184-FF7B-E3462ED67952}"/>
                </a:ext>
              </a:extLst>
            </p:cNvPr>
            <p:cNvSpPr/>
            <p:nvPr/>
          </p:nvSpPr>
          <p:spPr>
            <a:xfrm>
              <a:off x="1003300" y="4416832"/>
              <a:ext cx="355600" cy="124460"/>
            </a:xfrm>
            <a:custGeom>
              <a:avLst/>
              <a:gdLst>
                <a:gd name="connsiteX0" fmla="*/ 0 w 355600"/>
                <a:gd name="connsiteY0" fmla="*/ 124460 h 124460"/>
                <a:gd name="connsiteX1" fmla="*/ 355600 w 355600"/>
                <a:gd name="connsiteY1" fmla="*/ 124460 h 124460"/>
                <a:gd name="connsiteX2" fmla="*/ 355600 w 355600"/>
                <a:gd name="connsiteY2" fmla="*/ 0 h 124460"/>
                <a:gd name="connsiteX3" fmla="*/ 0 w 355600"/>
                <a:gd name="connsiteY3" fmla="*/ 0 h 124460"/>
              </a:gdLst>
              <a:ahLst/>
              <a:cxnLst>
                <a:cxn ang="0">
                  <a:pos x="connsiteX0" y="connsiteY0"/>
                </a:cxn>
                <a:cxn ang="0">
                  <a:pos x="connsiteX1" y="connsiteY1"/>
                </a:cxn>
                <a:cxn ang="0">
                  <a:pos x="connsiteX2" y="connsiteY2"/>
                </a:cxn>
                <a:cxn ang="0">
                  <a:pos x="connsiteX3" y="connsiteY3"/>
                </a:cxn>
              </a:cxnLst>
              <a:rect l="l" t="t" r="r" b="b"/>
              <a:pathLst>
                <a:path w="355600" h="124460">
                  <a:moveTo>
                    <a:pt x="0" y="124460"/>
                  </a:moveTo>
                  <a:lnTo>
                    <a:pt x="355600" y="124460"/>
                  </a:lnTo>
                  <a:lnTo>
                    <a:pt x="355600" y="0"/>
                  </a:lnTo>
                  <a:lnTo>
                    <a:pt x="0" y="0"/>
                  </a:lnTo>
                  <a:close/>
                </a:path>
              </a:pathLst>
            </a:custGeom>
            <a:solidFill>
              <a:srgbClr val="3CB043">
                <a:alpha val="80000"/>
              </a:srgbClr>
            </a:solidFill>
            <a:ln w="25400" cap="flat">
              <a:solidFill>
                <a:srgbClr val="000000">
                  <a:alpha val="80000"/>
                </a:srgbClr>
              </a:solidFill>
              <a:prstDash val="solid"/>
              <a:miter/>
            </a:ln>
          </p:spPr>
          <p:txBody>
            <a:bodyPr rtlCol="0" anchor="ctr"/>
            <a:lstStyle/>
            <a:p>
              <a:endParaRPr lang="en-US">
                <a:latin typeface="Gill Sans Light" panose="020B0302020104020203" pitchFamily="34" charset="-79"/>
                <a:cs typeface="Gill Sans Light" panose="020B0302020104020203" pitchFamily="34" charset="-79"/>
              </a:endParaRPr>
            </a:p>
          </p:txBody>
        </p:sp>
        <p:sp>
          <p:nvSpPr>
            <p:cNvPr id="102" name="TextBox 101">
              <a:extLst>
                <a:ext uri="{FF2B5EF4-FFF2-40B4-BE49-F238E27FC236}">
                  <a16:creationId xmlns:a16="http://schemas.microsoft.com/office/drawing/2014/main" id="{79544641-C717-13F1-09A9-C34D6C018B06}"/>
                </a:ext>
              </a:extLst>
            </p:cNvPr>
            <p:cNvSpPr txBox="1"/>
            <p:nvPr/>
          </p:nvSpPr>
          <p:spPr>
            <a:xfrm>
              <a:off x="1409700" y="4325174"/>
              <a:ext cx="1183337" cy="307777"/>
            </a:xfrm>
            <a:prstGeom prst="rect">
              <a:avLst/>
            </a:prstGeom>
            <a:noFill/>
          </p:spPr>
          <p:txBody>
            <a:bodyPr wrap="none" rtlCol="0">
              <a:spAutoFit/>
            </a:bodyPr>
            <a:lstStyle/>
            <a:p>
              <a:pPr algn="l"/>
              <a:r>
                <a:rPr lang="en-US" spc="0" baseline="0">
                  <a:ln/>
                  <a:solidFill>
                    <a:srgbClr val="000000"/>
                  </a:solidFill>
                  <a:latin typeface="Gill Sans Light" panose="020B0302020104020203" pitchFamily="34" charset="-79"/>
                  <a:cs typeface="Gill Sans Light" panose="020B0302020104020203" pitchFamily="34" charset="-79"/>
                  <a:sym typeface="Arial"/>
                  <a:rtl val="0"/>
                </a:rPr>
                <a:t>Effective Time</a:t>
              </a:r>
            </a:p>
          </p:txBody>
        </p:sp>
      </p:grpSp>
      <p:sp>
        <p:nvSpPr>
          <p:cNvPr id="22" name="TextBox 21">
            <a:extLst>
              <a:ext uri="{FF2B5EF4-FFF2-40B4-BE49-F238E27FC236}">
                <a16:creationId xmlns:a16="http://schemas.microsoft.com/office/drawing/2014/main" id="{6D04B467-FDBB-ECFE-7E81-C0D260840D30}"/>
              </a:ext>
            </a:extLst>
          </p:cNvPr>
          <p:cNvSpPr txBox="1"/>
          <p:nvPr/>
        </p:nvSpPr>
        <p:spPr>
          <a:xfrm>
            <a:off x="1646746" y="3420062"/>
            <a:ext cx="1306768" cy="523220"/>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Time</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Occupation (%)</a:t>
            </a:r>
          </a:p>
        </p:txBody>
      </p:sp>
      <p:grpSp>
        <p:nvGrpSpPr>
          <p:cNvPr id="23" name="Graphic 320">
            <a:extLst>
              <a:ext uri="{FF2B5EF4-FFF2-40B4-BE49-F238E27FC236}">
                <a16:creationId xmlns:a16="http://schemas.microsoft.com/office/drawing/2014/main" id="{65ED1FFD-6BF1-18FB-FF36-9A461CCAD36C}"/>
              </a:ext>
            </a:extLst>
          </p:cNvPr>
          <p:cNvGrpSpPr/>
          <p:nvPr/>
        </p:nvGrpSpPr>
        <p:grpSpPr>
          <a:xfrm>
            <a:off x="2757731" y="3066840"/>
            <a:ext cx="429903" cy="1317867"/>
            <a:chOff x="1038841" y="1822020"/>
            <a:chExt cx="429903" cy="1685177"/>
          </a:xfrm>
          <a:solidFill>
            <a:srgbClr val="000000"/>
          </a:solidFill>
        </p:grpSpPr>
        <p:grpSp>
          <p:nvGrpSpPr>
            <p:cNvPr id="107" name="Graphic 320">
              <a:extLst>
                <a:ext uri="{FF2B5EF4-FFF2-40B4-BE49-F238E27FC236}">
                  <a16:creationId xmlns:a16="http://schemas.microsoft.com/office/drawing/2014/main" id="{4256BCBF-A972-3287-E9A4-186645249189}"/>
                </a:ext>
              </a:extLst>
            </p:cNvPr>
            <p:cNvGrpSpPr/>
            <p:nvPr/>
          </p:nvGrpSpPr>
          <p:grpSpPr>
            <a:xfrm>
              <a:off x="1192729" y="3230198"/>
              <a:ext cx="276015" cy="276999"/>
              <a:chOff x="1192729" y="3230198"/>
              <a:chExt cx="276015" cy="276999"/>
            </a:xfrm>
            <a:solidFill>
              <a:srgbClr val="000000"/>
            </a:solidFill>
          </p:grpSpPr>
          <p:sp>
            <p:nvSpPr>
              <p:cNvPr id="114" name="Freeform 113">
                <a:extLst>
                  <a:ext uri="{FF2B5EF4-FFF2-40B4-BE49-F238E27FC236}">
                    <a16:creationId xmlns:a16="http://schemas.microsoft.com/office/drawing/2014/main" id="{1AB87819-5124-D9A5-A5CB-7C196FC5B373}"/>
                  </a:ext>
                </a:extLst>
              </p:cNvPr>
              <p:cNvSpPr/>
              <p:nvPr/>
            </p:nvSpPr>
            <p:spPr>
              <a:xfrm>
                <a:off x="1424294" y="3335367"/>
                <a:ext cx="44450" cy="12700"/>
              </a:xfrm>
              <a:custGeom>
                <a:avLst/>
                <a:gdLst>
                  <a:gd name="connsiteX0" fmla="*/ 44486 w 44450"/>
                  <a:gd name="connsiteY0" fmla="*/ 123 h 12700"/>
                  <a:gd name="connsiteX1" fmla="*/ 36 w 44450"/>
                  <a:gd name="connsiteY1" fmla="*/ 123 h 12700"/>
                </a:gdLst>
                <a:ahLst/>
                <a:cxnLst>
                  <a:cxn ang="0">
                    <a:pos x="connsiteX0" y="connsiteY0"/>
                  </a:cxn>
                  <a:cxn ang="0">
                    <a:pos x="connsiteX1" y="connsiteY1"/>
                  </a:cxn>
                </a:cxnLst>
                <a:rect l="l" t="t" r="r" b="b"/>
                <a:pathLst>
                  <a:path w="44450" h="12700">
                    <a:moveTo>
                      <a:pt x="44486" y="123"/>
                    </a:moveTo>
                    <a:lnTo>
                      <a:pt x="36" y="123"/>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115" name="TextBox 114">
                <a:extLst>
                  <a:ext uri="{FF2B5EF4-FFF2-40B4-BE49-F238E27FC236}">
                    <a16:creationId xmlns:a16="http://schemas.microsoft.com/office/drawing/2014/main" id="{617D8C1B-3A2E-A0E2-E690-4B7B87E51188}"/>
                  </a:ext>
                </a:extLst>
              </p:cNvPr>
              <p:cNvSpPr txBox="1"/>
              <p:nvPr/>
            </p:nvSpPr>
            <p:spPr>
              <a:xfrm>
                <a:off x="1192729" y="3230198"/>
                <a:ext cx="261610"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0</a:t>
                </a:r>
              </a:p>
            </p:txBody>
          </p:sp>
        </p:grpSp>
        <p:grpSp>
          <p:nvGrpSpPr>
            <p:cNvPr id="108" name="Graphic 320">
              <a:extLst>
                <a:ext uri="{FF2B5EF4-FFF2-40B4-BE49-F238E27FC236}">
                  <a16:creationId xmlns:a16="http://schemas.microsoft.com/office/drawing/2014/main" id="{87E27557-35DF-3822-A08E-F3D0868A9290}"/>
                </a:ext>
              </a:extLst>
            </p:cNvPr>
            <p:cNvGrpSpPr/>
            <p:nvPr/>
          </p:nvGrpSpPr>
          <p:grpSpPr>
            <a:xfrm>
              <a:off x="1115784" y="2526108"/>
              <a:ext cx="352960" cy="276999"/>
              <a:chOff x="1115784" y="2526108"/>
              <a:chExt cx="352960" cy="276999"/>
            </a:xfrm>
            <a:solidFill>
              <a:srgbClr val="000000"/>
            </a:solidFill>
          </p:grpSpPr>
          <p:sp>
            <p:nvSpPr>
              <p:cNvPr id="112" name="Freeform 111">
                <a:extLst>
                  <a:ext uri="{FF2B5EF4-FFF2-40B4-BE49-F238E27FC236}">
                    <a16:creationId xmlns:a16="http://schemas.microsoft.com/office/drawing/2014/main" id="{DE5D02A1-8886-6B3C-0AB5-CB9F767E9F4F}"/>
                  </a:ext>
                </a:extLst>
              </p:cNvPr>
              <p:cNvSpPr/>
              <p:nvPr/>
            </p:nvSpPr>
            <p:spPr>
              <a:xfrm>
                <a:off x="1424294" y="2631278"/>
                <a:ext cx="44450" cy="12700"/>
              </a:xfrm>
              <a:custGeom>
                <a:avLst/>
                <a:gdLst>
                  <a:gd name="connsiteX0" fmla="*/ 44486 w 44450"/>
                  <a:gd name="connsiteY0" fmla="*/ 68 h 12700"/>
                  <a:gd name="connsiteX1" fmla="*/ 36 w 44450"/>
                  <a:gd name="connsiteY1" fmla="*/ 68 h 12700"/>
                </a:gdLst>
                <a:ahLst/>
                <a:cxnLst>
                  <a:cxn ang="0">
                    <a:pos x="connsiteX0" y="connsiteY0"/>
                  </a:cxn>
                  <a:cxn ang="0">
                    <a:pos x="connsiteX1" y="connsiteY1"/>
                  </a:cxn>
                </a:cxnLst>
                <a:rect l="l" t="t" r="r" b="b"/>
                <a:pathLst>
                  <a:path w="44450" h="12700">
                    <a:moveTo>
                      <a:pt x="44486" y="68"/>
                    </a:moveTo>
                    <a:lnTo>
                      <a:pt x="36" y="68"/>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113" name="TextBox 112">
                <a:extLst>
                  <a:ext uri="{FF2B5EF4-FFF2-40B4-BE49-F238E27FC236}">
                    <a16:creationId xmlns:a16="http://schemas.microsoft.com/office/drawing/2014/main" id="{721D4F1F-4883-15B8-A9F2-2C50BBE48CCD}"/>
                  </a:ext>
                </a:extLst>
              </p:cNvPr>
              <p:cNvSpPr txBox="1"/>
              <p:nvPr/>
            </p:nvSpPr>
            <p:spPr>
              <a:xfrm>
                <a:off x="1115784" y="2526108"/>
                <a:ext cx="338555"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50</a:t>
                </a:r>
              </a:p>
            </p:txBody>
          </p:sp>
        </p:grpSp>
        <p:grpSp>
          <p:nvGrpSpPr>
            <p:cNvPr id="109" name="Graphic 320">
              <a:extLst>
                <a:ext uri="{FF2B5EF4-FFF2-40B4-BE49-F238E27FC236}">
                  <a16:creationId xmlns:a16="http://schemas.microsoft.com/office/drawing/2014/main" id="{08612177-B03A-9351-4EED-02AA126AB7A0}"/>
                </a:ext>
              </a:extLst>
            </p:cNvPr>
            <p:cNvGrpSpPr/>
            <p:nvPr/>
          </p:nvGrpSpPr>
          <p:grpSpPr>
            <a:xfrm>
              <a:off x="1038841" y="1822020"/>
              <a:ext cx="429903" cy="276999"/>
              <a:chOff x="1038841" y="1822020"/>
              <a:chExt cx="429903" cy="276999"/>
            </a:xfrm>
            <a:solidFill>
              <a:srgbClr val="000000"/>
            </a:solidFill>
          </p:grpSpPr>
          <p:sp>
            <p:nvSpPr>
              <p:cNvPr id="110" name="Freeform 109">
                <a:extLst>
                  <a:ext uri="{FF2B5EF4-FFF2-40B4-BE49-F238E27FC236}">
                    <a16:creationId xmlns:a16="http://schemas.microsoft.com/office/drawing/2014/main" id="{84536C79-53FD-87DA-0356-28819843A6E0}"/>
                  </a:ext>
                </a:extLst>
              </p:cNvPr>
              <p:cNvSpPr/>
              <p:nvPr/>
            </p:nvSpPr>
            <p:spPr>
              <a:xfrm>
                <a:off x="1424294" y="1927190"/>
                <a:ext cx="44450" cy="12700"/>
              </a:xfrm>
              <a:custGeom>
                <a:avLst/>
                <a:gdLst>
                  <a:gd name="connsiteX0" fmla="*/ 44486 w 44450"/>
                  <a:gd name="connsiteY0" fmla="*/ 13 h 12700"/>
                  <a:gd name="connsiteX1" fmla="*/ 36 w 44450"/>
                  <a:gd name="connsiteY1" fmla="*/ 13 h 12700"/>
                </a:gdLst>
                <a:ahLst/>
                <a:cxnLst>
                  <a:cxn ang="0">
                    <a:pos x="connsiteX0" y="connsiteY0"/>
                  </a:cxn>
                  <a:cxn ang="0">
                    <a:pos x="connsiteX1" y="connsiteY1"/>
                  </a:cxn>
                </a:cxnLst>
                <a:rect l="l" t="t" r="r" b="b"/>
                <a:pathLst>
                  <a:path w="44450" h="12700">
                    <a:moveTo>
                      <a:pt x="44486" y="13"/>
                    </a:moveTo>
                    <a:lnTo>
                      <a:pt x="36" y="13"/>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111" name="TextBox 110">
                <a:extLst>
                  <a:ext uri="{FF2B5EF4-FFF2-40B4-BE49-F238E27FC236}">
                    <a16:creationId xmlns:a16="http://schemas.microsoft.com/office/drawing/2014/main" id="{2B4EAD22-40DB-D2F0-CA42-2AC14E70CF2C}"/>
                  </a:ext>
                </a:extLst>
              </p:cNvPr>
              <p:cNvSpPr txBox="1"/>
              <p:nvPr/>
            </p:nvSpPr>
            <p:spPr>
              <a:xfrm>
                <a:off x="1038841" y="1822020"/>
                <a:ext cx="415498"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100</a:t>
                </a:r>
              </a:p>
            </p:txBody>
          </p:sp>
        </p:grpSp>
      </p:grpSp>
      <p:sp>
        <p:nvSpPr>
          <p:cNvPr id="24" name="Freeform 23">
            <a:extLst>
              <a:ext uri="{FF2B5EF4-FFF2-40B4-BE49-F238E27FC236}">
                <a16:creationId xmlns:a16="http://schemas.microsoft.com/office/drawing/2014/main" id="{CD181C4A-8A08-C672-9E81-261666D790E9}"/>
              </a:ext>
            </a:extLst>
          </p:cNvPr>
          <p:cNvSpPr/>
          <p:nvPr/>
        </p:nvSpPr>
        <p:spPr>
          <a:xfrm>
            <a:off x="3193192" y="3149087"/>
            <a:ext cx="12700" cy="1101243"/>
          </a:xfrm>
          <a:custGeom>
            <a:avLst/>
            <a:gdLst>
              <a:gd name="connsiteX0" fmla="*/ 0 w 12700"/>
              <a:gd name="connsiteY0" fmla="*/ 1408177 h 1408177"/>
              <a:gd name="connsiteX1" fmla="*/ 0 w 12700"/>
              <a:gd name="connsiteY1" fmla="*/ 0 h 1408177"/>
            </a:gdLst>
            <a:ahLst/>
            <a:cxnLst>
              <a:cxn ang="0">
                <a:pos x="connsiteX0" y="connsiteY0"/>
              </a:cxn>
              <a:cxn ang="0">
                <a:pos x="connsiteX1" y="connsiteY1"/>
              </a:cxn>
            </a:cxnLst>
            <a:rect l="l" t="t" r="r" b="b"/>
            <a:pathLst>
              <a:path w="12700" h="1408177">
                <a:moveTo>
                  <a:pt x="0" y="1408177"/>
                </a:moveTo>
                <a:lnTo>
                  <a:pt x="0"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25" name="Freeform 24">
            <a:extLst>
              <a:ext uri="{FF2B5EF4-FFF2-40B4-BE49-F238E27FC236}">
                <a16:creationId xmlns:a16="http://schemas.microsoft.com/office/drawing/2014/main" id="{05778975-04E2-6E68-E8FD-5F4BEFD95AC4}"/>
              </a:ext>
            </a:extLst>
          </p:cNvPr>
          <p:cNvSpPr/>
          <p:nvPr/>
        </p:nvSpPr>
        <p:spPr>
          <a:xfrm>
            <a:off x="4569943" y="3149087"/>
            <a:ext cx="12700" cy="1101243"/>
          </a:xfrm>
          <a:custGeom>
            <a:avLst/>
            <a:gdLst>
              <a:gd name="connsiteX0" fmla="*/ 0 w 12700"/>
              <a:gd name="connsiteY0" fmla="*/ 1408177 h 1408177"/>
              <a:gd name="connsiteX1" fmla="*/ 0 w 12700"/>
              <a:gd name="connsiteY1" fmla="*/ 0 h 1408177"/>
            </a:gdLst>
            <a:ahLst/>
            <a:cxnLst>
              <a:cxn ang="0">
                <a:pos x="connsiteX0" y="connsiteY0"/>
              </a:cxn>
              <a:cxn ang="0">
                <a:pos x="connsiteX1" y="connsiteY1"/>
              </a:cxn>
            </a:cxnLst>
            <a:rect l="l" t="t" r="r" b="b"/>
            <a:pathLst>
              <a:path w="12700" h="1408177">
                <a:moveTo>
                  <a:pt x="0" y="1408177"/>
                </a:moveTo>
                <a:lnTo>
                  <a:pt x="0"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26" name="Freeform 25">
            <a:extLst>
              <a:ext uri="{FF2B5EF4-FFF2-40B4-BE49-F238E27FC236}">
                <a16:creationId xmlns:a16="http://schemas.microsoft.com/office/drawing/2014/main" id="{AB82306E-872B-9E1F-1D52-788D4AD590E8}"/>
              </a:ext>
            </a:extLst>
          </p:cNvPr>
          <p:cNvSpPr/>
          <p:nvPr/>
        </p:nvSpPr>
        <p:spPr>
          <a:xfrm>
            <a:off x="3193192" y="4250330"/>
            <a:ext cx="1371600" cy="9932"/>
          </a:xfrm>
          <a:custGeom>
            <a:avLst/>
            <a:gdLst>
              <a:gd name="connsiteX0" fmla="*/ 0 w 2125974"/>
              <a:gd name="connsiteY0" fmla="*/ 0 h 12700"/>
              <a:gd name="connsiteX1" fmla="*/ 2125975 w 2125974"/>
              <a:gd name="connsiteY1" fmla="*/ 0 h 12700"/>
            </a:gdLst>
            <a:ahLst/>
            <a:cxnLst>
              <a:cxn ang="0">
                <a:pos x="connsiteX0" y="connsiteY0"/>
              </a:cxn>
              <a:cxn ang="0">
                <a:pos x="connsiteX1" y="connsiteY1"/>
              </a:cxn>
            </a:cxnLst>
            <a:rect l="l" t="t" r="r" b="b"/>
            <a:pathLst>
              <a:path w="2125974" h="12700">
                <a:moveTo>
                  <a:pt x="0" y="0"/>
                </a:moveTo>
                <a:lnTo>
                  <a:pt x="2125975"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27" name="Freeform 26">
            <a:extLst>
              <a:ext uri="{FF2B5EF4-FFF2-40B4-BE49-F238E27FC236}">
                <a16:creationId xmlns:a16="http://schemas.microsoft.com/office/drawing/2014/main" id="{D2297761-9F91-8A06-7328-3773C24E4E02}"/>
              </a:ext>
            </a:extLst>
          </p:cNvPr>
          <p:cNvSpPr/>
          <p:nvPr/>
        </p:nvSpPr>
        <p:spPr>
          <a:xfrm>
            <a:off x="3193192" y="3149087"/>
            <a:ext cx="1371600" cy="9932"/>
          </a:xfrm>
          <a:custGeom>
            <a:avLst/>
            <a:gdLst>
              <a:gd name="connsiteX0" fmla="*/ 0 w 2125974"/>
              <a:gd name="connsiteY0" fmla="*/ 0 h 12700"/>
              <a:gd name="connsiteX1" fmla="*/ 2125975 w 2125974"/>
              <a:gd name="connsiteY1" fmla="*/ 0 h 12700"/>
            </a:gdLst>
            <a:ahLst/>
            <a:cxnLst>
              <a:cxn ang="0">
                <a:pos x="connsiteX0" y="connsiteY0"/>
              </a:cxn>
              <a:cxn ang="0">
                <a:pos x="connsiteX1" y="connsiteY1"/>
              </a:cxn>
            </a:cxnLst>
            <a:rect l="l" t="t" r="r" b="b"/>
            <a:pathLst>
              <a:path w="2125974" h="12700">
                <a:moveTo>
                  <a:pt x="0" y="0"/>
                </a:moveTo>
                <a:lnTo>
                  <a:pt x="2125975"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28" name="TextBox 27">
            <a:extLst>
              <a:ext uri="{FF2B5EF4-FFF2-40B4-BE49-F238E27FC236}">
                <a16:creationId xmlns:a16="http://schemas.microsoft.com/office/drawing/2014/main" id="{FAE29FAC-123E-0312-51D9-4A70234108DE}"/>
              </a:ext>
            </a:extLst>
          </p:cNvPr>
          <p:cNvSpPr txBox="1"/>
          <p:nvPr/>
        </p:nvSpPr>
        <p:spPr>
          <a:xfrm>
            <a:off x="3876840" y="4285580"/>
            <a:ext cx="705642" cy="216623"/>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Oobleck</a:t>
            </a:r>
          </a:p>
        </p:txBody>
      </p:sp>
      <p:sp>
        <p:nvSpPr>
          <p:cNvPr id="29" name="TextBox 28">
            <a:extLst>
              <a:ext uri="{FF2B5EF4-FFF2-40B4-BE49-F238E27FC236}">
                <a16:creationId xmlns:a16="http://schemas.microsoft.com/office/drawing/2014/main" id="{FCCAF5E5-490D-9D87-65B2-B002896C07C1}"/>
              </a:ext>
            </a:extLst>
          </p:cNvPr>
          <p:cNvSpPr txBox="1"/>
          <p:nvPr/>
        </p:nvSpPr>
        <p:spPr>
          <a:xfrm>
            <a:off x="3236637" y="4285580"/>
            <a:ext cx="609462" cy="216623"/>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Varuna</a:t>
            </a:r>
          </a:p>
        </p:txBody>
      </p:sp>
      <p:sp>
        <p:nvSpPr>
          <p:cNvPr id="42" name="!! GPT-3 6.7b time">
            <a:extLst>
              <a:ext uri="{FF2B5EF4-FFF2-40B4-BE49-F238E27FC236}">
                <a16:creationId xmlns:a16="http://schemas.microsoft.com/office/drawing/2014/main" id="{8E9EFE9F-6BE5-6CEE-C7AA-C3CE56BAD76B}"/>
              </a:ext>
            </a:extLst>
          </p:cNvPr>
          <p:cNvSpPr txBox="1"/>
          <p:nvPr/>
        </p:nvSpPr>
        <p:spPr>
          <a:xfrm>
            <a:off x="5103611" y="3420062"/>
            <a:ext cx="1306768" cy="523220"/>
          </a:xfrm>
          <a:prstGeom prst="rect">
            <a:avLst/>
          </a:prstGeom>
          <a:noFill/>
        </p:spPr>
        <p:txBody>
          <a:bodyPr wrap="none" rtlCol="0">
            <a:spAutoFit/>
          </a:bodyPr>
          <a:lstStyle/>
          <a:p>
            <a:pPr algn="ctr"/>
            <a:r>
              <a:rPr lang="en-US">
                <a:latin typeface="Gill Sans Light" panose="020B0302020104020203" pitchFamily="34" charset="-79"/>
                <a:cs typeface="Gill Sans Light" panose="020B0302020104020203" pitchFamily="34" charset="-79"/>
              </a:rPr>
              <a:t>Time</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Occupation (%)</a:t>
            </a:r>
          </a:p>
        </p:txBody>
      </p:sp>
      <p:grpSp>
        <p:nvGrpSpPr>
          <p:cNvPr id="44" name="!! GPT-3 6.7b y">
            <a:extLst>
              <a:ext uri="{FF2B5EF4-FFF2-40B4-BE49-F238E27FC236}">
                <a16:creationId xmlns:a16="http://schemas.microsoft.com/office/drawing/2014/main" id="{20F8CA40-0066-ABF1-CB15-C5FC01527B2C}"/>
              </a:ext>
            </a:extLst>
          </p:cNvPr>
          <p:cNvGrpSpPr/>
          <p:nvPr/>
        </p:nvGrpSpPr>
        <p:grpSpPr>
          <a:xfrm>
            <a:off x="6214596" y="3066840"/>
            <a:ext cx="429903" cy="1317867"/>
            <a:chOff x="1038841" y="1822020"/>
            <a:chExt cx="429903" cy="1685177"/>
          </a:xfrm>
          <a:solidFill>
            <a:srgbClr val="000000"/>
          </a:solidFill>
        </p:grpSpPr>
        <p:grpSp>
          <p:nvGrpSpPr>
            <p:cNvPr id="65" name="Graphic 320">
              <a:extLst>
                <a:ext uri="{FF2B5EF4-FFF2-40B4-BE49-F238E27FC236}">
                  <a16:creationId xmlns:a16="http://schemas.microsoft.com/office/drawing/2014/main" id="{EF0DF34B-5E35-4E5F-6741-2C6CC539B5B4}"/>
                </a:ext>
              </a:extLst>
            </p:cNvPr>
            <p:cNvGrpSpPr/>
            <p:nvPr/>
          </p:nvGrpSpPr>
          <p:grpSpPr>
            <a:xfrm>
              <a:off x="1192729" y="3230198"/>
              <a:ext cx="276015" cy="276999"/>
              <a:chOff x="1192729" y="3230198"/>
              <a:chExt cx="276015" cy="276999"/>
            </a:xfrm>
            <a:solidFill>
              <a:srgbClr val="000000"/>
            </a:solidFill>
          </p:grpSpPr>
          <p:sp>
            <p:nvSpPr>
              <p:cNvPr id="105" name="Freeform 104">
                <a:extLst>
                  <a:ext uri="{FF2B5EF4-FFF2-40B4-BE49-F238E27FC236}">
                    <a16:creationId xmlns:a16="http://schemas.microsoft.com/office/drawing/2014/main" id="{1224632C-FC7C-20D1-7A4D-A2E5FE6A91BA}"/>
                  </a:ext>
                </a:extLst>
              </p:cNvPr>
              <p:cNvSpPr/>
              <p:nvPr/>
            </p:nvSpPr>
            <p:spPr>
              <a:xfrm>
                <a:off x="1424294" y="3335367"/>
                <a:ext cx="44450" cy="12700"/>
              </a:xfrm>
              <a:custGeom>
                <a:avLst/>
                <a:gdLst>
                  <a:gd name="connsiteX0" fmla="*/ 44486 w 44450"/>
                  <a:gd name="connsiteY0" fmla="*/ 123 h 12700"/>
                  <a:gd name="connsiteX1" fmla="*/ 36 w 44450"/>
                  <a:gd name="connsiteY1" fmla="*/ 123 h 12700"/>
                </a:gdLst>
                <a:ahLst/>
                <a:cxnLst>
                  <a:cxn ang="0">
                    <a:pos x="connsiteX0" y="connsiteY0"/>
                  </a:cxn>
                  <a:cxn ang="0">
                    <a:pos x="connsiteX1" y="connsiteY1"/>
                  </a:cxn>
                </a:cxnLst>
                <a:rect l="l" t="t" r="r" b="b"/>
                <a:pathLst>
                  <a:path w="44450" h="12700">
                    <a:moveTo>
                      <a:pt x="44486" y="123"/>
                    </a:moveTo>
                    <a:lnTo>
                      <a:pt x="36" y="123"/>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106" name="TextBox 105">
                <a:extLst>
                  <a:ext uri="{FF2B5EF4-FFF2-40B4-BE49-F238E27FC236}">
                    <a16:creationId xmlns:a16="http://schemas.microsoft.com/office/drawing/2014/main" id="{4556B3CD-D090-12BC-DF95-25B03D1C0BA4}"/>
                  </a:ext>
                </a:extLst>
              </p:cNvPr>
              <p:cNvSpPr txBox="1"/>
              <p:nvPr/>
            </p:nvSpPr>
            <p:spPr>
              <a:xfrm>
                <a:off x="1192729" y="3230198"/>
                <a:ext cx="261610"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0</a:t>
                </a:r>
              </a:p>
            </p:txBody>
          </p:sp>
        </p:grpSp>
        <p:grpSp>
          <p:nvGrpSpPr>
            <p:cNvPr id="86" name="Graphic 320">
              <a:extLst>
                <a:ext uri="{FF2B5EF4-FFF2-40B4-BE49-F238E27FC236}">
                  <a16:creationId xmlns:a16="http://schemas.microsoft.com/office/drawing/2014/main" id="{2C0C9DB7-638F-651E-B5D9-292AE2BBB587}"/>
                </a:ext>
              </a:extLst>
            </p:cNvPr>
            <p:cNvGrpSpPr/>
            <p:nvPr/>
          </p:nvGrpSpPr>
          <p:grpSpPr>
            <a:xfrm>
              <a:off x="1115784" y="2526108"/>
              <a:ext cx="352960" cy="276999"/>
              <a:chOff x="1115784" y="2526108"/>
              <a:chExt cx="352960" cy="276999"/>
            </a:xfrm>
            <a:solidFill>
              <a:srgbClr val="000000"/>
            </a:solidFill>
          </p:grpSpPr>
          <p:sp>
            <p:nvSpPr>
              <p:cNvPr id="94" name="Freeform 93">
                <a:extLst>
                  <a:ext uri="{FF2B5EF4-FFF2-40B4-BE49-F238E27FC236}">
                    <a16:creationId xmlns:a16="http://schemas.microsoft.com/office/drawing/2014/main" id="{A2099961-01C1-F36A-0B70-7C6C80CDD0DF}"/>
                  </a:ext>
                </a:extLst>
              </p:cNvPr>
              <p:cNvSpPr/>
              <p:nvPr/>
            </p:nvSpPr>
            <p:spPr>
              <a:xfrm>
                <a:off x="1424294" y="2631278"/>
                <a:ext cx="44450" cy="12700"/>
              </a:xfrm>
              <a:custGeom>
                <a:avLst/>
                <a:gdLst>
                  <a:gd name="connsiteX0" fmla="*/ 44486 w 44450"/>
                  <a:gd name="connsiteY0" fmla="*/ 68 h 12700"/>
                  <a:gd name="connsiteX1" fmla="*/ 36 w 44450"/>
                  <a:gd name="connsiteY1" fmla="*/ 68 h 12700"/>
                </a:gdLst>
                <a:ahLst/>
                <a:cxnLst>
                  <a:cxn ang="0">
                    <a:pos x="connsiteX0" y="connsiteY0"/>
                  </a:cxn>
                  <a:cxn ang="0">
                    <a:pos x="connsiteX1" y="connsiteY1"/>
                  </a:cxn>
                </a:cxnLst>
                <a:rect l="l" t="t" r="r" b="b"/>
                <a:pathLst>
                  <a:path w="44450" h="12700">
                    <a:moveTo>
                      <a:pt x="44486" y="68"/>
                    </a:moveTo>
                    <a:lnTo>
                      <a:pt x="36" y="68"/>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103" name="TextBox 102">
                <a:extLst>
                  <a:ext uri="{FF2B5EF4-FFF2-40B4-BE49-F238E27FC236}">
                    <a16:creationId xmlns:a16="http://schemas.microsoft.com/office/drawing/2014/main" id="{3AECA66D-CB57-F809-C38B-D4773BFC6520}"/>
                  </a:ext>
                </a:extLst>
              </p:cNvPr>
              <p:cNvSpPr txBox="1"/>
              <p:nvPr/>
            </p:nvSpPr>
            <p:spPr>
              <a:xfrm>
                <a:off x="1115784" y="2526108"/>
                <a:ext cx="338555"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50</a:t>
                </a:r>
              </a:p>
            </p:txBody>
          </p:sp>
        </p:grpSp>
        <p:grpSp>
          <p:nvGrpSpPr>
            <p:cNvPr id="88" name="Graphic 320">
              <a:extLst>
                <a:ext uri="{FF2B5EF4-FFF2-40B4-BE49-F238E27FC236}">
                  <a16:creationId xmlns:a16="http://schemas.microsoft.com/office/drawing/2014/main" id="{AE05D909-EDC9-D3F0-435C-E74338C57632}"/>
                </a:ext>
              </a:extLst>
            </p:cNvPr>
            <p:cNvGrpSpPr/>
            <p:nvPr/>
          </p:nvGrpSpPr>
          <p:grpSpPr>
            <a:xfrm>
              <a:off x="1038841" y="1822020"/>
              <a:ext cx="429903" cy="276999"/>
              <a:chOff x="1038841" y="1822020"/>
              <a:chExt cx="429903" cy="276999"/>
            </a:xfrm>
            <a:solidFill>
              <a:srgbClr val="000000"/>
            </a:solidFill>
          </p:grpSpPr>
          <p:sp>
            <p:nvSpPr>
              <p:cNvPr id="90" name="Freeform 89">
                <a:extLst>
                  <a:ext uri="{FF2B5EF4-FFF2-40B4-BE49-F238E27FC236}">
                    <a16:creationId xmlns:a16="http://schemas.microsoft.com/office/drawing/2014/main" id="{CE79DD1D-5012-FA05-EC3C-196CD08605AF}"/>
                  </a:ext>
                </a:extLst>
              </p:cNvPr>
              <p:cNvSpPr/>
              <p:nvPr/>
            </p:nvSpPr>
            <p:spPr>
              <a:xfrm>
                <a:off x="1424294" y="1927190"/>
                <a:ext cx="44450" cy="12700"/>
              </a:xfrm>
              <a:custGeom>
                <a:avLst/>
                <a:gdLst>
                  <a:gd name="connsiteX0" fmla="*/ 44486 w 44450"/>
                  <a:gd name="connsiteY0" fmla="*/ 13 h 12700"/>
                  <a:gd name="connsiteX1" fmla="*/ 36 w 44450"/>
                  <a:gd name="connsiteY1" fmla="*/ 13 h 12700"/>
                </a:gdLst>
                <a:ahLst/>
                <a:cxnLst>
                  <a:cxn ang="0">
                    <a:pos x="connsiteX0" y="connsiteY0"/>
                  </a:cxn>
                  <a:cxn ang="0">
                    <a:pos x="connsiteX1" y="connsiteY1"/>
                  </a:cxn>
                </a:cxnLst>
                <a:rect l="l" t="t" r="r" b="b"/>
                <a:pathLst>
                  <a:path w="44450" h="12700">
                    <a:moveTo>
                      <a:pt x="44486" y="13"/>
                    </a:moveTo>
                    <a:lnTo>
                      <a:pt x="36" y="13"/>
                    </a:lnTo>
                  </a:path>
                </a:pathLst>
              </a:custGeom>
              <a:solidFill>
                <a:srgbClr val="000000"/>
              </a:solidFill>
              <a:ln w="10160" cap="flat">
                <a:solidFill>
                  <a:srgbClr val="000000"/>
                </a:solidFill>
                <a:prstDash val="solid"/>
                <a:round/>
              </a:ln>
            </p:spPr>
            <p:txBody>
              <a:bodyPr rtlCol="0" anchor="ctr"/>
              <a:lstStyle/>
              <a:p>
                <a:pPr algn="r"/>
                <a:endParaRPr lang="en-US" sz="1200">
                  <a:latin typeface="Gill Sans Light" panose="020B0302020104020203" pitchFamily="34" charset="-79"/>
                  <a:cs typeface="Gill Sans Light" panose="020B0302020104020203" pitchFamily="34" charset="-79"/>
                </a:endParaRPr>
              </a:p>
            </p:txBody>
          </p:sp>
          <p:sp>
            <p:nvSpPr>
              <p:cNvPr id="92" name="TextBox 91">
                <a:extLst>
                  <a:ext uri="{FF2B5EF4-FFF2-40B4-BE49-F238E27FC236}">
                    <a16:creationId xmlns:a16="http://schemas.microsoft.com/office/drawing/2014/main" id="{B8B2003B-5B70-B885-EC49-D0A9FD5186FD}"/>
                  </a:ext>
                </a:extLst>
              </p:cNvPr>
              <p:cNvSpPr txBox="1"/>
              <p:nvPr/>
            </p:nvSpPr>
            <p:spPr>
              <a:xfrm>
                <a:off x="1038841" y="1822020"/>
                <a:ext cx="415498" cy="276999"/>
              </a:xfrm>
              <a:prstGeom prst="rect">
                <a:avLst/>
              </a:prstGeom>
              <a:noFill/>
            </p:spPr>
            <p:txBody>
              <a:bodyPr wrap="none" rtlCol="0">
                <a:spAutoFit/>
              </a:bodyPr>
              <a:lstStyle/>
              <a:p>
                <a:pPr algn="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100</a:t>
                </a:r>
              </a:p>
            </p:txBody>
          </p:sp>
        </p:grpSp>
      </p:grpSp>
      <p:grpSp>
        <p:nvGrpSpPr>
          <p:cNvPr id="190" name="!! GPT-3 6.7b box">
            <a:extLst>
              <a:ext uri="{FF2B5EF4-FFF2-40B4-BE49-F238E27FC236}">
                <a16:creationId xmlns:a16="http://schemas.microsoft.com/office/drawing/2014/main" id="{DED225D1-1D90-B475-EB03-DA9934C4FDFB}"/>
              </a:ext>
            </a:extLst>
          </p:cNvPr>
          <p:cNvGrpSpPr/>
          <p:nvPr/>
        </p:nvGrpSpPr>
        <p:grpSpPr>
          <a:xfrm>
            <a:off x="6650057" y="3149087"/>
            <a:ext cx="1389451" cy="1111175"/>
            <a:chOff x="5949566" y="3149087"/>
            <a:chExt cx="1389451" cy="1111175"/>
          </a:xfrm>
        </p:grpSpPr>
        <p:sp>
          <p:nvSpPr>
            <p:cNvPr id="46" name="Freeform 45">
              <a:extLst>
                <a:ext uri="{FF2B5EF4-FFF2-40B4-BE49-F238E27FC236}">
                  <a16:creationId xmlns:a16="http://schemas.microsoft.com/office/drawing/2014/main" id="{009042A6-CE74-73D2-877A-A9C6C6339A68}"/>
                </a:ext>
              </a:extLst>
            </p:cNvPr>
            <p:cNvSpPr/>
            <p:nvPr/>
          </p:nvSpPr>
          <p:spPr>
            <a:xfrm>
              <a:off x="5949566" y="3149087"/>
              <a:ext cx="12700" cy="1101243"/>
            </a:xfrm>
            <a:custGeom>
              <a:avLst/>
              <a:gdLst>
                <a:gd name="connsiteX0" fmla="*/ 0 w 12700"/>
                <a:gd name="connsiteY0" fmla="*/ 1408177 h 1408177"/>
                <a:gd name="connsiteX1" fmla="*/ 0 w 12700"/>
                <a:gd name="connsiteY1" fmla="*/ 0 h 1408177"/>
              </a:gdLst>
              <a:ahLst/>
              <a:cxnLst>
                <a:cxn ang="0">
                  <a:pos x="connsiteX0" y="connsiteY0"/>
                </a:cxn>
                <a:cxn ang="0">
                  <a:pos x="connsiteX1" y="connsiteY1"/>
                </a:cxn>
              </a:cxnLst>
              <a:rect l="l" t="t" r="r" b="b"/>
              <a:pathLst>
                <a:path w="12700" h="1408177">
                  <a:moveTo>
                    <a:pt x="0" y="1408177"/>
                  </a:moveTo>
                  <a:lnTo>
                    <a:pt x="0"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48" name="Freeform 47">
              <a:extLst>
                <a:ext uri="{FF2B5EF4-FFF2-40B4-BE49-F238E27FC236}">
                  <a16:creationId xmlns:a16="http://schemas.microsoft.com/office/drawing/2014/main" id="{856052BB-53A5-56D8-669F-D9B29EA014EC}"/>
                </a:ext>
              </a:extLst>
            </p:cNvPr>
            <p:cNvSpPr/>
            <p:nvPr/>
          </p:nvSpPr>
          <p:spPr>
            <a:xfrm>
              <a:off x="7326317" y="3149087"/>
              <a:ext cx="12700" cy="1101243"/>
            </a:xfrm>
            <a:custGeom>
              <a:avLst/>
              <a:gdLst>
                <a:gd name="connsiteX0" fmla="*/ 0 w 12700"/>
                <a:gd name="connsiteY0" fmla="*/ 1408177 h 1408177"/>
                <a:gd name="connsiteX1" fmla="*/ 0 w 12700"/>
                <a:gd name="connsiteY1" fmla="*/ 0 h 1408177"/>
              </a:gdLst>
              <a:ahLst/>
              <a:cxnLst>
                <a:cxn ang="0">
                  <a:pos x="connsiteX0" y="connsiteY0"/>
                </a:cxn>
                <a:cxn ang="0">
                  <a:pos x="connsiteX1" y="connsiteY1"/>
                </a:cxn>
              </a:cxnLst>
              <a:rect l="l" t="t" r="r" b="b"/>
              <a:pathLst>
                <a:path w="12700" h="1408177">
                  <a:moveTo>
                    <a:pt x="0" y="1408177"/>
                  </a:moveTo>
                  <a:lnTo>
                    <a:pt x="0"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52" name="Freeform 51">
              <a:extLst>
                <a:ext uri="{FF2B5EF4-FFF2-40B4-BE49-F238E27FC236}">
                  <a16:creationId xmlns:a16="http://schemas.microsoft.com/office/drawing/2014/main" id="{FCF52B6F-2157-D74C-6B2F-44CAFFB5821F}"/>
                </a:ext>
              </a:extLst>
            </p:cNvPr>
            <p:cNvSpPr/>
            <p:nvPr/>
          </p:nvSpPr>
          <p:spPr>
            <a:xfrm>
              <a:off x="5949566" y="4250330"/>
              <a:ext cx="1371600" cy="9932"/>
            </a:xfrm>
            <a:custGeom>
              <a:avLst/>
              <a:gdLst>
                <a:gd name="connsiteX0" fmla="*/ 0 w 2125974"/>
                <a:gd name="connsiteY0" fmla="*/ 0 h 12700"/>
                <a:gd name="connsiteX1" fmla="*/ 2125975 w 2125974"/>
                <a:gd name="connsiteY1" fmla="*/ 0 h 12700"/>
              </a:gdLst>
              <a:ahLst/>
              <a:cxnLst>
                <a:cxn ang="0">
                  <a:pos x="connsiteX0" y="connsiteY0"/>
                </a:cxn>
                <a:cxn ang="0">
                  <a:pos x="connsiteX1" y="connsiteY1"/>
                </a:cxn>
              </a:cxnLst>
              <a:rect l="l" t="t" r="r" b="b"/>
              <a:pathLst>
                <a:path w="2125974" h="12700">
                  <a:moveTo>
                    <a:pt x="0" y="0"/>
                  </a:moveTo>
                  <a:lnTo>
                    <a:pt x="2125975"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sp>
          <p:nvSpPr>
            <p:cNvPr id="53" name="Freeform 52">
              <a:extLst>
                <a:ext uri="{FF2B5EF4-FFF2-40B4-BE49-F238E27FC236}">
                  <a16:creationId xmlns:a16="http://schemas.microsoft.com/office/drawing/2014/main" id="{2383C3BE-2BC7-B81D-C27B-9221571FCD5D}"/>
                </a:ext>
              </a:extLst>
            </p:cNvPr>
            <p:cNvSpPr/>
            <p:nvPr/>
          </p:nvSpPr>
          <p:spPr>
            <a:xfrm>
              <a:off x="5949566" y="3149087"/>
              <a:ext cx="1371600" cy="9932"/>
            </a:xfrm>
            <a:custGeom>
              <a:avLst/>
              <a:gdLst>
                <a:gd name="connsiteX0" fmla="*/ 0 w 2125974"/>
                <a:gd name="connsiteY0" fmla="*/ 0 h 12700"/>
                <a:gd name="connsiteX1" fmla="*/ 2125975 w 2125974"/>
                <a:gd name="connsiteY1" fmla="*/ 0 h 12700"/>
              </a:gdLst>
              <a:ahLst/>
              <a:cxnLst>
                <a:cxn ang="0">
                  <a:pos x="connsiteX0" y="connsiteY0"/>
                </a:cxn>
                <a:cxn ang="0">
                  <a:pos x="connsiteX1" y="connsiteY1"/>
                </a:cxn>
              </a:cxnLst>
              <a:rect l="l" t="t" r="r" b="b"/>
              <a:pathLst>
                <a:path w="2125974" h="12700">
                  <a:moveTo>
                    <a:pt x="0" y="0"/>
                  </a:moveTo>
                  <a:lnTo>
                    <a:pt x="2125975" y="0"/>
                  </a:lnTo>
                </a:path>
              </a:pathLst>
            </a:custGeom>
            <a:noFill/>
            <a:ln w="10160" cap="sq">
              <a:solidFill>
                <a:srgbClr val="000000"/>
              </a:solidFill>
              <a:prstDash val="solid"/>
              <a:miter/>
            </a:ln>
          </p:spPr>
          <p:txBody>
            <a:bodyPr rtlCol="0" anchor="ctr"/>
            <a:lstStyle/>
            <a:p>
              <a:endParaRPr lang="en-US" sz="1200">
                <a:latin typeface="Gill Sans Light" panose="020B0302020104020203" pitchFamily="34" charset="-79"/>
                <a:cs typeface="Gill Sans Light" panose="020B0302020104020203" pitchFamily="34" charset="-79"/>
              </a:endParaRPr>
            </a:p>
          </p:txBody>
        </p:sp>
      </p:grpSp>
      <p:sp>
        <p:nvSpPr>
          <p:cNvPr id="54" name="!! GPT-3 6.7b oobleck x">
            <a:extLst>
              <a:ext uri="{FF2B5EF4-FFF2-40B4-BE49-F238E27FC236}">
                <a16:creationId xmlns:a16="http://schemas.microsoft.com/office/drawing/2014/main" id="{560C9DC6-2D55-71D1-1799-6C3D6F69D9B7}"/>
              </a:ext>
            </a:extLst>
          </p:cNvPr>
          <p:cNvSpPr txBox="1"/>
          <p:nvPr/>
        </p:nvSpPr>
        <p:spPr>
          <a:xfrm>
            <a:off x="7333705" y="4285580"/>
            <a:ext cx="705642" cy="216623"/>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Oobleck</a:t>
            </a:r>
          </a:p>
        </p:txBody>
      </p:sp>
      <p:sp>
        <p:nvSpPr>
          <p:cNvPr id="55" name="!! GPT-3 6.7b varuna x">
            <a:extLst>
              <a:ext uri="{FF2B5EF4-FFF2-40B4-BE49-F238E27FC236}">
                <a16:creationId xmlns:a16="http://schemas.microsoft.com/office/drawing/2014/main" id="{22F06EC6-98C3-B171-5DB9-1F8436BC4647}"/>
              </a:ext>
            </a:extLst>
          </p:cNvPr>
          <p:cNvSpPr txBox="1"/>
          <p:nvPr/>
        </p:nvSpPr>
        <p:spPr>
          <a:xfrm>
            <a:off x="6693502" y="4285580"/>
            <a:ext cx="609462" cy="216623"/>
          </a:xfrm>
          <a:prstGeom prst="rect">
            <a:avLst/>
          </a:prstGeom>
          <a:noFill/>
        </p:spPr>
        <p:txBody>
          <a:bodyPr wrap="none" rtlCol="0">
            <a:spAutoFit/>
          </a:bodyPr>
          <a:lstStyle/>
          <a:p>
            <a:pPr algn="ctr"/>
            <a:r>
              <a:rPr lang="en-US" sz="1200" spc="0" baseline="0">
                <a:ln/>
                <a:solidFill>
                  <a:srgbClr val="000000"/>
                </a:solidFill>
                <a:latin typeface="Gill Sans Light" panose="020B0302020104020203" pitchFamily="34" charset="-79"/>
                <a:cs typeface="Gill Sans Light" panose="020B0302020104020203" pitchFamily="34" charset="-79"/>
                <a:sym typeface="Arial"/>
                <a:rtl val="0"/>
              </a:rPr>
              <a:t>Varuna</a:t>
            </a:r>
          </a:p>
        </p:txBody>
      </p:sp>
      <p:sp>
        <p:nvSpPr>
          <p:cNvPr id="116" name="TextBox 115">
            <a:extLst>
              <a:ext uri="{FF2B5EF4-FFF2-40B4-BE49-F238E27FC236}">
                <a16:creationId xmlns:a16="http://schemas.microsoft.com/office/drawing/2014/main" id="{82A1E222-085B-EDC9-8CAB-CE59A353C16D}"/>
              </a:ext>
            </a:extLst>
          </p:cNvPr>
          <p:cNvSpPr txBox="1"/>
          <p:nvPr/>
        </p:nvSpPr>
        <p:spPr>
          <a:xfrm>
            <a:off x="418444" y="1556717"/>
            <a:ext cx="939681" cy="738664"/>
          </a:xfrm>
          <a:prstGeom prst="rect">
            <a:avLst/>
          </a:prstGeom>
          <a:noFill/>
        </p:spPr>
        <p:txBody>
          <a:bodyPr wrap="none" rtlCol="0">
            <a:spAutoFit/>
          </a:bodyPr>
          <a:lstStyle/>
          <a:p>
            <a:pPr algn="ctr"/>
            <a:r>
              <a:rPr lang="en-US">
                <a:latin typeface="Gill Sans" panose="020B0502020104020203" pitchFamily="34" charset="-79"/>
                <a:cs typeface="Gill Sans" panose="020B0502020104020203" pitchFamily="34" charset="-79"/>
              </a:rPr>
              <a:t>Low</a:t>
            </a:r>
            <a:br>
              <a:rPr lang="en-US">
                <a:latin typeface="Gill Sans" panose="020B0502020104020203" pitchFamily="34" charset="-79"/>
                <a:cs typeface="Gill Sans" panose="020B0502020104020203" pitchFamily="34" charset="-79"/>
              </a:rPr>
            </a:br>
            <a:r>
              <a:rPr lang="en-US">
                <a:latin typeface="Gill Sans" panose="020B0502020104020203" pitchFamily="34" charset="-79"/>
                <a:cs typeface="Gill Sans" panose="020B0502020104020203" pitchFamily="34" charset="-79"/>
              </a:rPr>
              <a:t>Failure</a:t>
            </a:r>
            <a:br>
              <a:rPr lang="en-US">
                <a:latin typeface="Gill Sans" panose="020B0502020104020203" pitchFamily="34" charset="-79"/>
                <a:cs typeface="Gill Sans" panose="020B0502020104020203" pitchFamily="34" charset="-79"/>
              </a:rPr>
            </a:br>
            <a:r>
              <a:rPr lang="en-US">
                <a:latin typeface="Gill Sans" panose="020B0502020104020203" pitchFamily="34" charset="-79"/>
                <a:cs typeface="Gill Sans" panose="020B0502020104020203" pitchFamily="34" charset="-79"/>
              </a:rPr>
              <a:t>Frequency</a:t>
            </a:r>
          </a:p>
        </p:txBody>
      </p:sp>
      <p:sp>
        <p:nvSpPr>
          <p:cNvPr id="117" name="TextBox 116">
            <a:extLst>
              <a:ext uri="{FF2B5EF4-FFF2-40B4-BE49-F238E27FC236}">
                <a16:creationId xmlns:a16="http://schemas.microsoft.com/office/drawing/2014/main" id="{667EA606-9523-B2AE-11C8-D2B387BEF0DE}"/>
              </a:ext>
            </a:extLst>
          </p:cNvPr>
          <p:cNvSpPr txBox="1"/>
          <p:nvPr/>
        </p:nvSpPr>
        <p:spPr>
          <a:xfrm>
            <a:off x="418444" y="3277179"/>
            <a:ext cx="939681" cy="738664"/>
          </a:xfrm>
          <a:prstGeom prst="rect">
            <a:avLst/>
          </a:prstGeom>
          <a:noFill/>
        </p:spPr>
        <p:txBody>
          <a:bodyPr wrap="none" rtlCol="0">
            <a:spAutoFit/>
          </a:bodyPr>
          <a:lstStyle/>
          <a:p>
            <a:pPr algn="ctr"/>
            <a:r>
              <a:rPr lang="en-US">
                <a:latin typeface="Gill Sans" panose="020B0502020104020203" pitchFamily="34" charset="-79"/>
                <a:cs typeface="Gill Sans" panose="020B0502020104020203" pitchFamily="34" charset="-79"/>
              </a:rPr>
              <a:t>High</a:t>
            </a:r>
            <a:br>
              <a:rPr lang="en-US">
                <a:latin typeface="Gill Sans" panose="020B0502020104020203" pitchFamily="34" charset="-79"/>
                <a:cs typeface="Gill Sans" panose="020B0502020104020203" pitchFamily="34" charset="-79"/>
              </a:rPr>
            </a:br>
            <a:r>
              <a:rPr lang="en-US">
                <a:latin typeface="Gill Sans" panose="020B0502020104020203" pitchFamily="34" charset="-79"/>
                <a:cs typeface="Gill Sans" panose="020B0502020104020203" pitchFamily="34" charset="-79"/>
              </a:rPr>
              <a:t>Failure</a:t>
            </a:r>
            <a:br>
              <a:rPr lang="en-US">
                <a:latin typeface="Gill Sans" panose="020B0502020104020203" pitchFamily="34" charset="-79"/>
                <a:cs typeface="Gill Sans" panose="020B0502020104020203" pitchFamily="34" charset="-79"/>
              </a:rPr>
            </a:br>
            <a:r>
              <a:rPr lang="en-US">
                <a:latin typeface="Gill Sans" panose="020B0502020104020203" pitchFamily="34" charset="-79"/>
                <a:cs typeface="Gill Sans" panose="020B0502020104020203" pitchFamily="34" charset="-79"/>
              </a:rPr>
              <a:t>Frequency</a:t>
            </a:r>
          </a:p>
        </p:txBody>
      </p:sp>
      <p:cxnSp>
        <p:nvCxnSpPr>
          <p:cNvPr id="119" name="Straight Connector 118">
            <a:extLst>
              <a:ext uri="{FF2B5EF4-FFF2-40B4-BE49-F238E27FC236}">
                <a16:creationId xmlns:a16="http://schemas.microsoft.com/office/drawing/2014/main" id="{A83756F3-281C-AE6A-8BAB-7B89E05CFBB8}"/>
              </a:ext>
            </a:extLst>
          </p:cNvPr>
          <p:cNvCxnSpPr>
            <a:cxnSpLocks/>
          </p:cNvCxnSpPr>
          <p:nvPr/>
        </p:nvCxnSpPr>
        <p:spPr>
          <a:xfrm>
            <a:off x="762000" y="2913681"/>
            <a:ext cx="8048639" cy="0"/>
          </a:xfrm>
          <a:prstGeom prst="line">
            <a:avLst/>
          </a:prstGeom>
          <a:ln>
            <a:prstDash val="sysDash"/>
          </a:ln>
        </p:spPr>
        <p:style>
          <a:lnRef idx="1">
            <a:schemeClr val="dk1"/>
          </a:lnRef>
          <a:fillRef idx="0">
            <a:schemeClr val="dk1"/>
          </a:fillRef>
          <a:effectRef idx="0">
            <a:schemeClr val="dk1"/>
          </a:effectRef>
          <a:fontRef idx="minor">
            <a:schemeClr val="tx1"/>
          </a:fontRef>
        </p:style>
      </p:cxnSp>
      <p:sp>
        <p:nvSpPr>
          <p:cNvPr id="153" name="Freeform 152">
            <a:extLst>
              <a:ext uri="{FF2B5EF4-FFF2-40B4-BE49-F238E27FC236}">
                <a16:creationId xmlns:a16="http://schemas.microsoft.com/office/drawing/2014/main" id="{4C1971E8-FAB8-9868-8A41-0AE1ADCD2264}"/>
              </a:ext>
            </a:extLst>
          </p:cNvPr>
          <p:cNvSpPr/>
          <p:nvPr/>
        </p:nvSpPr>
        <p:spPr>
          <a:xfrm>
            <a:off x="6733346" y="4177867"/>
            <a:ext cx="474052" cy="64556"/>
          </a:xfrm>
          <a:custGeom>
            <a:avLst/>
            <a:gdLst>
              <a:gd name="connsiteX0" fmla="*/ 0 w 474052"/>
              <a:gd name="connsiteY0" fmla="*/ 83147 h 83146"/>
              <a:gd name="connsiteX1" fmla="*/ 474053 w 474052"/>
              <a:gd name="connsiteY1" fmla="*/ 83147 h 83146"/>
              <a:gd name="connsiteX2" fmla="*/ 474053 w 474052"/>
              <a:gd name="connsiteY2" fmla="*/ 0 h 83146"/>
              <a:gd name="connsiteX3" fmla="*/ 0 w 474052"/>
              <a:gd name="connsiteY3" fmla="*/ 0 h 83146"/>
            </a:gdLst>
            <a:ahLst/>
            <a:cxnLst>
              <a:cxn ang="0">
                <a:pos x="connsiteX0" y="connsiteY0"/>
              </a:cxn>
              <a:cxn ang="0">
                <a:pos x="connsiteX1" y="connsiteY1"/>
              </a:cxn>
              <a:cxn ang="0">
                <a:pos x="connsiteX2" y="connsiteY2"/>
              </a:cxn>
              <a:cxn ang="0">
                <a:pos x="connsiteX3" y="connsiteY3"/>
              </a:cxn>
            </a:cxnLst>
            <a:rect l="l" t="t" r="r" b="b"/>
            <a:pathLst>
              <a:path w="474052" h="83146">
                <a:moveTo>
                  <a:pt x="0" y="83147"/>
                </a:moveTo>
                <a:lnTo>
                  <a:pt x="474053" y="83147"/>
                </a:lnTo>
                <a:lnTo>
                  <a:pt x="474053" y="0"/>
                </a:lnTo>
                <a:lnTo>
                  <a:pt x="0" y="0"/>
                </a:lnTo>
                <a:close/>
              </a:path>
            </a:pathLst>
          </a:custGeom>
          <a:solidFill>
            <a:srgbClr val="3CB043">
              <a:alpha val="80000"/>
            </a:srgbClr>
          </a:solidFill>
          <a:ln w="254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154" name="Freeform 153">
            <a:extLst>
              <a:ext uri="{FF2B5EF4-FFF2-40B4-BE49-F238E27FC236}">
                <a16:creationId xmlns:a16="http://schemas.microsoft.com/office/drawing/2014/main" id="{EB032A91-7DEE-D093-3111-1D9F45B8E153}"/>
              </a:ext>
            </a:extLst>
          </p:cNvPr>
          <p:cNvSpPr/>
          <p:nvPr/>
        </p:nvSpPr>
        <p:spPr>
          <a:xfrm>
            <a:off x="7462669" y="3412939"/>
            <a:ext cx="474053" cy="829484"/>
          </a:xfrm>
          <a:custGeom>
            <a:avLst/>
            <a:gdLst>
              <a:gd name="connsiteX0" fmla="*/ 0 w 474053"/>
              <a:gd name="connsiteY0" fmla="*/ 1068346 h 1068345"/>
              <a:gd name="connsiteX1" fmla="*/ 474053 w 474053"/>
              <a:gd name="connsiteY1" fmla="*/ 1068346 h 1068345"/>
              <a:gd name="connsiteX2" fmla="*/ 474053 w 474053"/>
              <a:gd name="connsiteY2" fmla="*/ 0 h 1068345"/>
              <a:gd name="connsiteX3" fmla="*/ 0 w 474053"/>
              <a:gd name="connsiteY3" fmla="*/ 0 h 1068345"/>
            </a:gdLst>
            <a:ahLst/>
            <a:cxnLst>
              <a:cxn ang="0">
                <a:pos x="connsiteX0" y="connsiteY0"/>
              </a:cxn>
              <a:cxn ang="0">
                <a:pos x="connsiteX1" y="connsiteY1"/>
              </a:cxn>
              <a:cxn ang="0">
                <a:pos x="connsiteX2" y="connsiteY2"/>
              </a:cxn>
              <a:cxn ang="0">
                <a:pos x="connsiteX3" y="connsiteY3"/>
              </a:cxn>
            </a:cxnLst>
            <a:rect l="l" t="t" r="r" b="b"/>
            <a:pathLst>
              <a:path w="474053" h="1068345">
                <a:moveTo>
                  <a:pt x="0" y="1068346"/>
                </a:moveTo>
                <a:lnTo>
                  <a:pt x="474053" y="1068346"/>
                </a:lnTo>
                <a:lnTo>
                  <a:pt x="474053" y="0"/>
                </a:lnTo>
                <a:lnTo>
                  <a:pt x="0" y="0"/>
                </a:lnTo>
                <a:close/>
              </a:path>
            </a:pathLst>
          </a:custGeom>
          <a:solidFill>
            <a:srgbClr val="3CB043">
              <a:alpha val="80000"/>
            </a:srgbClr>
          </a:solidFill>
          <a:ln w="254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155" name="Freeform 154">
            <a:extLst>
              <a:ext uri="{FF2B5EF4-FFF2-40B4-BE49-F238E27FC236}">
                <a16:creationId xmlns:a16="http://schemas.microsoft.com/office/drawing/2014/main" id="{D834D92D-7331-C2C2-5A2B-6DAEF3D101FE}"/>
              </a:ext>
            </a:extLst>
          </p:cNvPr>
          <p:cNvSpPr/>
          <p:nvPr/>
        </p:nvSpPr>
        <p:spPr>
          <a:xfrm>
            <a:off x="6733346" y="4177867"/>
            <a:ext cx="474052" cy="9861"/>
          </a:xfrm>
          <a:custGeom>
            <a:avLst/>
            <a:gdLst>
              <a:gd name="connsiteX0" fmla="*/ 0 w 474052"/>
              <a:gd name="connsiteY0" fmla="*/ 0 h 12700"/>
              <a:gd name="connsiteX1" fmla="*/ 474053 w 474052"/>
              <a:gd name="connsiteY1" fmla="*/ 0 h 12700"/>
              <a:gd name="connsiteX2" fmla="*/ 474053 w 474052"/>
              <a:gd name="connsiteY2" fmla="*/ 0 h 12700"/>
              <a:gd name="connsiteX3" fmla="*/ 0 w 474052"/>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2" h="12700">
                <a:moveTo>
                  <a:pt x="0" y="0"/>
                </a:moveTo>
                <a:lnTo>
                  <a:pt x="474053" y="0"/>
                </a:lnTo>
                <a:lnTo>
                  <a:pt x="474053" y="0"/>
                </a:lnTo>
                <a:lnTo>
                  <a:pt x="0" y="0"/>
                </a:lnTo>
                <a:close/>
              </a:path>
            </a:pathLst>
          </a:custGeom>
          <a:solidFill>
            <a:srgbClr val="959595">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156" name="Freeform 155">
            <a:extLst>
              <a:ext uri="{FF2B5EF4-FFF2-40B4-BE49-F238E27FC236}">
                <a16:creationId xmlns:a16="http://schemas.microsoft.com/office/drawing/2014/main" id="{54FB578E-D4F9-4FC7-8555-45B9399A6E56}"/>
              </a:ext>
            </a:extLst>
          </p:cNvPr>
          <p:cNvSpPr/>
          <p:nvPr/>
        </p:nvSpPr>
        <p:spPr>
          <a:xfrm>
            <a:off x="7462669" y="3412939"/>
            <a:ext cx="474053" cy="9861"/>
          </a:xfrm>
          <a:custGeom>
            <a:avLst/>
            <a:gdLst>
              <a:gd name="connsiteX0" fmla="*/ 0 w 474053"/>
              <a:gd name="connsiteY0" fmla="*/ 0 h 12700"/>
              <a:gd name="connsiteX1" fmla="*/ 474053 w 474053"/>
              <a:gd name="connsiteY1" fmla="*/ 0 h 12700"/>
              <a:gd name="connsiteX2" fmla="*/ 474053 w 474053"/>
              <a:gd name="connsiteY2" fmla="*/ 0 h 12700"/>
              <a:gd name="connsiteX3" fmla="*/ 0 w 474053"/>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3" h="12700">
                <a:moveTo>
                  <a:pt x="0" y="0"/>
                </a:moveTo>
                <a:lnTo>
                  <a:pt x="474053" y="0"/>
                </a:lnTo>
                <a:lnTo>
                  <a:pt x="474053" y="0"/>
                </a:lnTo>
                <a:lnTo>
                  <a:pt x="0" y="0"/>
                </a:lnTo>
                <a:close/>
              </a:path>
            </a:pathLst>
          </a:custGeom>
          <a:solidFill>
            <a:srgbClr val="959595">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157" name="Freeform 156">
            <a:extLst>
              <a:ext uri="{FF2B5EF4-FFF2-40B4-BE49-F238E27FC236}">
                <a16:creationId xmlns:a16="http://schemas.microsoft.com/office/drawing/2014/main" id="{30327A88-0A9E-7F6E-36FD-24ABBEDCA26C}"/>
              </a:ext>
            </a:extLst>
          </p:cNvPr>
          <p:cNvSpPr/>
          <p:nvPr/>
        </p:nvSpPr>
        <p:spPr>
          <a:xfrm>
            <a:off x="6733346" y="4177867"/>
            <a:ext cx="474052" cy="9861"/>
          </a:xfrm>
          <a:custGeom>
            <a:avLst/>
            <a:gdLst>
              <a:gd name="connsiteX0" fmla="*/ 0 w 474052"/>
              <a:gd name="connsiteY0" fmla="*/ 0 h 12700"/>
              <a:gd name="connsiteX1" fmla="*/ 474053 w 474052"/>
              <a:gd name="connsiteY1" fmla="*/ 0 h 12700"/>
              <a:gd name="connsiteX2" fmla="*/ 474053 w 474052"/>
              <a:gd name="connsiteY2" fmla="*/ 0 h 12700"/>
              <a:gd name="connsiteX3" fmla="*/ 0 w 474052"/>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2" h="12700">
                <a:moveTo>
                  <a:pt x="0" y="0"/>
                </a:moveTo>
                <a:lnTo>
                  <a:pt x="474053" y="0"/>
                </a:lnTo>
                <a:lnTo>
                  <a:pt x="474053" y="0"/>
                </a:lnTo>
                <a:lnTo>
                  <a:pt x="0" y="0"/>
                </a:lnTo>
                <a:close/>
              </a:path>
            </a:pathLst>
          </a:custGeom>
          <a:solidFill>
            <a:srgbClr val="F5F5F5">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158" name="Freeform 157">
            <a:extLst>
              <a:ext uri="{FF2B5EF4-FFF2-40B4-BE49-F238E27FC236}">
                <a16:creationId xmlns:a16="http://schemas.microsoft.com/office/drawing/2014/main" id="{2BD9AE67-201A-A939-83B6-2C34F77BC2C8}"/>
              </a:ext>
            </a:extLst>
          </p:cNvPr>
          <p:cNvSpPr/>
          <p:nvPr/>
        </p:nvSpPr>
        <p:spPr>
          <a:xfrm>
            <a:off x="7462669" y="3412939"/>
            <a:ext cx="474053" cy="9861"/>
          </a:xfrm>
          <a:custGeom>
            <a:avLst/>
            <a:gdLst>
              <a:gd name="connsiteX0" fmla="*/ 0 w 474053"/>
              <a:gd name="connsiteY0" fmla="*/ 0 h 12700"/>
              <a:gd name="connsiteX1" fmla="*/ 474053 w 474053"/>
              <a:gd name="connsiteY1" fmla="*/ 0 h 12700"/>
              <a:gd name="connsiteX2" fmla="*/ 474053 w 474053"/>
              <a:gd name="connsiteY2" fmla="*/ 0 h 12700"/>
              <a:gd name="connsiteX3" fmla="*/ 0 w 474053"/>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3" h="12700">
                <a:moveTo>
                  <a:pt x="0" y="0"/>
                </a:moveTo>
                <a:lnTo>
                  <a:pt x="474053" y="0"/>
                </a:lnTo>
                <a:lnTo>
                  <a:pt x="474053" y="0"/>
                </a:lnTo>
                <a:lnTo>
                  <a:pt x="0" y="0"/>
                </a:lnTo>
                <a:close/>
              </a:path>
            </a:pathLst>
          </a:custGeom>
          <a:solidFill>
            <a:srgbClr val="F5F5F5">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160" name="Freeform 159">
            <a:extLst>
              <a:ext uri="{FF2B5EF4-FFF2-40B4-BE49-F238E27FC236}">
                <a16:creationId xmlns:a16="http://schemas.microsoft.com/office/drawing/2014/main" id="{DAFB7DA1-E6B1-E6FD-E545-E68336CB0C71}"/>
              </a:ext>
            </a:extLst>
          </p:cNvPr>
          <p:cNvSpPr/>
          <p:nvPr/>
        </p:nvSpPr>
        <p:spPr>
          <a:xfrm>
            <a:off x="7462669" y="3401554"/>
            <a:ext cx="474053" cy="11385"/>
          </a:xfrm>
          <a:custGeom>
            <a:avLst/>
            <a:gdLst>
              <a:gd name="connsiteX0" fmla="*/ 0 w 474053"/>
              <a:gd name="connsiteY0" fmla="*/ 14663 h 14663"/>
              <a:gd name="connsiteX1" fmla="*/ 474053 w 474053"/>
              <a:gd name="connsiteY1" fmla="*/ 14663 h 14663"/>
              <a:gd name="connsiteX2" fmla="*/ 474053 w 474053"/>
              <a:gd name="connsiteY2" fmla="*/ 0 h 14663"/>
              <a:gd name="connsiteX3" fmla="*/ 0 w 474053"/>
              <a:gd name="connsiteY3" fmla="*/ 0 h 14663"/>
            </a:gdLst>
            <a:ahLst/>
            <a:cxnLst>
              <a:cxn ang="0">
                <a:pos x="connsiteX0" y="connsiteY0"/>
              </a:cxn>
              <a:cxn ang="0">
                <a:pos x="connsiteX1" y="connsiteY1"/>
              </a:cxn>
              <a:cxn ang="0">
                <a:pos x="connsiteX2" y="connsiteY2"/>
              </a:cxn>
              <a:cxn ang="0">
                <a:pos x="connsiteX3" y="connsiteY3"/>
              </a:cxn>
            </a:cxnLst>
            <a:rect l="l" t="t" r="r" b="b"/>
            <a:pathLst>
              <a:path w="474053" h="14663">
                <a:moveTo>
                  <a:pt x="0" y="14663"/>
                </a:moveTo>
                <a:lnTo>
                  <a:pt x="474053" y="14663"/>
                </a:lnTo>
                <a:lnTo>
                  <a:pt x="474053" y="0"/>
                </a:lnTo>
                <a:lnTo>
                  <a:pt x="0" y="0"/>
                </a:lnTo>
                <a:close/>
              </a:path>
            </a:pathLst>
          </a:custGeom>
          <a:solidFill>
            <a:srgbClr val="383838">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162" name="Freeform 161">
            <a:extLst>
              <a:ext uri="{FF2B5EF4-FFF2-40B4-BE49-F238E27FC236}">
                <a16:creationId xmlns:a16="http://schemas.microsoft.com/office/drawing/2014/main" id="{139FA121-0EEF-2798-3790-79F09A2976E1}"/>
              </a:ext>
            </a:extLst>
          </p:cNvPr>
          <p:cNvSpPr/>
          <p:nvPr/>
        </p:nvSpPr>
        <p:spPr>
          <a:xfrm>
            <a:off x="7462669" y="3401554"/>
            <a:ext cx="474053" cy="9861"/>
          </a:xfrm>
          <a:custGeom>
            <a:avLst/>
            <a:gdLst>
              <a:gd name="connsiteX0" fmla="*/ 0 w 474053"/>
              <a:gd name="connsiteY0" fmla="*/ 0 h 12700"/>
              <a:gd name="connsiteX1" fmla="*/ 474053 w 474053"/>
              <a:gd name="connsiteY1" fmla="*/ 0 h 12700"/>
              <a:gd name="connsiteX2" fmla="*/ 474053 w 474053"/>
              <a:gd name="connsiteY2" fmla="*/ 0 h 12700"/>
              <a:gd name="connsiteX3" fmla="*/ 0 w 474053"/>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3" h="12700">
                <a:moveTo>
                  <a:pt x="0" y="0"/>
                </a:moveTo>
                <a:lnTo>
                  <a:pt x="474053" y="0"/>
                </a:lnTo>
                <a:lnTo>
                  <a:pt x="474053" y="0"/>
                </a:lnTo>
                <a:lnTo>
                  <a:pt x="0" y="0"/>
                </a:lnTo>
                <a:close/>
              </a:path>
            </a:pathLst>
          </a:custGeom>
          <a:no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165" name="TextBox 164">
            <a:extLst>
              <a:ext uri="{FF2B5EF4-FFF2-40B4-BE49-F238E27FC236}">
                <a16:creationId xmlns:a16="http://schemas.microsoft.com/office/drawing/2014/main" id="{22FFA45A-391B-224E-6B91-1415784416D5}"/>
              </a:ext>
            </a:extLst>
          </p:cNvPr>
          <p:cNvSpPr txBox="1"/>
          <p:nvPr/>
        </p:nvSpPr>
        <p:spPr>
          <a:xfrm>
            <a:off x="6787974" y="3936978"/>
            <a:ext cx="365805" cy="276999"/>
          </a:xfrm>
          <a:prstGeom prst="rect">
            <a:avLst/>
          </a:prstGeom>
          <a:noFill/>
        </p:spPr>
        <p:txBody>
          <a:bodyPr wrap="none" rtlCol="0">
            <a:spAutoFit/>
          </a:bodyPr>
          <a:lstStyle/>
          <a:p>
            <a:pPr algn="ctr"/>
            <a:r>
              <a:rPr lang="en-US" sz="1200" spc="0" baseline="0">
                <a:ln/>
                <a:solidFill>
                  <a:schemeClr val="tx1"/>
                </a:solidFill>
                <a:latin typeface="Gill Sans" panose="020B0502020104020203" pitchFamily="34" charset="-79"/>
                <a:cs typeface="Gill Sans" panose="020B0502020104020203" pitchFamily="34" charset="-79"/>
                <a:sym typeface="Arial"/>
                <a:rtl val="0"/>
              </a:rPr>
              <a:t>6%</a:t>
            </a:r>
          </a:p>
        </p:txBody>
      </p:sp>
      <p:sp>
        <p:nvSpPr>
          <p:cNvPr id="166" name="TextBox 165">
            <a:extLst>
              <a:ext uri="{FF2B5EF4-FFF2-40B4-BE49-F238E27FC236}">
                <a16:creationId xmlns:a16="http://schemas.microsoft.com/office/drawing/2014/main" id="{55A5D6CE-87FB-D88B-B19C-ACAA7658B219}"/>
              </a:ext>
            </a:extLst>
          </p:cNvPr>
          <p:cNvSpPr txBox="1"/>
          <p:nvPr/>
        </p:nvSpPr>
        <p:spPr>
          <a:xfrm>
            <a:off x="7478826" y="3438043"/>
            <a:ext cx="442750" cy="215068"/>
          </a:xfrm>
          <a:prstGeom prst="rect">
            <a:avLst/>
          </a:prstGeom>
          <a:noFill/>
        </p:spPr>
        <p:txBody>
          <a:bodyPr wrap="none" rtlCol="0">
            <a:spAutoFit/>
          </a:bodyPr>
          <a:lstStyle/>
          <a:p>
            <a:pPr algn="ctr"/>
            <a:r>
              <a:rPr lang="en-US" sz="1200" spc="0" baseline="0">
                <a:ln/>
                <a:solidFill>
                  <a:srgbClr val="000000"/>
                </a:solidFill>
                <a:latin typeface="Gill Sans" panose="020B0502020104020203" pitchFamily="34" charset="-79"/>
                <a:cs typeface="Gill Sans" panose="020B0502020104020203" pitchFamily="34" charset="-79"/>
                <a:sym typeface="Arial"/>
                <a:rtl val="0"/>
              </a:rPr>
              <a:t>76%</a:t>
            </a:r>
          </a:p>
        </p:txBody>
      </p:sp>
      <p:grpSp>
        <p:nvGrpSpPr>
          <p:cNvPr id="182" name="Group 181">
            <a:extLst>
              <a:ext uri="{FF2B5EF4-FFF2-40B4-BE49-F238E27FC236}">
                <a16:creationId xmlns:a16="http://schemas.microsoft.com/office/drawing/2014/main" id="{ED083780-F408-72D5-F586-565FB0998EC5}"/>
              </a:ext>
            </a:extLst>
          </p:cNvPr>
          <p:cNvGrpSpPr/>
          <p:nvPr/>
        </p:nvGrpSpPr>
        <p:grpSpPr>
          <a:xfrm>
            <a:off x="3277645" y="3191022"/>
            <a:ext cx="1203376" cy="1064275"/>
            <a:chOff x="1445101" y="1621106"/>
            <a:chExt cx="1203376" cy="1349411"/>
          </a:xfrm>
        </p:grpSpPr>
        <p:sp>
          <p:nvSpPr>
            <p:cNvPr id="168" name="Freeform 167">
              <a:extLst>
                <a:ext uri="{FF2B5EF4-FFF2-40B4-BE49-F238E27FC236}">
                  <a16:creationId xmlns:a16="http://schemas.microsoft.com/office/drawing/2014/main" id="{B2AA3553-C4C6-517F-C392-848E4CDADB97}"/>
                </a:ext>
              </a:extLst>
            </p:cNvPr>
            <p:cNvSpPr/>
            <p:nvPr/>
          </p:nvSpPr>
          <p:spPr>
            <a:xfrm>
              <a:off x="1445101" y="2036892"/>
              <a:ext cx="474052" cy="933625"/>
            </a:xfrm>
            <a:custGeom>
              <a:avLst/>
              <a:gdLst>
                <a:gd name="connsiteX0" fmla="*/ 0 w 474052"/>
                <a:gd name="connsiteY0" fmla="*/ 933625 h 933625"/>
                <a:gd name="connsiteX1" fmla="*/ 474053 w 474052"/>
                <a:gd name="connsiteY1" fmla="*/ 933625 h 933625"/>
                <a:gd name="connsiteX2" fmla="*/ 474053 w 474052"/>
                <a:gd name="connsiteY2" fmla="*/ 0 h 933625"/>
                <a:gd name="connsiteX3" fmla="*/ 0 w 474052"/>
                <a:gd name="connsiteY3" fmla="*/ 0 h 933625"/>
              </a:gdLst>
              <a:ahLst/>
              <a:cxnLst>
                <a:cxn ang="0">
                  <a:pos x="connsiteX0" y="connsiteY0"/>
                </a:cxn>
                <a:cxn ang="0">
                  <a:pos x="connsiteX1" y="connsiteY1"/>
                </a:cxn>
                <a:cxn ang="0">
                  <a:pos x="connsiteX2" y="connsiteY2"/>
                </a:cxn>
                <a:cxn ang="0">
                  <a:pos x="connsiteX3" y="connsiteY3"/>
                </a:cxn>
              </a:cxnLst>
              <a:rect l="l" t="t" r="r" b="b"/>
              <a:pathLst>
                <a:path w="474052" h="933625">
                  <a:moveTo>
                    <a:pt x="0" y="933625"/>
                  </a:moveTo>
                  <a:lnTo>
                    <a:pt x="474053" y="933625"/>
                  </a:lnTo>
                  <a:lnTo>
                    <a:pt x="474053" y="0"/>
                  </a:lnTo>
                  <a:lnTo>
                    <a:pt x="0" y="0"/>
                  </a:lnTo>
                  <a:close/>
                </a:path>
              </a:pathLst>
            </a:custGeom>
            <a:solidFill>
              <a:srgbClr val="3CB043">
                <a:alpha val="80000"/>
              </a:srgbClr>
            </a:solidFill>
            <a:ln w="254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169" name="Freeform 168">
              <a:extLst>
                <a:ext uri="{FF2B5EF4-FFF2-40B4-BE49-F238E27FC236}">
                  <a16:creationId xmlns:a16="http://schemas.microsoft.com/office/drawing/2014/main" id="{0D4E2E3F-ECF4-D76B-328F-B0CE9DAC8EF1}"/>
                </a:ext>
              </a:extLst>
            </p:cNvPr>
            <p:cNvSpPr/>
            <p:nvPr/>
          </p:nvSpPr>
          <p:spPr>
            <a:xfrm>
              <a:off x="2174424" y="1625483"/>
              <a:ext cx="474053" cy="1345034"/>
            </a:xfrm>
            <a:custGeom>
              <a:avLst/>
              <a:gdLst>
                <a:gd name="connsiteX0" fmla="*/ 0 w 474053"/>
                <a:gd name="connsiteY0" fmla="*/ 1345034 h 1345034"/>
                <a:gd name="connsiteX1" fmla="*/ 474053 w 474053"/>
                <a:gd name="connsiteY1" fmla="*/ 1345034 h 1345034"/>
                <a:gd name="connsiteX2" fmla="*/ 474053 w 474053"/>
                <a:gd name="connsiteY2" fmla="*/ 0 h 1345034"/>
                <a:gd name="connsiteX3" fmla="*/ 0 w 474053"/>
                <a:gd name="connsiteY3" fmla="*/ 0 h 1345034"/>
              </a:gdLst>
              <a:ahLst/>
              <a:cxnLst>
                <a:cxn ang="0">
                  <a:pos x="connsiteX0" y="connsiteY0"/>
                </a:cxn>
                <a:cxn ang="0">
                  <a:pos x="connsiteX1" y="connsiteY1"/>
                </a:cxn>
                <a:cxn ang="0">
                  <a:pos x="connsiteX2" y="connsiteY2"/>
                </a:cxn>
                <a:cxn ang="0">
                  <a:pos x="connsiteX3" y="connsiteY3"/>
                </a:cxn>
              </a:cxnLst>
              <a:rect l="l" t="t" r="r" b="b"/>
              <a:pathLst>
                <a:path w="474053" h="1345034">
                  <a:moveTo>
                    <a:pt x="0" y="1345034"/>
                  </a:moveTo>
                  <a:lnTo>
                    <a:pt x="474053" y="1345034"/>
                  </a:lnTo>
                  <a:lnTo>
                    <a:pt x="474053" y="0"/>
                  </a:lnTo>
                  <a:lnTo>
                    <a:pt x="0" y="0"/>
                  </a:lnTo>
                  <a:close/>
                </a:path>
              </a:pathLst>
            </a:custGeom>
            <a:solidFill>
              <a:srgbClr val="3CB043">
                <a:alpha val="80000"/>
              </a:srgbClr>
            </a:solidFill>
            <a:ln w="254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170" name="Freeform 169">
              <a:extLst>
                <a:ext uri="{FF2B5EF4-FFF2-40B4-BE49-F238E27FC236}">
                  <a16:creationId xmlns:a16="http://schemas.microsoft.com/office/drawing/2014/main" id="{A21F7459-9D07-5C4D-F02B-EC385096173A}"/>
                </a:ext>
              </a:extLst>
            </p:cNvPr>
            <p:cNvSpPr/>
            <p:nvPr/>
          </p:nvSpPr>
          <p:spPr>
            <a:xfrm>
              <a:off x="1445101" y="2036892"/>
              <a:ext cx="474052" cy="12700"/>
            </a:xfrm>
            <a:custGeom>
              <a:avLst/>
              <a:gdLst>
                <a:gd name="connsiteX0" fmla="*/ 0 w 474052"/>
                <a:gd name="connsiteY0" fmla="*/ 0 h 12700"/>
                <a:gd name="connsiteX1" fmla="*/ 474053 w 474052"/>
                <a:gd name="connsiteY1" fmla="*/ 0 h 12700"/>
                <a:gd name="connsiteX2" fmla="*/ 474053 w 474052"/>
                <a:gd name="connsiteY2" fmla="*/ 0 h 12700"/>
                <a:gd name="connsiteX3" fmla="*/ 0 w 474052"/>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2" h="12700">
                  <a:moveTo>
                    <a:pt x="0" y="0"/>
                  </a:moveTo>
                  <a:lnTo>
                    <a:pt x="474053" y="0"/>
                  </a:lnTo>
                  <a:lnTo>
                    <a:pt x="474053" y="0"/>
                  </a:lnTo>
                  <a:lnTo>
                    <a:pt x="0" y="0"/>
                  </a:lnTo>
                  <a:close/>
                </a:path>
              </a:pathLst>
            </a:custGeom>
            <a:solidFill>
              <a:srgbClr val="959595">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171" name="Freeform 170">
              <a:extLst>
                <a:ext uri="{FF2B5EF4-FFF2-40B4-BE49-F238E27FC236}">
                  <a16:creationId xmlns:a16="http://schemas.microsoft.com/office/drawing/2014/main" id="{3247F3A2-AF7A-0EEC-4DAD-E1D6774D65A1}"/>
                </a:ext>
              </a:extLst>
            </p:cNvPr>
            <p:cNvSpPr/>
            <p:nvPr/>
          </p:nvSpPr>
          <p:spPr>
            <a:xfrm>
              <a:off x="2174424" y="1625483"/>
              <a:ext cx="474053" cy="12700"/>
            </a:xfrm>
            <a:custGeom>
              <a:avLst/>
              <a:gdLst>
                <a:gd name="connsiteX0" fmla="*/ 0 w 474053"/>
                <a:gd name="connsiteY0" fmla="*/ 0 h 12700"/>
                <a:gd name="connsiteX1" fmla="*/ 474053 w 474053"/>
                <a:gd name="connsiteY1" fmla="*/ 0 h 12700"/>
                <a:gd name="connsiteX2" fmla="*/ 474053 w 474053"/>
                <a:gd name="connsiteY2" fmla="*/ 0 h 12700"/>
                <a:gd name="connsiteX3" fmla="*/ 0 w 474053"/>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3" h="12700">
                  <a:moveTo>
                    <a:pt x="0" y="0"/>
                  </a:moveTo>
                  <a:lnTo>
                    <a:pt x="474053" y="0"/>
                  </a:lnTo>
                  <a:lnTo>
                    <a:pt x="474053" y="0"/>
                  </a:lnTo>
                  <a:lnTo>
                    <a:pt x="0" y="0"/>
                  </a:lnTo>
                  <a:close/>
                </a:path>
              </a:pathLst>
            </a:custGeom>
            <a:solidFill>
              <a:srgbClr val="959595">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173" name="Freeform 172">
              <a:extLst>
                <a:ext uri="{FF2B5EF4-FFF2-40B4-BE49-F238E27FC236}">
                  <a16:creationId xmlns:a16="http://schemas.microsoft.com/office/drawing/2014/main" id="{D7FCFEC1-F512-D850-DDB9-6760DF01D15E}"/>
                </a:ext>
              </a:extLst>
            </p:cNvPr>
            <p:cNvSpPr/>
            <p:nvPr/>
          </p:nvSpPr>
          <p:spPr>
            <a:xfrm>
              <a:off x="2174424" y="1625483"/>
              <a:ext cx="474053" cy="12700"/>
            </a:xfrm>
            <a:custGeom>
              <a:avLst/>
              <a:gdLst>
                <a:gd name="connsiteX0" fmla="*/ 0 w 474053"/>
                <a:gd name="connsiteY0" fmla="*/ 0 h 12700"/>
                <a:gd name="connsiteX1" fmla="*/ 474053 w 474053"/>
                <a:gd name="connsiteY1" fmla="*/ 0 h 12700"/>
                <a:gd name="connsiteX2" fmla="*/ 474053 w 474053"/>
                <a:gd name="connsiteY2" fmla="*/ 0 h 12700"/>
                <a:gd name="connsiteX3" fmla="*/ 0 w 474053"/>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3" h="12700">
                  <a:moveTo>
                    <a:pt x="0" y="0"/>
                  </a:moveTo>
                  <a:lnTo>
                    <a:pt x="474053" y="0"/>
                  </a:lnTo>
                  <a:lnTo>
                    <a:pt x="474053" y="0"/>
                  </a:lnTo>
                  <a:lnTo>
                    <a:pt x="0" y="0"/>
                  </a:lnTo>
                  <a:close/>
                </a:path>
              </a:pathLst>
            </a:custGeom>
            <a:solidFill>
              <a:srgbClr val="F5F5F5">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175" name="Freeform 174">
              <a:extLst>
                <a:ext uri="{FF2B5EF4-FFF2-40B4-BE49-F238E27FC236}">
                  <a16:creationId xmlns:a16="http://schemas.microsoft.com/office/drawing/2014/main" id="{0AFBFC3D-C700-5D32-4EEB-7151AA27A086}"/>
                </a:ext>
              </a:extLst>
            </p:cNvPr>
            <p:cNvSpPr/>
            <p:nvPr/>
          </p:nvSpPr>
          <p:spPr>
            <a:xfrm>
              <a:off x="2174424" y="1621106"/>
              <a:ext cx="474053" cy="4376"/>
            </a:xfrm>
            <a:custGeom>
              <a:avLst/>
              <a:gdLst>
                <a:gd name="connsiteX0" fmla="*/ 0 w 474053"/>
                <a:gd name="connsiteY0" fmla="*/ 4376 h 4376"/>
                <a:gd name="connsiteX1" fmla="*/ 474053 w 474053"/>
                <a:gd name="connsiteY1" fmla="*/ 4376 h 4376"/>
                <a:gd name="connsiteX2" fmla="*/ 474053 w 474053"/>
                <a:gd name="connsiteY2" fmla="*/ 0 h 4376"/>
                <a:gd name="connsiteX3" fmla="*/ 0 w 474053"/>
                <a:gd name="connsiteY3" fmla="*/ 0 h 4376"/>
              </a:gdLst>
              <a:ahLst/>
              <a:cxnLst>
                <a:cxn ang="0">
                  <a:pos x="connsiteX0" y="connsiteY0"/>
                </a:cxn>
                <a:cxn ang="0">
                  <a:pos x="connsiteX1" y="connsiteY1"/>
                </a:cxn>
                <a:cxn ang="0">
                  <a:pos x="connsiteX2" y="connsiteY2"/>
                </a:cxn>
                <a:cxn ang="0">
                  <a:pos x="connsiteX3" y="connsiteY3"/>
                </a:cxn>
              </a:cxnLst>
              <a:rect l="l" t="t" r="r" b="b"/>
              <a:pathLst>
                <a:path w="474053" h="4376">
                  <a:moveTo>
                    <a:pt x="0" y="4376"/>
                  </a:moveTo>
                  <a:lnTo>
                    <a:pt x="474053" y="4376"/>
                  </a:lnTo>
                  <a:lnTo>
                    <a:pt x="474053" y="0"/>
                  </a:lnTo>
                  <a:lnTo>
                    <a:pt x="0" y="0"/>
                  </a:lnTo>
                  <a:close/>
                </a:path>
              </a:pathLst>
            </a:custGeom>
            <a:solidFill>
              <a:srgbClr val="383838">
                <a:alpha val="80000"/>
              </a:srgbClr>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177" name="Freeform 176">
              <a:extLst>
                <a:ext uri="{FF2B5EF4-FFF2-40B4-BE49-F238E27FC236}">
                  <a16:creationId xmlns:a16="http://schemas.microsoft.com/office/drawing/2014/main" id="{73FF2A61-0977-328A-8455-E6A18E2D503E}"/>
                </a:ext>
              </a:extLst>
            </p:cNvPr>
            <p:cNvSpPr/>
            <p:nvPr/>
          </p:nvSpPr>
          <p:spPr>
            <a:xfrm>
              <a:off x="2174424" y="1621106"/>
              <a:ext cx="474053" cy="12700"/>
            </a:xfrm>
            <a:custGeom>
              <a:avLst/>
              <a:gdLst>
                <a:gd name="connsiteX0" fmla="*/ 0 w 474053"/>
                <a:gd name="connsiteY0" fmla="*/ 0 h 12700"/>
                <a:gd name="connsiteX1" fmla="*/ 474053 w 474053"/>
                <a:gd name="connsiteY1" fmla="*/ 0 h 12700"/>
                <a:gd name="connsiteX2" fmla="*/ 474053 w 474053"/>
                <a:gd name="connsiteY2" fmla="*/ 0 h 12700"/>
                <a:gd name="connsiteX3" fmla="*/ 0 w 474053"/>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3" h="12700">
                  <a:moveTo>
                    <a:pt x="0" y="0"/>
                  </a:moveTo>
                  <a:lnTo>
                    <a:pt x="474053" y="0"/>
                  </a:lnTo>
                  <a:lnTo>
                    <a:pt x="474053" y="0"/>
                  </a:lnTo>
                  <a:lnTo>
                    <a:pt x="0" y="0"/>
                  </a:lnTo>
                  <a:close/>
                </a:path>
              </a:pathLst>
            </a:custGeom>
            <a:no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sp>
          <p:nvSpPr>
            <p:cNvPr id="180" name="TextBox 179">
              <a:extLst>
                <a:ext uri="{FF2B5EF4-FFF2-40B4-BE49-F238E27FC236}">
                  <a16:creationId xmlns:a16="http://schemas.microsoft.com/office/drawing/2014/main" id="{C718BE66-7E16-37D0-B997-BFD63336B4D3}"/>
                </a:ext>
              </a:extLst>
            </p:cNvPr>
            <p:cNvSpPr txBox="1"/>
            <p:nvPr/>
          </p:nvSpPr>
          <p:spPr>
            <a:xfrm>
              <a:off x="1464669" y="2069226"/>
              <a:ext cx="442750" cy="276999"/>
            </a:xfrm>
            <a:prstGeom prst="rect">
              <a:avLst/>
            </a:prstGeom>
            <a:noFill/>
          </p:spPr>
          <p:txBody>
            <a:bodyPr wrap="none" rtlCol="0">
              <a:spAutoFit/>
            </a:bodyPr>
            <a:lstStyle/>
            <a:p>
              <a:pPr algn="ctr"/>
              <a:r>
                <a:rPr lang="en-US" sz="1200" spc="0" baseline="0">
                  <a:ln/>
                  <a:solidFill>
                    <a:srgbClr val="000000"/>
                  </a:solidFill>
                  <a:latin typeface="Gill Sans" panose="020B0502020104020203" pitchFamily="34" charset="-79"/>
                  <a:cs typeface="Gill Sans" panose="020B0502020104020203" pitchFamily="34" charset="-79"/>
                  <a:sym typeface="Arial"/>
                  <a:rtl val="0"/>
                </a:rPr>
                <a:t>66%</a:t>
              </a:r>
            </a:p>
          </p:txBody>
        </p:sp>
        <p:sp>
          <p:nvSpPr>
            <p:cNvPr id="181" name="TextBox 180">
              <a:extLst>
                <a:ext uri="{FF2B5EF4-FFF2-40B4-BE49-F238E27FC236}">
                  <a16:creationId xmlns:a16="http://schemas.microsoft.com/office/drawing/2014/main" id="{7EA9C07E-A4E5-F63C-E0F4-E9880096CEC3}"/>
                </a:ext>
              </a:extLst>
            </p:cNvPr>
            <p:cNvSpPr txBox="1"/>
            <p:nvPr/>
          </p:nvSpPr>
          <p:spPr>
            <a:xfrm>
              <a:off x="2193992" y="1657817"/>
              <a:ext cx="442750" cy="276999"/>
            </a:xfrm>
            <a:prstGeom prst="rect">
              <a:avLst/>
            </a:prstGeom>
            <a:noFill/>
          </p:spPr>
          <p:txBody>
            <a:bodyPr wrap="none" rtlCol="0">
              <a:spAutoFit/>
            </a:bodyPr>
            <a:lstStyle/>
            <a:p>
              <a:pPr algn="ctr"/>
              <a:r>
                <a:rPr lang="en-US" sz="1200" spc="0" baseline="0">
                  <a:ln/>
                  <a:solidFill>
                    <a:srgbClr val="000000"/>
                  </a:solidFill>
                  <a:latin typeface="Gill Sans" panose="020B0502020104020203" pitchFamily="34" charset="-79"/>
                  <a:cs typeface="Gill Sans" panose="020B0502020104020203" pitchFamily="34" charset="-79"/>
                  <a:sym typeface="Arial"/>
                  <a:rtl val="0"/>
                </a:rPr>
                <a:t>96%</a:t>
              </a:r>
            </a:p>
          </p:txBody>
        </p:sp>
      </p:grpSp>
      <p:cxnSp>
        <p:nvCxnSpPr>
          <p:cNvPr id="184" name="Straight Arrow Connector 183">
            <a:extLst>
              <a:ext uri="{FF2B5EF4-FFF2-40B4-BE49-F238E27FC236}">
                <a16:creationId xmlns:a16="http://schemas.microsoft.com/office/drawing/2014/main" id="{F284ABA7-3E40-4738-0850-FC41CD49E3F0}"/>
              </a:ext>
            </a:extLst>
          </p:cNvPr>
          <p:cNvCxnSpPr>
            <a:cxnSpLocks/>
          </p:cNvCxnSpPr>
          <p:nvPr/>
        </p:nvCxnSpPr>
        <p:spPr>
          <a:xfrm>
            <a:off x="3514671" y="2216536"/>
            <a:ext cx="0" cy="122150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23BC8A7B-CF9E-E0A5-E74A-D644AA7AA995}"/>
              </a:ext>
            </a:extLst>
          </p:cNvPr>
          <p:cNvSpPr txBox="1"/>
          <p:nvPr/>
        </p:nvSpPr>
        <p:spPr>
          <a:xfrm>
            <a:off x="3530921" y="2837035"/>
            <a:ext cx="595035" cy="338554"/>
          </a:xfrm>
          <a:prstGeom prst="rect">
            <a:avLst/>
          </a:prstGeom>
          <a:noFill/>
        </p:spPr>
        <p:txBody>
          <a:bodyPr wrap="none" rtlCol="0">
            <a:spAutoFit/>
          </a:bodyPr>
          <a:lstStyle/>
          <a:p>
            <a:r>
              <a:rPr lang="en-US" sz="1600">
                <a:solidFill>
                  <a:srgbClr val="FF0000"/>
                </a:solidFill>
                <a:latin typeface="Gill Sans" panose="020B0502020104020203" pitchFamily="34" charset="-79"/>
                <a:cs typeface="Gill Sans" panose="020B0502020104020203" pitchFamily="34" charset="-79"/>
              </a:rPr>
              <a:t>-30%</a:t>
            </a:r>
          </a:p>
        </p:txBody>
      </p:sp>
      <p:cxnSp>
        <p:nvCxnSpPr>
          <p:cNvPr id="186" name="Straight Arrow Connector 185">
            <a:extLst>
              <a:ext uri="{FF2B5EF4-FFF2-40B4-BE49-F238E27FC236}">
                <a16:creationId xmlns:a16="http://schemas.microsoft.com/office/drawing/2014/main" id="{0647BD96-071B-C880-7312-12E334B15EB5}"/>
              </a:ext>
            </a:extLst>
          </p:cNvPr>
          <p:cNvCxnSpPr>
            <a:cxnSpLocks/>
            <a:endCxn id="165" idx="0"/>
          </p:cNvCxnSpPr>
          <p:nvPr/>
        </p:nvCxnSpPr>
        <p:spPr>
          <a:xfrm flipH="1">
            <a:off x="6970877" y="2216536"/>
            <a:ext cx="6318" cy="17204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513A0BAF-5E5E-FF01-3E17-1F2D22274DDC}"/>
              </a:ext>
            </a:extLst>
          </p:cNvPr>
          <p:cNvSpPr txBox="1"/>
          <p:nvPr/>
        </p:nvSpPr>
        <p:spPr>
          <a:xfrm>
            <a:off x="6968052" y="2866189"/>
            <a:ext cx="595035" cy="338554"/>
          </a:xfrm>
          <a:prstGeom prst="rect">
            <a:avLst/>
          </a:prstGeom>
          <a:noFill/>
        </p:spPr>
        <p:txBody>
          <a:bodyPr wrap="none" rtlCol="0">
            <a:spAutoFit/>
          </a:bodyPr>
          <a:lstStyle/>
          <a:p>
            <a:r>
              <a:rPr lang="en-US" sz="1600">
                <a:solidFill>
                  <a:srgbClr val="FF0000"/>
                </a:solidFill>
                <a:latin typeface="Gill Sans" panose="020B0502020104020203" pitchFamily="34" charset="-79"/>
                <a:cs typeface="Gill Sans" panose="020B0502020104020203" pitchFamily="34" charset="-79"/>
              </a:rPr>
              <a:t>-90%</a:t>
            </a:r>
          </a:p>
        </p:txBody>
      </p:sp>
      <p:sp>
        <p:nvSpPr>
          <p:cNvPr id="189" name="Rounded Rectangle 188">
            <a:extLst>
              <a:ext uri="{FF2B5EF4-FFF2-40B4-BE49-F238E27FC236}">
                <a16:creationId xmlns:a16="http://schemas.microsoft.com/office/drawing/2014/main" id="{54682547-810F-D610-CA84-C82FF94DAFAE}"/>
              </a:ext>
            </a:extLst>
          </p:cNvPr>
          <p:cNvSpPr/>
          <p:nvPr/>
        </p:nvSpPr>
        <p:spPr>
          <a:xfrm>
            <a:off x="5103203" y="3006671"/>
            <a:ext cx="3199207" cy="1603666"/>
          </a:xfrm>
          <a:prstGeom prst="roundRect">
            <a:avLst/>
          </a:prstGeom>
          <a:noFill/>
          <a:ln>
            <a:solidFill>
              <a:srgbClr val="FF93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TextBox 192">
            <a:extLst>
              <a:ext uri="{FF2B5EF4-FFF2-40B4-BE49-F238E27FC236}">
                <a16:creationId xmlns:a16="http://schemas.microsoft.com/office/drawing/2014/main" id="{A551833B-FFAB-1F2D-8073-2AAA5FC5D3AD}"/>
              </a:ext>
            </a:extLst>
          </p:cNvPr>
          <p:cNvSpPr txBox="1"/>
          <p:nvPr/>
        </p:nvSpPr>
        <p:spPr>
          <a:xfrm>
            <a:off x="-9041" y="4866501"/>
            <a:ext cx="2836033" cy="276999"/>
          </a:xfrm>
          <a:prstGeom prst="rect">
            <a:avLst/>
          </a:prstGeom>
          <a:noFill/>
        </p:spPr>
        <p:txBody>
          <a:bodyPr wrap="none" rtlCol="0">
            <a:spAutoFit/>
          </a:bodyPr>
          <a:lstStyle/>
          <a:p>
            <a:r>
              <a:rPr lang="en-US" sz="1200">
                <a:latin typeface="Gill Sans Light" panose="020B0302020104020203" pitchFamily="34" charset="-79"/>
                <a:cs typeface="Gill Sans Light" panose="020B0302020104020203" pitchFamily="34" charset="-79"/>
              </a:rPr>
              <a:t>Numbers in failiure-controlled environment.</a:t>
            </a:r>
          </a:p>
        </p:txBody>
      </p:sp>
    </p:spTree>
    <p:extLst>
      <p:ext uri="{BB962C8B-B14F-4D97-AF65-F5344CB8AC3E}">
        <p14:creationId xmlns:p14="http://schemas.microsoft.com/office/powerpoint/2010/main" val="20819945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p:bldP spid="188" grpId="0"/>
      <p:bldP spid="189"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150354-6D89-8B82-E577-CA543C67F6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51</a:t>
            </a:fld>
            <a:endParaRPr lang="en-US"/>
          </a:p>
        </p:txBody>
      </p:sp>
      <p:sp>
        <p:nvSpPr>
          <p:cNvPr id="4" name="Title 3">
            <a:extLst>
              <a:ext uri="{FF2B5EF4-FFF2-40B4-BE49-F238E27FC236}">
                <a16:creationId xmlns:a16="http://schemas.microsoft.com/office/drawing/2014/main" id="{010DA759-35B9-C877-B68B-0037FC1E17C7}"/>
              </a:ext>
            </a:extLst>
          </p:cNvPr>
          <p:cNvSpPr>
            <a:spLocks noGrp="1"/>
          </p:cNvSpPr>
          <p:nvPr>
            <p:ph type="title"/>
          </p:nvPr>
        </p:nvSpPr>
        <p:spPr/>
        <p:txBody>
          <a:bodyPr/>
          <a:lstStyle/>
          <a:p>
            <a:r>
              <a:rPr lang="en-US"/>
              <a:t>Throughput vs Varuna</a:t>
            </a:r>
          </a:p>
        </p:txBody>
      </p:sp>
      <p:grpSp>
        <p:nvGrpSpPr>
          <p:cNvPr id="6" name="Group 5">
            <a:extLst>
              <a:ext uri="{FF2B5EF4-FFF2-40B4-BE49-F238E27FC236}">
                <a16:creationId xmlns:a16="http://schemas.microsoft.com/office/drawing/2014/main" id="{C9277576-379C-2E33-8FC3-CE8B08490CEF}"/>
              </a:ext>
            </a:extLst>
          </p:cNvPr>
          <p:cNvGrpSpPr/>
          <p:nvPr/>
        </p:nvGrpSpPr>
        <p:grpSpPr>
          <a:xfrm>
            <a:off x="1128908" y="4527802"/>
            <a:ext cx="1589737" cy="307777"/>
            <a:chOff x="1003300" y="4325174"/>
            <a:chExt cx="1589737" cy="307777"/>
          </a:xfrm>
        </p:grpSpPr>
        <p:sp>
          <p:nvSpPr>
            <p:cNvPr id="7" name="Freeform 6">
              <a:extLst>
                <a:ext uri="{FF2B5EF4-FFF2-40B4-BE49-F238E27FC236}">
                  <a16:creationId xmlns:a16="http://schemas.microsoft.com/office/drawing/2014/main" id="{E49BF9B3-0D60-98BF-C737-FF61F5D760A6}"/>
                </a:ext>
              </a:extLst>
            </p:cNvPr>
            <p:cNvSpPr/>
            <p:nvPr/>
          </p:nvSpPr>
          <p:spPr>
            <a:xfrm>
              <a:off x="1003300" y="4416832"/>
              <a:ext cx="355600" cy="124460"/>
            </a:xfrm>
            <a:custGeom>
              <a:avLst/>
              <a:gdLst>
                <a:gd name="connsiteX0" fmla="*/ 0 w 355600"/>
                <a:gd name="connsiteY0" fmla="*/ 124460 h 124460"/>
                <a:gd name="connsiteX1" fmla="*/ 355600 w 355600"/>
                <a:gd name="connsiteY1" fmla="*/ 124460 h 124460"/>
                <a:gd name="connsiteX2" fmla="*/ 355600 w 355600"/>
                <a:gd name="connsiteY2" fmla="*/ 0 h 124460"/>
                <a:gd name="connsiteX3" fmla="*/ 0 w 355600"/>
                <a:gd name="connsiteY3" fmla="*/ 0 h 124460"/>
              </a:gdLst>
              <a:ahLst/>
              <a:cxnLst>
                <a:cxn ang="0">
                  <a:pos x="connsiteX0" y="connsiteY0"/>
                </a:cxn>
                <a:cxn ang="0">
                  <a:pos x="connsiteX1" y="connsiteY1"/>
                </a:cxn>
                <a:cxn ang="0">
                  <a:pos x="connsiteX2" y="connsiteY2"/>
                </a:cxn>
                <a:cxn ang="0">
                  <a:pos x="connsiteX3" y="connsiteY3"/>
                </a:cxn>
              </a:cxnLst>
              <a:rect l="l" t="t" r="r" b="b"/>
              <a:pathLst>
                <a:path w="355600" h="124460">
                  <a:moveTo>
                    <a:pt x="0" y="124460"/>
                  </a:moveTo>
                  <a:lnTo>
                    <a:pt x="355600" y="124460"/>
                  </a:lnTo>
                  <a:lnTo>
                    <a:pt x="355600" y="0"/>
                  </a:lnTo>
                  <a:lnTo>
                    <a:pt x="0" y="0"/>
                  </a:lnTo>
                  <a:close/>
                </a:path>
              </a:pathLst>
            </a:custGeom>
            <a:solidFill>
              <a:srgbClr val="3CB043">
                <a:alpha val="80000"/>
              </a:srgbClr>
            </a:solidFill>
            <a:ln w="25400" cap="flat">
              <a:solidFill>
                <a:srgbClr val="000000">
                  <a:alpha val="80000"/>
                </a:srgbClr>
              </a:solidFill>
              <a:prstDash val="solid"/>
              <a:miter/>
            </a:ln>
          </p:spPr>
          <p:txBody>
            <a:bodyPr rtlCol="0" anchor="ctr"/>
            <a:lstStyle/>
            <a:p>
              <a:endParaRPr lang="en-US">
                <a:latin typeface="Gill Sans Light" panose="020B0302020104020203" pitchFamily="34" charset="-79"/>
                <a:cs typeface="Gill Sans Light" panose="020B0302020104020203" pitchFamily="34" charset="-79"/>
              </a:endParaRPr>
            </a:p>
          </p:txBody>
        </p:sp>
        <p:sp>
          <p:nvSpPr>
            <p:cNvPr id="8" name="TextBox 7">
              <a:extLst>
                <a:ext uri="{FF2B5EF4-FFF2-40B4-BE49-F238E27FC236}">
                  <a16:creationId xmlns:a16="http://schemas.microsoft.com/office/drawing/2014/main" id="{93EDF864-395F-A721-74B3-3F480AED0DC7}"/>
                </a:ext>
              </a:extLst>
            </p:cNvPr>
            <p:cNvSpPr txBox="1"/>
            <p:nvPr/>
          </p:nvSpPr>
          <p:spPr>
            <a:xfrm>
              <a:off x="1409700" y="4325174"/>
              <a:ext cx="1183337" cy="307777"/>
            </a:xfrm>
            <a:prstGeom prst="rect">
              <a:avLst/>
            </a:prstGeom>
            <a:noFill/>
          </p:spPr>
          <p:txBody>
            <a:bodyPr wrap="none" rtlCol="0">
              <a:spAutoFit/>
            </a:bodyPr>
            <a:lstStyle/>
            <a:p>
              <a:pPr algn="l"/>
              <a:r>
                <a:rPr lang="en-US" spc="0" baseline="0">
                  <a:ln/>
                  <a:solidFill>
                    <a:srgbClr val="000000"/>
                  </a:solidFill>
                  <a:latin typeface="Gill Sans Light" panose="020B0302020104020203" pitchFamily="34" charset="-79"/>
                  <a:cs typeface="Gill Sans Light" panose="020B0302020104020203" pitchFamily="34" charset="-79"/>
                  <a:sym typeface="Arial"/>
                  <a:rtl val="0"/>
                </a:rPr>
                <a:t>Effective Time</a:t>
              </a:r>
            </a:p>
          </p:txBody>
        </p:sp>
      </p:grpSp>
      <p:grpSp>
        <p:nvGrpSpPr>
          <p:cNvPr id="16" name="!! GPT-3 6.7b y">
            <a:extLst>
              <a:ext uri="{FF2B5EF4-FFF2-40B4-BE49-F238E27FC236}">
                <a16:creationId xmlns:a16="http://schemas.microsoft.com/office/drawing/2014/main" id="{D8643ECD-5141-570A-D236-5FE107A4488A}"/>
              </a:ext>
            </a:extLst>
          </p:cNvPr>
          <p:cNvGrpSpPr/>
          <p:nvPr/>
        </p:nvGrpSpPr>
        <p:grpSpPr>
          <a:xfrm>
            <a:off x="2778597" y="1607964"/>
            <a:ext cx="636764" cy="2597859"/>
            <a:chOff x="2783540" y="1603021"/>
            <a:chExt cx="636764" cy="2597859"/>
          </a:xfrm>
        </p:grpSpPr>
        <p:grpSp>
          <p:nvGrpSpPr>
            <p:cNvPr id="97" name="Graphic 322">
              <a:extLst>
                <a:ext uri="{FF2B5EF4-FFF2-40B4-BE49-F238E27FC236}">
                  <a16:creationId xmlns:a16="http://schemas.microsoft.com/office/drawing/2014/main" id="{4BD8F3B1-CA1B-2C0A-5FA4-4527DC814ACA}"/>
                </a:ext>
              </a:extLst>
            </p:cNvPr>
            <p:cNvGrpSpPr/>
            <p:nvPr/>
          </p:nvGrpSpPr>
          <p:grpSpPr>
            <a:xfrm>
              <a:off x="3038712" y="3810458"/>
              <a:ext cx="381592" cy="390422"/>
              <a:chOff x="6576193" y="3230198"/>
              <a:chExt cx="225730" cy="249060"/>
            </a:xfrm>
            <a:solidFill>
              <a:srgbClr val="000000"/>
            </a:solidFill>
          </p:grpSpPr>
          <p:sp>
            <p:nvSpPr>
              <p:cNvPr id="98" name="Freeform 97">
                <a:extLst>
                  <a:ext uri="{FF2B5EF4-FFF2-40B4-BE49-F238E27FC236}">
                    <a16:creationId xmlns:a16="http://schemas.microsoft.com/office/drawing/2014/main" id="{17BC6214-23B8-C807-81CD-F4BB2050BC43}"/>
                  </a:ext>
                </a:extLst>
              </p:cNvPr>
              <p:cNvSpPr/>
              <p:nvPr/>
            </p:nvSpPr>
            <p:spPr>
              <a:xfrm>
                <a:off x="6757473" y="3335367"/>
                <a:ext cx="44450" cy="12700"/>
              </a:xfrm>
              <a:custGeom>
                <a:avLst/>
                <a:gdLst>
                  <a:gd name="connsiteX0" fmla="*/ 44486 w 44450"/>
                  <a:gd name="connsiteY0" fmla="*/ 123 h 12700"/>
                  <a:gd name="connsiteX1" fmla="*/ 36 w 44450"/>
                  <a:gd name="connsiteY1" fmla="*/ 123 h 12700"/>
                </a:gdLst>
                <a:ahLst/>
                <a:cxnLst>
                  <a:cxn ang="0">
                    <a:pos x="connsiteX0" y="connsiteY0"/>
                  </a:cxn>
                  <a:cxn ang="0">
                    <a:pos x="connsiteX1" y="connsiteY1"/>
                  </a:cxn>
                </a:cxnLst>
                <a:rect l="l" t="t" r="r" b="b"/>
                <a:pathLst>
                  <a:path w="44450" h="12700">
                    <a:moveTo>
                      <a:pt x="44486" y="123"/>
                    </a:moveTo>
                    <a:lnTo>
                      <a:pt x="36" y="123"/>
                    </a:lnTo>
                  </a:path>
                </a:pathLst>
              </a:custGeom>
              <a:solidFill>
                <a:srgbClr val="000000"/>
              </a:solidFill>
              <a:ln w="10160" cap="flat">
                <a:solidFill>
                  <a:srgbClr val="000000"/>
                </a:solidFill>
                <a:prstDash val="solid"/>
                <a:round/>
              </a:ln>
            </p:spPr>
            <p:txBody>
              <a:bodyPr rtlCol="0" anchor="ctr"/>
              <a:lstStyle/>
              <a:p>
                <a:pPr algn="r"/>
                <a:endParaRPr lang="en-US" sz="1600">
                  <a:latin typeface="Gill Sans Light" panose="020B0302020104020203" pitchFamily="34" charset="-79"/>
                  <a:cs typeface="Gill Sans Light" panose="020B0302020104020203" pitchFamily="34" charset="-79"/>
                </a:endParaRPr>
              </a:p>
            </p:txBody>
          </p:sp>
          <p:sp>
            <p:nvSpPr>
              <p:cNvPr id="99" name="TextBox 98">
                <a:extLst>
                  <a:ext uri="{FF2B5EF4-FFF2-40B4-BE49-F238E27FC236}">
                    <a16:creationId xmlns:a16="http://schemas.microsoft.com/office/drawing/2014/main" id="{23943CE3-0438-1214-36FC-9199C6F8BB03}"/>
                  </a:ext>
                </a:extLst>
              </p:cNvPr>
              <p:cNvSpPr txBox="1"/>
              <p:nvPr/>
            </p:nvSpPr>
            <p:spPr>
              <a:xfrm>
                <a:off x="6576193" y="3230198"/>
                <a:ext cx="211325" cy="249060"/>
              </a:xfrm>
              <a:prstGeom prst="rect">
                <a:avLst/>
              </a:prstGeom>
              <a:noFill/>
            </p:spPr>
            <p:txBody>
              <a:bodyPr wrap="none" rtlCol="0">
                <a:spAutoFit/>
              </a:bodyPr>
              <a:lstStyle/>
              <a:p>
                <a:pPr algn="r"/>
                <a:r>
                  <a:rPr lang="en-US" sz="1600" spc="0" baseline="0">
                    <a:ln/>
                    <a:solidFill>
                      <a:srgbClr val="000000"/>
                    </a:solidFill>
                    <a:latin typeface="Gill Sans Light" panose="020B0302020104020203" pitchFamily="34" charset="-79"/>
                    <a:cs typeface="Gill Sans Light" panose="020B0302020104020203" pitchFamily="34" charset="-79"/>
                    <a:sym typeface="Arial"/>
                    <a:rtl val="0"/>
                  </a:rPr>
                  <a:t>0</a:t>
                </a:r>
              </a:p>
            </p:txBody>
          </p:sp>
        </p:grpSp>
        <p:grpSp>
          <p:nvGrpSpPr>
            <p:cNvPr id="100" name="Graphic 322">
              <a:extLst>
                <a:ext uri="{FF2B5EF4-FFF2-40B4-BE49-F238E27FC236}">
                  <a16:creationId xmlns:a16="http://schemas.microsoft.com/office/drawing/2014/main" id="{0D231C8C-F4A4-CE45-2B34-FE41E7ABC020}"/>
                </a:ext>
              </a:extLst>
            </p:cNvPr>
            <p:cNvGrpSpPr/>
            <p:nvPr/>
          </p:nvGrpSpPr>
          <p:grpSpPr>
            <a:xfrm>
              <a:off x="2911128" y="2706738"/>
              <a:ext cx="509176" cy="390422"/>
              <a:chOff x="6500721" y="2526108"/>
              <a:chExt cx="301202" cy="249060"/>
            </a:xfrm>
            <a:solidFill>
              <a:srgbClr val="000000"/>
            </a:solidFill>
          </p:grpSpPr>
          <p:sp>
            <p:nvSpPr>
              <p:cNvPr id="101" name="Freeform 100">
                <a:extLst>
                  <a:ext uri="{FF2B5EF4-FFF2-40B4-BE49-F238E27FC236}">
                    <a16:creationId xmlns:a16="http://schemas.microsoft.com/office/drawing/2014/main" id="{879EEF24-A247-D947-5C65-B5A192405D72}"/>
                  </a:ext>
                </a:extLst>
              </p:cNvPr>
              <p:cNvSpPr/>
              <p:nvPr/>
            </p:nvSpPr>
            <p:spPr>
              <a:xfrm>
                <a:off x="6757473" y="2631278"/>
                <a:ext cx="44450" cy="12700"/>
              </a:xfrm>
              <a:custGeom>
                <a:avLst/>
                <a:gdLst>
                  <a:gd name="connsiteX0" fmla="*/ 44486 w 44450"/>
                  <a:gd name="connsiteY0" fmla="*/ 68 h 12700"/>
                  <a:gd name="connsiteX1" fmla="*/ 36 w 44450"/>
                  <a:gd name="connsiteY1" fmla="*/ 68 h 12700"/>
                </a:gdLst>
                <a:ahLst/>
                <a:cxnLst>
                  <a:cxn ang="0">
                    <a:pos x="connsiteX0" y="connsiteY0"/>
                  </a:cxn>
                  <a:cxn ang="0">
                    <a:pos x="connsiteX1" y="connsiteY1"/>
                  </a:cxn>
                </a:cxnLst>
                <a:rect l="l" t="t" r="r" b="b"/>
                <a:pathLst>
                  <a:path w="44450" h="12700">
                    <a:moveTo>
                      <a:pt x="44486" y="68"/>
                    </a:moveTo>
                    <a:lnTo>
                      <a:pt x="36" y="68"/>
                    </a:lnTo>
                  </a:path>
                </a:pathLst>
              </a:custGeom>
              <a:solidFill>
                <a:srgbClr val="000000"/>
              </a:solidFill>
              <a:ln w="10160" cap="flat">
                <a:solidFill>
                  <a:srgbClr val="000000"/>
                </a:solidFill>
                <a:prstDash val="solid"/>
                <a:round/>
              </a:ln>
            </p:spPr>
            <p:txBody>
              <a:bodyPr rtlCol="0" anchor="ctr"/>
              <a:lstStyle/>
              <a:p>
                <a:pPr algn="r"/>
                <a:endParaRPr lang="en-US" sz="1600">
                  <a:latin typeface="Gill Sans Light" panose="020B0302020104020203" pitchFamily="34" charset="-79"/>
                  <a:cs typeface="Gill Sans Light" panose="020B0302020104020203" pitchFamily="34" charset="-79"/>
                </a:endParaRPr>
              </a:p>
            </p:txBody>
          </p:sp>
          <p:sp>
            <p:nvSpPr>
              <p:cNvPr id="102" name="TextBox 101">
                <a:extLst>
                  <a:ext uri="{FF2B5EF4-FFF2-40B4-BE49-F238E27FC236}">
                    <a16:creationId xmlns:a16="http://schemas.microsoft.com/office/drawing/2014/main" id="{F11BC755-4647-BC70-16B4-A94990E04038}"/>
                  </a:ext>
                </a:extLst>
              </p:cNvPr>
              <p:cNvSpPr txBox="1"/>
              <p:nvPr/>
            </p:nvSpPr>
            <p:spPr>
              <a:xfrm>
                <a:off x="6500721" y="2526108"/>
                <a:ext cx="286797" cy="249060"/>
              </a:xfrm>
              <a:prstGeom prst="rect">
                <a:avLst/>
              </a:prstGeom>
              <a:noFill/>
            </p:spPr>
            <p:txBody>
              <a:bodyPr wrap="none" rtlCol="0">
                <a:spAutoFit/>
              </a:bodyPr>
              <a:lstStyle/>
              <a:p>
                <a:pPr algn="r"/>
                <a:r>
                  <a:rPr lang="en-US" sz="1600">
                    <a:ln/>
                    <a:latin typeface="Gill Sans Light" panose="020B0302020104020203" pitchFamily="34" charset="-79"/>
                    <a:cs typeface="Gill Sans Light" panose="020B0302020104020203" pitchFamily="34" charset="-79"/>
                    <a:rtl val="0"/>
                  </a:rPr>
                  <a:t>50</a:t>
                </a:r>
                <a:endParaRPr lang="en-US" sz="1600" spc="0" baseline="0">
                  <a:ln/>
                  <a:solidFill>
                    <a:srgbClr val="000000"/>
                  </a:solidFill>
                  <a:latin typeface="Gill Sans Light" panose="020B0302020104020203" pitchFamily="34" charset="-79"/>
                  <a:cs typeface="Gill Sans Light" panose="020B0302020104020203" pitchFamily="34" charset="-79"/>
                  <a:sym typeface="Arial"/>
                  <a:rtl val="0"/>
                </a:endParaRPr>
              </a:p>
            </p:txBody>
          </p:sp>
        </p:grpSp>
        <p:grpSp>
          <p:nvGrpSpPr>
            <p:cNvPr id="103" name="Graphic 322">
              <a:extLst>
                <a:ext uri="{FF2B5EF4-FFF2-40B4-BE49-F238E27FC236}">
                  <a16:creationId xmlns:a16="http://schemas.microsoft.com/office/drawing/2014/main" id="{CB8484F9-70D7-1102-C096-4CDBB0DAA0F7}"/>
                </a:ext>
              </a:extLst>
            </p:cNvPr>
            <p:cNvGrpSpPr/>
            <p:nvPr/>
          </p:nvGrpSpPr>
          <p:grpSpPr>
            <a:xfrm>
              <a:off x="2783540" y="1603021"/>
              <a:ext cx="636764" cy="390422"/>
              <a:chOff x="6425247" y="1822020"/>
              <a:chExt cx="376676" cy="249060"/>
            </a:xfrm>
            <a:solidFill>
              <a:srgbClr val="000000"/>
            </a:solidFill>
          </p:grpSpPr>
          <p:sp>
            <p:nvSpPr>
              <p:cNvPr id="104" name="Freeform 103">
                <a:extLst>
                  <a:ext uri="{FF2B5EF4-FFF2-40B4-BE49-F238E27FC236}">
                    <a16:creationId xmlns:a16="http://schemas.microsoft.com/office/drawing/2014/main" id="{1F6DD965-A5A5-A301-E259-1B3816ED67C2}"/>
                  </a:ext>
                </a:extLst>
              </p:cNvPr>
              <p:cNvSpPr/>
              <p:nvPr/>
            </p:nvSpPr>
            <p:spPr>
              <a:xfrm>
                <a:off x="6757473" y="1927190"/>
                <a:ext cx="44450" cy="12700"/>
              </a:xfrm>
              <a:custGeom>
                <a:avLst/>
                <a:gdLst>
                  <a:gd name="connsiteX0" fmla="*/ 44486 w 44450"/>
                  <a:gd name="connsiteY0" fmla="*/ 13 h 12700"/>
                  <a:gd name="connsiteX1" fmla="*/ 36 w 44450"/>
                  <a:gd name="connsiteY1" fmla="*/ 13 h 12700"/>
                </a:gdLst>
                <a:ahLst/>
                <a:cxnLst>
                  <a:cxn ang="0">
                    <a:pos x="connsiteX0" y="connsiteY0"/>
                  </a:cxn>
                  <a:cxn ang="0">
                    <a:pos x="connsiteX1" y="connsiteY1"/>
                  </a:cxn>
                </a:cxnLst>
                <a:rect l="l" t="t" r="r" b="b"/>
                <a:pathLst>
                  <a:path w="44450" h="12700">
                    <a:moveTo>
                      <a:pt x="44486" y="13"/>
                    </a:moveTo>
                    <a:lnTo>
                      <a:pt x="36" y="13"/>
                    </a:lnTo>
                  </a:path>
                </a:pathLst>
              </a:custGeom>
              <a:solidFill>
                <a:srgbClr val="000000"/>
              </a:solidFill>
              <a:ln w="10160" cap="flat">
                <a:solidFill>
                  <a:srgbClr val="000000"/>
                </a:solidFill>
                <a:prstDash val="solid"/>
                <a:round/>
              </a:ln>
            </p:spPr>
            <p:txBody>
              <a:bodyPr rtlCol="0" anchor="ctr"/>
              <a:lstStyle/>
              <a:p>
                <a:pPr algn="r"/>
                <a:endParaRPr lang="en-US" sz="1600">
                  <a:latin typeface="Gill Sans Light" panose="020B0302020104020203" pitchFamily="34" charset="-79"/>
                  <a:cs typeface="Gill Sans Light" panose="020B0302020104020203" pitchFamily="34" charset="-79"/>
                </a:endParaRPr>
              </a:p>
            </p:txBody>
          </p:sp>
          <p:sp>
            <p:nvSpPr>
              <p:cNvPr id="105" name="TextBox 104">
                <a:extLst>
                  <a:ext uri="{FF2B5EF4-FFF2-40B4-BE49-F238E27FC236}">
                    <a16:creationId xmlns:a16="http://schemas.microsoft.com/office/drawing/2014/main" id="{61D6F5E0-D7C4-BB68-6967-2C95B57A1434}"/>
                  </a:ext>
                </a:extLst>
              </p:cNvPr>
              <p:cNvSpPr txBox="1"/>
              <p:nvPr/>
            </p:nvSpPr>
            <p:spPr>
              <a:xfrm>
                <a:off x="6425247" y="1822020"/>
                <a:ext cx="362271" cy="249060"/>
              </a:xfrm>
              <a:prstGeom prst="rect">
                <a:avLst/>
              </a:prstGeom>
              <a:noFill/>
            </p:spPr>
            <p:txBody>
              <a:bodyPr wrap="none" rtlCol="0">
                <a:spAutoFit/>
              </a:bodyPr>
              <a:lstStyle/>
              <a:p>
                <a:pPr algn="r"/>
                <a:r>
                  <a:rPr lang="en-US" sz="1600" spc="0" baseline="0">
                    <a:ln/>
                    <a:solidFill>
                      <a:srgbClr val="000000"/>
                    </a:solidFill>
                    <a:latin typeface="Gill Sans Light" panose="020B0302020104020203" pitchFamily="34" charset="-79"/>
                    <a:cs typeface="Gill Sans Light" panose="020B0302020104020203" pitchFamily="34" charset="-79"/>
                    <a:sym typeface="Arial"/>
                    <a:rtl val="0"/>
                  </a:rPr>
                  <a:t>100</a:t>
                </a:r>
              </a:p>
            </p:txBody>
          </p:sp>
        </p:grpSp>
      </p:grpSp>
      <p:sp>
        <p:nvSpPr>
          <p:cNvPr id="106" name="!! GPT-3 6.7b time">
            <a:extLst>
              <a:ext uri="{FF2B5EF4-FFF2-40B4-BE49-F238E27FC236}">
                <a16:creationId xmlns:a16="http://schemas.microsoft.com/office/drawing/2014/main" id="{D95DD8C0-02A7-63D4-353F-6DA08DDDE2DD}"/>
              </a:ext>
            </a:extLst>
          </p:cNvPr>
          <p:cNvSpPr txBox="1"/>
          <p:nvPr/>
        </p:nvSpPr>
        <p:spPr>
          <a:xfrm>
            <a:off x="1402695" y="2582147"/>
            <a:ext cx="1467068" cy="584775"/>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Time</a:t>
            </a:r>
            <a:br>
              <a:rPr lang="en-US" sz="1600">
                <a:latin typeface="Gill Sans Light" panose="020B0302020104020203" pitchFamily="34" charset="-79"/>
                <a:cs typeface="Gill Sans Light" panose="020B0302020104020203" pitchFamily="34" charset="-79"/>
              </a:rPr>
            </a:br>
            <a:r>
              <a:rPr lang="en-US" sz="1600">
                <a:latin typeface="Gill Sans Light" panose="020B0302020104020203" pitchFamily="34" charset="-79"/>
                <a:cs typeface="Gill Sans Light" panose="020B0302020104020203" pitchFamily="34" charset="-79"/>
              </a:rPr>
              <a:t>Occupation (%)</a:t>
            </a:r>
          </a:p>
        </p:txBody>
      </p:sp>
      <p:sp>
        <p:nvSpPr>
          <p:cNvPr id="107" name="!! TextBox 106">
            <a:extLst>
              <a:ext uri="{FF2B5EF4-FFF2-40B4-BE49-F238E27FC236}">
                <a16:creationId xmlns:a16="http://schemas.microsoft.com/office/drawing/2014/main" id="{1BA046E0-477B-EFEB-513D-5F460A10A315}"/>
              </a:ext>
            </a:extLst>
          </p:cNvPr>
          <p:cNvSpPr txBox="1"/>
          <p:nvPr/>
        </p:nvSpPr>
        <p:spPr>
          <a:xfrm>
            <a:off x="2479855" y="1155613"/>
            <a:ext cx="4192198" cy="369332"/>
          </a:xfrm>
          <a:prstGeom prst="rect">
            <a:avLst/>
          </a:prstGeom>
          <a:noFill/>
        </p:spPr>
        <p:txBody>
          <a:bodyPr wrap="square" rtlCol="0">
            <a:spAutoFit/>
          </a:bodyPr>
          <a:lstStyle/>
          <a:p>
            <a:pPr algn="ctr"/>
            <a:r>
              <a:rPr lang="en-US" sz="1800">
                <a:latin typeface="Gill Sans" panose="020B0502020104020203" pitchFamily="34" charset="-79"/>
                <a:cs typeface="Gill Sans" panose="020B0502020104020203" pitchFamily="34" charset="-79"/>
              </a:rPr>
              <a:t>GPT-3 6.7b + High Failure Frequency</a:t>
            </a:r>
          </a:p>
        </p:txBody>
      </p:sp>
      <p:grpSp>
        <p:nvGrpSpPr>
          <p:cNvPr id="18" name="!! GPT-3 6.7b box">
            <a:extLst>
              <a:ext uri="{FF2B5EF4-FFF2-40B4-BE49-F238E27FC236}">
                <a16:creationId xmlns:a16="http://schemas.microsoft.com/office/drawing/2014/main" id="{60C69659-D138-A66C-4C1B-357B483157DD}"/>
              </a:ext>
            </a:extLst>
          </p:cNvPr>
          <p:cNvGrpSpPr/>
          <p:nvPr/>
        </p:nvGrpSpPr>
        <p:grpSpPr>
          <a:xfrm>
            <a:off x="3410952" y="1770817"/>
            <a:ext cx="2345949" cy="2227343"/>
            <a:chOff x="3410952" y="1770817"/>
            <a:chExt cx="2345949" cy="2227343"/>
          </a:xfrm>
        </p:grpSpPr>
        <p:sp>
          <p:nvSpPr>
            <p:cNvPr id="108" name="Freeform 107">
              <a:extLst>
                <a:ext uri="{FF2B5EF4-FFF2-40B4-BE49-F238E27FC236}">
                  <a16:creationId xmlns:a16="http://schemas.microsoft.com/office/drawing/2014/main" id="{08F1B455-E945-8732-A6B8-0F66EA4E303B}"/>
                </a:ext>
              </a:extLst>
            </p:cNvPr>
            <p:cNvSpPr/>
            <p:nvPr/>
          </p:nvSpPr>
          <p:spPr>
            <a:xfrm>
              <a:off x="3410952" y="1770817"/>
              <a:ext cx="21469" cy="2207435"/>
            </a:xfrm>
            <a:custGeom>
              <a:avLst/>
              <a:gdLst>
                <a:gd name="connsiteX0" fmla="*/ 0 w 12700"/>
                <a:gd name="connsiteY0" fmla="*/ 1408177 h 1408177"/>
                <a:gd name="connsiteX1" fmla="*/ 0 w 12700"/>
                <a:gd name="connsiteY1" fmla="*/ 0 h 1408177"/>
              </a:gdLst>
              <a:ahLst/>
              <a:cxnLst>
                <a:cxn ang="0">
                  <a:pos x="connsiteX0" y="connsiteY0"/>
                </a:cxn>
                <a:cxn ang="0">
                  <a:pos x="connsiteX1" y="connsiteY1"/>
                </a:cxn>
              </a:cxnLst>
              <a:rect l="l" t="t" r="r" b="b"/>
              <a:pathLst>
                <a:path w="12700" h="1408177">
                  <a:moveTo>
                    <a:pt x="0" y="1408177"/>
                  </a:moveTo>
                  <a:lnTo>
                    <a:pt x="0" y="0"/>
                  </a:lnTo>
                </a:path>
              </a:pathLst>
            </a:custGeom>
            <a:noFill/>
            <a:ln w="10160" cap="sq">
              <a:solidFill>
                <a:srgbClr val="000000"/>
              </a:solidFill>
              <a:prstDash val="solid"/>
              <a:miter/>
            </a:ln>
          </p:spPr>
          <p:txBody>
            <a:bodyPr rtlCol="0" anchor="ctr"/>
            <a:lstStyle/>
            <a:p>
              <a:pPr algn="ctr"/>
              <a:endParaRPr lang="en-US" sz="1600">
                <a:latin typeface="Gill Sans Light" panose="020B0302020104020203" pitchFamily="34" charset="-79"/>
                <a:cs typeface="Gill Sans Light" panose="020B0302020104020203" pitchFamily="34" charset="-79"/>
              </a:endParaRPr>
            </a:p>
          </p:txBody>
        </p:sp>
        <p:sp>
          <p:nvSpPr>
            <p:cNvPr id="109" name="Freeform 108">
              <a:extLst>
                <a:ext uri="{FF2B5EF4-FFF2-40B4-BE49-F238E27FC236}">
                  <a16:creationId xmlns:a16="http://schemas.microsoft.com/office/drawing/2014/main" id="{2B277A0E-E43D-EA27-BD0A-1AFBA6E4C456}"/>
                </a:ext>
              </a:extLst>
            </p:cNvPr>
            <p:cNvSpPr/>
            <p:nvPr/>
          </p:nvSpPr>
          <p:spPr>
            <a:xfrm>
              <a:off x="5735432" y="1770817"/>
              <a:ext cx="21469" cy="2207435"/>
            </a:xfrm>
            <a:custGeom>
              <a:avLst/>
              <a:gdLst>
                <a:gd name="connsiteX0" fmla="*/ 0 w 12700"/>
                <a:gd name="connsiteY0" fmla="*/ 1408177 h 1408177"/>
                <a:gd name="connsiteX1" fmla="*/ 0 w 12700"/>
                <a:gd name="connsiteY1" fmla="*/ 0 h 1408177"/>
              </a:gdLst>
              <a:ahLst/>
              <a:cxnLst>
                <a:cxn ang="0">
                  <a:pos x="connsiteX0" y="connsiteY0"/>
                </a:cxn>
                <a:cxn ang="0">
                  <a:pos x="connsiteX1" y="connsiteY1"/>
                </a:cxn>
              </a:cxnLst>
              <a:rect l="l" t="t" r="r" b="b"/>
              <a:pathLst>
                <a:path w="12700" h="1408177">
                  <a:moveTo>
                    <a:pt x="0" y="1408177"/>
                  </a:moveTo>
                  <a:lnTo>
                    <a:pt x="0" y="0"/>
                  </a:lnTo>
                </a:path>
              </a:pathLst>
            </a:custGeom>
            <a:noFill/>
            <a:ln w="10160" cap="sq">
              <a:solidFill>
                <a:srgbClr val="000000"/>
              </a:solidFill>
              <a:prstDash val="solid"/>
              <a:miter/>
            </a:ln>
          </p:spPr>
          <p:txBody>
            <a:bodyPr rtlCol="0" anchor="ctr"/>
            <a:lstStyle/>
            <a:p>
              <a:pPr algn="ctr"/>
              <a:endParaRPr lang="en-US" sz="1600">
                <a:latin typeface="Gill Sans Light" panose="020B0302020104020203" pitchFamily="34" charset="-79"/>
                <a:cs typeface="Gill Sans Light" panose="020B0302020104020203" pitchFamily="34" charset="-79"/>
              </a:endParaRPr>
            </a:p>
          </p:txBody>
        </p:sp>
        <p:sp>
          <p:nvSpPr>
            <p:cNvPr id="110" name="Freeform 109">
              <a:extLst>
                <a:ext uri="{FF2B5EF4-FFF2-40B4-BE49-F238E27FC236}">
                  <a16:creationId xmlns:a16="http://schemas.microsoft.com/office/drawing/2014/main" id="{67ECB746-40A6-B1B2-E50B-2F8ABBA3B823}"/>
                </a:ext>
              </a:extLst>
            </p:cNvPr>
            <p:cNvSpPr/>
            <p:nvPr/>
          </p:nvSpPr>
          <p:spPr>
            <a:xfrm>
              <a:off x="3410952" y="3978252"/>
              <a:ext cx="2318664" cy="19908"/>
            </a:xfrm>
            <a:custGeom>
              <a:avLst/>
              <a:gdLst>
                <a:gd name="connsiteX0" fmla="*/ 0 w 2125974"/>
                <a:gd name="connsiteY0" fmla="*/ 0 h 12700"/>
                <a:gd name="connsiteX1" fmla="*/ 2125975 w 2125974"/>
                <a:gd name="connsiteY1" fmla="*/ 0 h 12700"/>
              </a:gdLst>
              <a:ahLst/>
              <a:cxnLst>
                <a:cxn ang="0">
                  <a:pos x="connsiteX0" y="connsiteY0"/>
                </a:cxn>
                <a:cxn ang="0">
                  <a:pos x="connsiteX1" y="connsiteY1"/>
                </a:cxn>
              </a:cxnLst>
              <a:rect l="l" t="t" r="r" b="b"/>
              <a:pathLst>
                <a:path w="2125974" h="12700">
                  <a:moveTo>
                    <a:pt x="0" y="0"/>
                  </a:moveTo>
                  <a:lnTo>
                    <a:pt x="2125975" y="0"/>
                  </a:lnTo>
                </a:path>
              </a:pathLst>
            </a:custGeom>
            <a:noFill/>
            <a:ln w="10160" cap="sq">
              <a:solidFill>
                <a:srgbClr val="000000"/>
              </a:solidFill>
              <a:prstDash val="solid"/>
              <a:miter/>
            </a:ln>
          </p:spPr>
          <p:txBody>
            <a:bodyPr rtlCol="0" anchor="ctr"/>
            <a:lstStyle/>
            <a:p>
              <a:pPr algn="ctr"/>
              <a:endParaRPr lang="en-US" sz="1600">
                <a:latin typeface="Gill Sans Light" panose="020B0302020104020203" pitchFamily="34" charset="-79"/>
                <a:cs typeface="Gill Sans Light" panose="020B0302020104020203" pitchFamily="34" charset="-79"/>
              </a:endParaRPr>
            </a:p>
          </p:txBody>
        </p:sp>
        <p:sp>
          <p:nvSpPr>
            <p:cNvPr id="111" name="Freeform 110">
              <a:extLst>
                <a:ext uri="{FF2B5EF4-FFF2-40B4-BE49-F238E27FC236}">
                  <a16:creationId xmlns:a16="http://schemas.microsoft.com/office/drawing/2014/main" id="{974ED9EA-4683-CAFB-D972-2A066206D118}"/>
                </a:ext>
              </a:extLst>
            </p:cNvPr>
            <p:cNvSpPr/>
            <p:nvPr/>
          </p:nvSpPr>
          <p:spPr>
            <a:xfrm>
              <a:off x="3410952" y="1770817"/>
              <a:ext cx="2318664" cy="19908"/>
            </a:xfrm>
            <a:custGeom>
              <a:avLst/>
              <a:gdLst>
                <a:gd name="connsiteX0" fmla="*/ 0 w 2125974"/>
                <a:gd name="connsiteY0" fmla="*/ 0 h 12700"/>
                <a:gd name="connsiteX1" fmla="*/ 2125975 w 2125974"/>
                <a:gd name="connsiteY1" fmla="*/ 0 h 12700"/>
              </a:gdLst>
              <a:ahLst/>
              <a:cxnLst>
                <a:cxn ang="0">
                  <a:pos x="connsiteX0" y="connsiteY0"/>
                </a:cxn>
                <a:cxn ang="0">
                  <a:pos x="connsiteX1" y="connsiteY1"/>
                </a:cxn>
              </a:cxnLst>
              <a:rect l="l" t="t" r="r" b="b"/>
              <a:pathLst>
                <a:path w="2125974" h="12700">
                  <a:moveTo>
                    <a:pt x="0" y="0"/>
                  </a:moveTo>
                  <a:lnTo>
                    <a:pt x="2125975" y="0"/>
                  </a:lnTo>
                </a:path>
              </a:pathLst>
            </a:custGeom>
            <a:noFill/>
            <a:ln w="10160" cap="sq">
              <a:solidFill>
                <a:srgbClr val="000000"/>
              </a:solidFill>
              <a:prstDash val="solid"/>
              <a:miter/>
            </a:ln>
          </p:spPr>
          <p:txBody>
            <a:bodyPr rtlCol="0" anchor="ctr"/>
            <a:lstStyle/>
            <a:p>
              <a:pPr algn="ctr"/>
              <a:endParaRPr lang="en-US" sz="1600">
                <a:latin typeface="Gill Sans Light" panose="020B0302020104020203" pitchFamily="34" charset="-79"/>
                <a:cs typeface="Gill Sans Light" panose="020B0302020104020203" pitchFamily="34" charset="-79"/>
              </a:endParaRPr>
            </a:p>
          </p:txBody>
        </p:sp>
      </p:grpSp>
      <p:sp>
        <p:nvSpPr>
          <p:cNvPr id="134" name="Freeform 133">
            <a:extLst>
              <a:ext uri="{FF2B5EF4-FFF2-40B4-BE49-F238E27FC236}">
                <a16:creationId xmlns:a16="http://schemas.microsoft.com/office/drawing/2014/main" id="{1847A5BC-36C2-487D-93D6-595AB2F2E063}"/>
              </a:ext>
            </a:extLst>
          </p:cNvPr>
          <p:cNvSpPr/>
          <p:nvPr/>
        </p:nvSpPr>
        <p:spPr>
          <a:xfrm>
            <a:off x="3606606" y="3862893"/>
            <a:ext cx="801376" cy="130338"/>
          </a:xfrm>
          <a:custGeom>
            <a:avLst/>
            <a:gdLst>
              <a:gd name="connsiteX0" fmla="*/ 0 w 474052"/>
              <a:gd name="connsiteY0" fmla="*/ 83147 h 83146"/>
              <a:gd name="connsiteX1" fmla="*/ 474053 w 474052"/>
              <a:gd name="connsiteY1" fmla="*/ 83147 h 83146"/>
              <a:gd name="connsiteX2" fmla="*/ 474053 w 474052"/>
              <a:gd name="connsiteY2" fmla="*/ 0 h 83146"/>
              <a:gd name="connsiteX3" fmla="*/ 0 w 474052"/>
              <a:gd name="connsiteY3" fmla="*/ 0 h 83146"/>
            </a:gdLst>
            <a:ahLst/>
            <a:cxnLst>
              <a:cxn ang="0">
                <a:pos x="connsiteX0" y="connsiteY0"/>
              </a:cxn>
              <a:cxn ang="0">
                <a:pos x="connsiteX1" y="connsiteY1"/>
              </a:cxn>
              <a:cxn ang="0">
                <a:pos x="connsiteX2" y="connsiteY2"/>
              </a:cxn>
              <a:cxn ang="0">
                <a:pos x="connsiteX3" y="connsiteY3"/>
              </a:cxn>
            </a:cxnLst>
            <a:rect l="l" t="t" r="r" b="b"/>
            <a:pathLst>
              <a:path w="474052" h="83146">
                <a:moveTo>
                  <a:pt x="0" y="83147"/>
                </a:moveTo>
                <a:lnTo>
                  <a:pt x="474053" y="83147"/>
                </a:lnTo>
                <a:lnTo>
                  <a:pt x="474053" y="0"/>
                </a:lnTo>
                <a:lnTo>
                  <a:pt x="0" y="0"/>
                </a:lnTo>
                <a:close/>
              </a:path>
            </a:pathLst>
          </a:custGeom>
          <a:solidFill>
            <a:srgbClr val="3CB043">
              <a:alpha val="80000"/>
            </a:srgbClr>
          </a:solidFill>
          <a:ln w="25400" cap="flat">
            <a:solidFill>
              <a:srgbClr val="000000">
                <a:alpha val="80000"/>
              </a:srgbClr>
            </a:solidFill>
            <a:prstDash val="solid"/>
            <a:miter/>
          </a:ln>
        </p:spPr>
        <p:txBody>
          <a:bodyPr rtlCol="0" anchor="ctr"/>
          <a:lstStyle/>
          <a:p>
            <a:pPr algn="ctr"/>
            <a:endParaRPr lang="en-US" sz="1600">
              <a:latin typeface="Gill Sans Light" panose="020B0302020104020203" pitchFamily="34" charset="-79"/>
              <a:cs typeface="Gill Sans Light" panose="020B0302020104020203" pitchFamily="34" charset="-79"/>
            </a:endParaRPr>
          </a:p>
        </p:txBody>
      </p:sp>
      <p:sp>
        <p:nvSpPr>
          <p:cNvPr id="135" name="Freeform 134">
            <a:extLst>
              <a:ext uri="{FF2B5EF4-FFF2-40B4-BE49-F238E27FC236}">
                <a16:creationId xmlns:a16="http://schemas.microsoft.com/office/drawing/2014/main" id="{F263F7DC-44A8-8BED-11C0-5E3B45236D83}"/>
              </a:ext>
            </a:extLst>
          </p:cNvPr>
          <p:cNvSpPr/>
          <p:nvPr/>
        </p:nvSpPr>
        <p:spPr>
          <a:xfrm>
            <a:off x="3606606" y="3862893"/>
            <a:ext cx="801376" cy="19908"/>
          </a:xfrm>
          <a:custGeom>
            <a:avLst/>
            <a:gdLst>
              <a:gd name="connsiteX0" fmla="*/ 0 w 474052"/>
              <a:gd name="connsiteY0" fmla="*/ 0 h 12700"/>
              <a:gd name="connsiteX1" fmla="*/ 474053 w 474052"/>
              <a:gd name="connsiteY1" fmla="*/ 0 h 12700"/>
              <a:gd name="connsiteX2" fmla="*/ 474053 w 474052"/>
              <a:gd name="connsiteY2" fmla="*/ 0 h 12700"/>
              <a:gd name="connsiteX3" fmla="*/ 0 w 474052"/>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2" h="12700">
                <a:moveTo>
                  <a:pt x="0" y="0"/>
                </a:moveTo>
                <a:lnTo>
                  <a:pt x="474053" y="0"/>
                </a:lnTo>
                <a:lnTo>
                  <a:pt x="474053" y="0"/>
                </a:lnTo>
                <a:lnTo>
                  <a:pt x="0" y="0"/>
                </a:lnTo>
                <a:close/>
              </a:path>
            </a:pathLst>
          </a:custGeom>
          <a:solidFill>
            <a:srgbClr val="959595">
              <a:alpha val="80000"/>
            </a:srgbClr>
          </a:solidFill>
          <a:ln w="12700" cap="flat">
            <a:solidFill>
              <a:srgbClr val="000000">
                <a:alpha val="80000"/>
              </a:srgbClr>
            </a:solidFill>
            <a:prstDash val="solid"/>
            <a:miter/>
          </a:ln>
        </p:spPr>
        <p:txBody>
          <a:bodyPr rtlCol="0" anchor="ctr"/>
          <a:lstStyle/>
          <a:p>
            <a:pPr algn="ctr"/>
            <a:endParaRPr lang="en-US" sz="1600">
              <a:latin typeface="Gill Sans Light" panose="020B0302020104020203" pitchFamily="34" charset="-79"/>
              <a:cs typeface="Gill Sans Light" panose="020B0302020104020203" pitchFamily="34" charset="-79"/>
            </a:endParaRPr>
          </a:p>
        </p:txBody>
      </p:sp>
      <p:sp>
        <p:nvSpPr>
          <p:cNvPr id="136" name="Freeform 135">
            <a:extLst>
              <a:ext uri="{FF2B5EF4-FFF2-40B4-BE49-F238E27FC236}">
                <a16:creationId xmlns:a16="http://schemas.microsoft.com/office/drawing/2014/main" id="{1DDE87B7-DC25-3131-E47B-5614D3ED6489}"/>
              </a:ext>
            </a:extLst>
          </p:cNvPr>
          <p:cNvSpPr/>
          <p:nvPr/>
        </p:nvSpPr>
        <p:spPr>
          <a:xfrm>
            <a:off x="3606606" y="3862893"/>
            <a:ext cx="801376" cy="19908"/>
          </a:xfrm>
          <a:custGeom>
            <a:avLst/>
            <a:gdLst>
              <a:gd name="connsiteX0" fmla="*/ 0 w 474052"/>
              <a:gd name="connsiteY0" fmla="*/ 0 h 12700"/>
              <a:gd name="connsiteX1" fmla="*/ 474053 w 474052"/>
              <a:gd name="connsiteY1" fmla="*/ 0 h 12700"/>
              <a:gd name="connsiteX2" fmla="*/ 474053 w 474052"/>
              <a:gd name="connsiteY2" fmla="*/ 0 h 12700"/>
              <a:gd name="connsiteX3" fmla="*/ 0 w 474052"/>
              <a:gd name="connsiteY3" fmla="*/ 0 h 12700"/>
            </a:gdLst>
            <a:ahLst/>
            <a:cxnLst>
              <a:cxn ang="0">
                <a:pos x="connsiteX0" y="connsiteY0"/>
              </a:cxn>
              <a:cxn ang="0">
                <a:pos x="connsiteX1" y="connsiteY1"/>
              </a:cxn>
              <a:cxn ang="0">
                <a:pos x="connsiteX2" y="connsiteY2"/>
              </a:cxn>
              <a:cxn ang="0">
                <a:pos x="connsiteX3" y="connsiteY3"/>
              </a:cxn>
            </a:cxnLst>
            <a:rect l="l" t="t" r="r" b="b"/>
            <a:pathLst>
              <a:path w="474052" h="12700">
                <a:moveTo>
                  <a:pt x="0" y="0"/>
                </a:moveTo>
                <a:lnTo>
                  <a:pt x="474053" y="0"/>
                </a:lnTo>
                <a:lnTo>
                  <a:pt x="474053" y="0"/>
                </a:lnTo>
                <a:lnTo>
                  <a:pt x="0" y="0"/>
                </a:lnTo>
                <a:close/>
              </a:path>
            </a:pathLst>
          </a:custGeom>
          <a:solidFill>
            <a:srgbClr val="F5F5F5">
              <a:alpha val="80000"/>
            </a:srgbClr>
          </a:solidFill>
          <a:ln w="12700" cap="flat">
            <a:solidFill>
              <a:srgbClr val="000000">
                <a:alpha val="80000"/>
              </a:srgbClr>
            </a:solidFill>
            <a:prstDash val="solid"/>
            <a:miter/>
          </a:ln>
        </p:spPr>
        <p:txBody>
          <a:bodyPr rtlCol="0" anchor="ctr"/>
          <a:lstStyle/>
          <a:p>
            <a:pPr algn="ctr"/>
            <a:endParaRPr lang="en-US" sz="1600">
              <a:latin typeface="Gill Sans Light" panose="020B0302020104020203" pitchFamily="34" charset="-79"/>
              <a:cs typeface="Gill Sans Light" panose="020B0302020104020203" pitchFamily="34" charset="-79"/>
            </a:endParaRPr>
          </a:p>
        </p:txBody>
      </p:sp>
      <p:sp>
        <p:nvSpPr>
          <p:cNvPr id="137" name="Freeform 136">
            <a:extLst>
              <a:ext uri="{FF2B5EF4-FFF2-40B4-BE49-F238E27FC236}">
                <a16:creationId xmlns:a16="http://schemas.microsoft.com/office/drawing/2014/main" id="{198D345A-4DDC-A1B1-9DE7-A2787B0C4FD5}"/>
              </a:ext>
            </a:extLst>
          </p:cNvPr>
          <p:cNvSpPr/>
          <p:nvPr/>
        </p:nvSpPr>
        <p:spPr>
          <a:xfrm>
            <a:off x="3606606" y="2256416"/>
            <a:ext cx="801376" cy="1606477"/>
          </a:xfrm>
          <a:custGeom>
            <a:avLst/>
            <a:gdLst>
              <a:gd name="connsiteX0" fmla="*/ 0 w 474052"/>
              <a:gd name="connsiteY0" fmla="*/ 938761 h 938761"/>
              <a:gd name="connsiteX1" fmla="*/ 474053 w 474052"/>
              <a:gd name="connsiteY1" fmla="*/ 938761 h 938761"/>
              <a:gd name="connsiteX2" fmla="*/ 474053 w 474052"/>
              <a:gd name="connsiteY2" fmla="*/ 0 h 938761"/>
              <a:gd name="connsiteX3" fmla="*/ 0 w 474052"/>
              <a:gd name="connsiteY3" fmla="*/ 0 h 938761"/>
            </a:gdLst>
            <a:ahLst/>
            <a:cxnLst>
              <a:cxn ang="0">
                <a:pos x="connsiteX0" y="connsiteY0"/>
              </a:cxn>
              <a:cxn ang="0">
                <a:pos x="connsiteX1" y="connsiteY1"/>
              </a:cxn>
              <a:cxn ang="0">
                <a:pos x="connsiteX2" y="connsiteY2"/>
              </a:cxn>
              <a:cxn ang="0">
                <a:pos x="connsiteX3" y="connsiteY3"/>
              </a:cxn>
            </a:cxnLst>
            <a:rect l="l" t="t" r="r" b="b"/>
            <a:pathLst>
              <a:path w="474052" h="938761">
                <a:moveTo>
                  <a:pt x="0" y="938761"/>
                </a:moveTo>
                <a:lnTo>
                  <a:pt x="474053" y="938761"/>
                </a:lnTo>
                <a:lnTo>
                  <a:pt x="474053" y="0"/>
                </a:lnTo>
                <a:lnTo>
                  <a:pt x="0" y="0"/>
                </a:lnTo>
                <a:close/>
              </a:path>
            </a:pathLst>
          </a:custGeom>
          <a:solidFill>
            <a:srgbClr val="383838">
              <a:alpha val="80000"/>
            </a:srgbClr>
          </a:solidFill>
          <a:ln w="12700" cap="flat">
            <a:solidFill>
              <a:srgbClr val="000000">
                <a:alpha val="80000"/>
              </a:srgbClr>
            </a:solidFill>
            <a:prstDash val="solid"/>
            <a:miter/>
          </a:ln>
        </p:spPr>
        <p:txBody>
          <a:bodyPr rtlCol="0" anchor="ctr"/>
          <a:lstStyle/>
          <a:p>
            <a:pPr algn="ctr"/>
            <a:endParaRPr lang="en-US" sz="1600">
              <a:latin typeface="Gill Sans Light" panose="020B0302020104020203" pitchFamily="34" charset="-79"/>
              <a:cs typeface="Gill Sans Light" panose="020B0302020104020203" pitchFamily="34" charset="-79"/>
            </a:endParaRPr>
          </a:p>
        </p:txBody>
      </p:sp>
      <p:sp>
        <p:nvSpPr>
          <p:cNvPr id="139" name="TextBox 138">
            <a:extLst>
              <a:ext uri="{FF2B5EF4-FFF2-40B4-BE49-F238E27FC236}">
                <a16:creationId xmlns:a16="http://schemas.microsoft.com/office/drawing/2014/main" id="{D5B5EB63-0F43-9C70-4F34-93C45E0A72B7}"/>
              </a:ext>
            </a:extLst>
          </p:cNvPr>
          <p:cNvSpPr txBox="1"/>
          <p:nvPr/>
        </p:nvSpPr>
        <p:spPr>
          <a:xfrm>
            <a:off x="3793932" y="3480974"/>
            <a:ext cx="426720" cy="338554"/>
          </a:xfrm>
          <a:prstGeom prst="rect">
            <a:avLst/>
          </a:prstGeom>
          <a:noFill/>
        </p:spPr>
        <p:txBody>
          <a:bodyPr wrap="none" rtlCol="0">
            <a:spAutoFit/>
          </a:bodyPr>
          <a:lstStyle/>
          <a:p>
            <a:pPr algn="ctr"/>
            <a:r>
              <a:rPr lang="en-US" sz="1600" spc="0" baseline="0">
                <a:ln/>
                <a:solidFill>
                  <a:schemeClr val="tx1"/>
                </a:solidFill>
                <a:latin typeface="Gill Sans" panose="020B0502020104020203" pitchFamily="34" charset="-79"/>
                <a:cs typeface="Gill Sans" panose="020B0502020104020203" pitchFamily="34" charset="-79"/>
                <a:sym typeface="Arial"/>
                <a:rtl val="0"/>
              </a:rPr>
              <a:t>6%</a:t>
            </a:r>
          </a:p>
        </p:txBody>
      </p:sp>
      <p:sp>
        <p:nvSpPr>
          <p:cNvPr id="133" name="!! GPT-3 6.7b varuna x">
            <a:extLst>
              <a:ext uri="{FF2B5EF4-FFF2-40B4-BE49-F238E27FC236}">
                <a16:creationId xmlns:a16="http://schemas.microsoft.com/office/drawing/2014/main" id="{118B0292-143B-9DAF-7534-D8C2D8FCC1FE}"/>
              </a:ext>
            </a:extLst>
          </p:cNvPr>
          <p:cNvSpPr txBox="1"/>
          <p:nvPr/>
        </p:nvSpPr>
        <p:spPr>
          <a:xfrm>
            <a:off x="3538613" y="4056767"/>
            <a:ext cx="937357" cy="390422"/>
          </a:xfrm>
          <a:prstGeom prst="rect">
            <a:avLst/>
          </a:prstGeom>
          <a:noFill/>
        </p:spPr>
        <p:txBody>
          <a:bodyPr wrap="none" rtlCol="0">
            <a:spAutoFit/>
          </a:bodyPr>
          <a:lstStyle/>
          <a:p>
            <a:pPr algn="ctr"/>
            <a:r>
              <a:rPr lang="en-US" sz="1600" spc="0" baseline="0">
                <a:ln/>
                <a:solidFill>
                  <a:srgbClr val="000000"/>
                </a:solidFill>
                <a:latin typeface="Gill Sans Light" panose="020B0302020104020203" pitchFamily="34" charset="-79"/>
                <a:cs typeface="Gill Sans Light" panose="020B0302020104020203" pitchFamily="34" charset="-79"/>
                <a:sym typeface="Arial"/>
                <a:rtl val="0"/>
              </a:rPr>
              <a:t>Varuna</a:t>
            </a:r>
          </a:p>
        </p:txBody>
      </p:sp>
      <p:sp>
        <p:nvSpPr>
          <p:cNvPr id="34" name="!! GPT-3 6.7b oobleck x">
            <a:extLst>
              <a:ext uri="{FF2B5EF4-FFF2-40B4-BE49-F238E27FC236}">
                <a16:creationId xmlns:a16="http://schemas.microsoft.com/office/drawing/2014/main" id="{C44224B8-50EA-3EC5-F557-D9EC95002B04}"/>
              </a:ext>
            </a:extLst>
          </p:cNvPr>
          <p:cNvSpPr txBox="1"/>
          <p:nvPr/>
        </p:nvSpPr>
        <p:spPr>
          <a:xfrm>
            <a:off x="4615587" y="4056767"/>
            <a:ext cx="1090857" cy="390422"/>
          </a:xfrm>
          <a:prstGeom prst="rect">
            <a:avLst/>
          </a:prstGeom>
          <a:noFill/>
        </p:spPr>
        <p:txBody>
          <a:bodyPr wrap="none" rtlCol="0">
            <a:spAutoFit/>
          </a:bodyPr>
          <a:lstStyle/>
          <a:p>
            <a:pPr algn="ctr"/>
            <a:r>
              <a:rPr lang="en-US" sz="1600" spc="0" baseline="0">
                <a:ln/>
                <a:solidFill>
                  <a:srgbClr val="000000"/>
                </a:solidFill>
                <a:latin typeface="Gill Sans Light" panose="020B0302020104020203" pitchFamily="34" charset="-79"/>
                <a:cs typeface="Gill Sans Light" panose="020B0302020104020203" pitchFamily="34" charset="-79"/>
                <a:sym typeface="Arial"/>
                <a:rtl val="0"/>
              </a:rPr>
              <a:t>Oobleck</a:t>
            </a:r>
          </a:p>
        </p:txBody>
      </p:sp>
      <p:grpSp>
        <p:nvGrpSpPr>
          <p:cNvPr id="3" name="Group 2">
            <a:extLst>
              <a:ext uri="{FF2B5EF4-FFF2-40B4-BE49-F238E27FC236}">
                <a16:creationId xmlns:a16="http://schemas.microsoft.com/office/drawing/2014/main" id="{6B532F2A-ABB2-325E-D4DD-6FF04BCBC533}"/>
              </a:ext>
            </a:extLst>
          </p:cNvPr>
          <p:cNvGrpSpPr/>
          <p:nvPr/>
        </p:nvGrpSpPr>
        <p:grpSpPr>
          <a:xfrm>
            <a:off x="3793932" y="4527802"/>
            <a:ext cx="1693932" cy="307777"/>
            <a:chOff x="4031564" y="4594183"/>
            <a:chExt cx="1693932" cy="307777"/>
          </a:xfrm>
        </p:grpSpPr>
        <p:sp>
          <p:nvSpPr>
            <p:cNvPr id="5" name="Freeform 4">
              <a:extLst>
                <a:ext uri="{FF2B5EF4-FFF2-40B4-BE49-F238E27FC236}">
                  <a16:creationId xmlns:a16="http://schemas.microsoft.com/office/drawing/2014/main" id="{6431F77A-7BE6-24DC-9277-842393B66B87}"/>
                </a:ext>
              </a:extLst>
            </p:cNvPr>
            <p:cNvSpPr/>
            <p:nvPr/>
          </p:nvSpPr>
          <p:spPr>
            <a:xfrm>
              <a:off x="4031564" y="4685842"/>
              <a:ext cx="355600" cy="124459"/>
            </a:xfrm>
            <a:custGeom>
              <a:avLst/>
              <a:gdLst>
                <a:gd name="connsiteX0" fmla="*/ 0 w 355600"/>
                <a:gd name="connsiteY0" fmla="*/ 124460 h 124459"/>
                <a:gd name="connsiteX1" fmla="*/ 355600 w 355600"/>
                <a:gd name="connsiteY1" fmla="*/ 124460 h 124459"/>
                <a:gd name="connsiteX2" fmla="*/ 355600 w 355600"/>
                <a:gd name="connsiteY2" fmla="*/ 0 h 124459"/>
                <a:gd name="connsiteX3" fmla="*/ 0 w 355600"/>
                <a:gd name="connsiteY3" fmla="*/ 0 h 124459"/>
              </a:gdLst>
              <a:ahLst/>
              <a:cxnLst>
                <a:cxn ang="0">
                  <a:pos x="connsiteX0" y="connsiteY0"/>
                </a:cxn>
                <a:cxn ang="0">
                  <a:pos x="connsiteX1" y="connsiteY1"/>
                </a:cxn>
                <a:cxn ang="0">
                  <a:pos x="connsiteX2" y="connsiteY2"/>
                </a:cxn>
                <a:cxn ang="0">
                  <a:pos x="connsiteX3" y="connsiteY3"/>
                </a:cxn>
              </a:cxnLst>
              <a:rect l="l" t="t" r="r" b="b"/>
              <a:pathLst>
                <a:path w="355600" h="124459">
                  <a:moveTo>
                    <a:pt x="0" y="124460"/>
                  </a:moveTo>
                  <a:lnTo>
                    <a:pt x="355600" y="124460"/>
                  </a:lnTo>
                  <a:lnTo>
                    <a:pt x="355600" y="0"/>
                  </a:lnTo>
                  <a:lnTo>
                    <a:pt x="0" y="0"/>
                  </a:lnTo>
                  <a:close/>
                </a:path>
              </a:pathLst>
            </a:custGeom>
            <a:solidFill>
              <a:srgbClr val="383838">
                <a:alpha val="80000"/>
              </a:srgbClr>
            </a:solidFill>
            <a:ln w="12700" cap="flat">
              <a:solidFill>
                <a:srgbClr val="000000">
                  <a:alpha val="80000"/>
                </a:srgbClr>
              </a:solidFill>
              <a:prstDash val="solid"/>
              <a:miter/>
            </a:ln>
          </p:spPr>
          <p:txBody>
            <a:bodyPr rtlCol="0" anchor="ctr"/>
            <a:lstStyle/>
            <a:p>
              <a:endParaRPr lang="en-US">
                <a:latin typeface="Gill Sans Light" panose="020B0302020104020203" pitchFamily="34" charset="-79"/>
                <a:cs typeface="Gill Sans Light" panose="020B0302020104020203" pitchFamily="34" charset="-79"/>
              </a:endParaRPr>
            </a:p>
          </p:txBody>
        </p:sp>
        <p:sp>
          <p:nvSpPr>
            <p:cNvPr id="9" name="TextBox 8">
              <a:extLst>
                <a:ext uri="{FF2B5EF4-FFF2-40B4-BE49-F238E27FC236}">
                  <a16:creationId xmlns:a16="http://schemas.microsoft.com/office/drawing/2014/main" id="{CD6AAEF4-2A56-418E-8AB4-7C8CABCDE99C}"/>
                </a:ext>
              </a:extLst>
            </p:cNvPr>
            <p:cNvSpPr txBox="1"/>
            <p:nvPr/>
          </p:nvSpPr>
          <p:spPr>
            <a:xfrm>
              <a:off x="4437964" y="4594183"/>
              <a:ext cx="1287532" cy="307777"/>
            </a:xfrm>
            <a:prstGeom prst="rect">
              <a:avLst/>
            </a:prstGeom>
            <a:noFill/>
          </p:spPr>
          <p:txBody>
            <a:bodyPr wrap="none" rtlCol="0">
              <a:spAutoFit/>
            </a:bodyPr>
            <a:lstStyle/>
            <a:p>
              <a:pPr algn="l"/>
              <a:r>
                <a:rPr lang="en-US" spc="0" baseline="0">
                  <a:ln/>
                  <a:solidFill>
                    <a:srgbClr val="000000"/>
                  </a:solidFill>
                  <a:latin typeface="Gill Sans Light" panose="020B0302020104020203" pitchFamily="34" charset="-79"/>
                  <a:cs typeface="Gill Sans Light" panose="020B0302020104020203" pitchFamily="34" charset="-79"/>
                  <a:sym typeface="Arial"/>
                  <a:rtl val="0"/>
                </a:rPr>
                <a:t>Reconfiguration</a:t>
              </a:r>
            </a:p>
          </p:txBody>
        </p:sp>
      </p:grpSp>
      <p:cxnSp>
        <p:nvCxnSpPr>
          <p:cNvPr id="14" name="Straight Arrow Connector 13">
            <a:extLst>
              <a:ext uri="{FF2B5EF4-FFF2-40B4-BE49-F238E27FC236}">
                <a16:creationId xmlns:a16="http://schemas.microsoft.com/office/drawing/2014/main" id="{36604565-B2E8-6F28-C6A1-CDE864634A6E}"/>
              </a:ext>
            </a:extLst>
          </p:cNvPr>
          <p:cNvCxnSpPr>
            <a:cxnSpLocks/>
            <a:stCxn id="15" idx="3"/>
          </p:cNvCxnSpPr>
          <p:nvPr/>
        </p:nvCxnSpPr>
        <p:spPr>
          <a:xfrm>
            <a:off x="2472712" y="2278587"/>
            <a:ext cx="1407159" cy="3035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3CB87AF-55FC-5225-7468-F1A331E50CBA}"/>
              </a:ext>
            </a:extLst>
          </p:cNvPr>
          <p:cNvSpPr txBox="1"/>
          <p:nvPr/>
        </p:nvSpPr>
        <p:spPr>
          <a:xfrm>
            <a:off x="1943400" y="2109310"/>
            <a:ext cx="529312" cy="338554"/>
          </a:xfrm>
          <a:prstGeom prst="rect">
            <a:avLst/>
          </a:prstGeom>
          <a:noFill/>
        </p:spPr>
        <p:txBody>
          <a:bodyPr wrap="none" rtlCol="0">
            <a:spAutoFit/>
          </a:bodyPr>
          <a:lstStyle/>
          <a:p>
            <a:pPr algn="ctr"/>
            <a:r>
              <a:rPr lang="en-US" sz="1600">
                <a:solidFill>
                  <a:srgbClr val="FF0000"/>
                </a:solidFill>
                <a:latin typeface="Gill Sans" panose="020B0502020104020203" pitchFamily="34" charset="-79"/>
                <a:cs typeface="Gill Sans" panose="020B0502020104020203" pitchFamily="34" charset="-79"/>
              </a:rPr>
              <a:t>67%</a:t>
            </a:r>
          </a:p>
        </p:txBody>
      </p:sp>
      <p:sp>
        <p:nvSpPr>
          <p:cNvPr id="19" name="TextBox 18">
            <a:extLst>
              <a:ext uri="{FF2B5EF4-FFF2-40B4-BE49-F238E27FC236}">
                <a16:creationId xmlns:a16="http://schemas.microsoft.com/office/drawing/2014/main" id="{878D93A7-D3BD-ACEE-7926-B9A804AF68B1}"/>
              </a:ext>
            </a:extLst>
          </p:cNvPr>
          <p:cNvSpPr txBox="1"/>
          <p:nvPr/>
        </p:nvSpPr>
        <p:spPr>
          <a:xfrm>
            <a:off x="6464598" y="2874534"/>
            <a:ext cx="2220480" cy="523220"/>
          </a:xfrm>
          <a:prstGeom prst="rect">
            <a:avLst/>
          </a:prstGeom>
          <a:noFill/>
        </p:spPr>
        <p:txBody>
          <a:bodyPr wrap="none" rtlCol="0">
            <a:spAutoFit/>
          </a:bodyPr>
          <a:lstStyle/>
          <a:p>
            <a:pPr algn="ctr"/>
            <a:r>
              <a:rPr lang="en-US">
                <a:latin typeface="Gill Sans" panose="020B0502020104020203" pitchFamily="34" charset="-79"/>
                <a:cs typeface="Gill Sans" panose="020B0502020104020203" pitchFamily="34" charset="-79"/>
              </a:rPr>
              <a:t>GPT-3 6.7b vs GPT-3 175b?</a:t>
            </a:r>
          </a:p>
          <a:p>
            <a:pPr algn="ctr"/>
            <a:r>
              <a:rPr lang="en-US">
                <a:latin typeface="Gill Sans" panose="020B0502020104020203" pitchFamily="34" charset="-79"/>
                <a:cs typeface="Gill Sans" panose="020B0502020104020203" pitchFamily="34" charset="-79"/>
              </a:rPr>
              <a:t>30 GPUs vs 1024 GPUs?</a:t>
            </a:r>
          </a:p>
        </p:txBody>
      </p:sp>
      <p:sp>
        <p:nvSpPr>
          <p:cNvPr id="20" name="Freeform 19">
            <a:extLst>
              <a:ext uri="{FF2B5EF4-FFF2-40B4-BE49-F238E27FC236}">
                <a16:creationId xmlns:a16="http://schemas.microsoft.com/office/drawing/2014/main" id="{64E179A7-0010-CD87-3866-DE82D334B579}"/>
              </a:ext>
            </a:extLst>
          </p:cNvPr>
          <p:cNvSpPr/>
          <p:nvPr/>
        </p:nvSpPr>
        <p:spPr>
          <a:xfrm>
            <a:off x="3606147" y="1858188"/>
            <a:ext cx="801375" cy="398041"/>
          </a:xfrm>
          <a:custGeom>
            <a:avLst/>
            <a:gdLst>
              <a:gd name="connsiteX0" fmla="*/ 0 w 474052"/>
              <a:gd name="connsiteY0" fmla="*/ 296228 h 296227"/>
              <a:gd name="connsiteX1" fmla="*/ 474053 w 474052"/>
              <a:gd name="connsiteY1" fmla="*/ 296228 h 296227"/>
              <a:gd name="connsiteX2" fmla="*/ 474053 w 474052"/>
              <a:gd name="connsiteY2" fmla="*/ 0 h 296227"/>
              <a:gd name="connsiteX3" fmla="*/ 0 w 474052"/>
              <a:gd name="connsiteY3" fmla="*/ 0 h 296227"/>
            </a:gdLst>
            <a:ahLst/>
            <a:cxnLst>
              <a:cxn ang="0">
                <a:pos x="connsiteX0" y="connsiteY0"/>
              </a:cxn>
              <a:cxn ang="0">
                <a:pos x="connsiteX1" y="connsiteY1"/>
              </a:cxn>
              <a:cxn ang="0">
                <a:pos x="connsiteX2" y="connsiteY2"/>
              </a:cxn>
              <a:cxn ang="0">
                <a:pos x="connsiteX3" y="connsiteY3"/>
              </a:cxn>
            </a:cxnLst>
            <a:rect l="l" t="t" r="r" b="b"/>
            <a:pathLst>
              <a:path w="474052" h="296227">
                <a:moveTo>
                  <a:pt x="0" y="296228"/>
                </a:moveTo>
                <a:lnTo>
                  <a:pt x="474053" y="296228"/>
                </a:lnTo>
                <a:lnTo>
                  <a:pt x="474053" y="0"/>
                </a:lnTo>
                <a:lnTo>
                  <a:pt x="0" y="0"/>
                </a:lnTo>
                <a:close/>
              </a:path>
            </a:pathLst>
          </a:custGeom>
          <a:solidFill>
            <a:srgbClr val="FF9300"/>
          </a:solidFill>
          <a:ln w="12700" cap="flat">
            <a:solidFill>
              <a:srgbClr val="000000">
                <a:alpha val="80000"/>
              </a:srgbClr>
            </a:solidFill>
            <a:prstDash val="solid"/>
            <a:miter/>
          </a:ln>
        </p:spPr>
        <p:txBody>
          <a:bodyPr rtlCol="0" anchor="ctr"/>
          <a:lstStyle/>
          <a:p>
            <a:pPr algn="ctr"/>
            <a:endParaRPr lang="en-US" sz="1200">
              <a:latin typeface="Gill Sans Light" panose="020B0302020104020203" pitchFamily="34" charset="-79"/>
              <a:cs typeface="Gill Sans Light" panose="020B0302020104020203" pitchFamily="34" charset="-79"/>
            </a:endParaRPr>
          </a:p>
        </p:txBody>
      </p:sp>
      <p:cxnSp>
        <p:nvCxnSpPr>
          <p:cNvPr id="21" name="Straight Arrow Connector 20">
            <a:extLst>
              <a:ext uri="{FF2B5EF4-FFF2-40B4-BE49-F238E27FC236}">
                <a16:creationId xmlns:a16="http://schemas.microsoft.com/office/drawing/2014/main" id="{AC04C1FB-B383-6B64-C647-DC4CDA4D48E2}"/>
              </a:ext>
            </a:extLst>
          </p:cNvPr>
          <p:cNvCxnSpPr>
            <a:cxnSpLocks/>
            <a:stCxn id="22" idx="3"/>
          </p:cNvCxnSpPr>
          <p:nvPr/>
        </p:nvCxnSpPr>
        <p:spPr>
          <a:xfrm>
            <a:off x="2524377" y="1776067"/>
            <a:ext cx="1407159" cy="30356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9B7C3E7-1788-A937-2A61-C34073673D99}"/>
              </a:ext>
            </a:extLst>
          </p:cNvPr>
          <p:cNvSpPr txBox="1"/>
          <p:nvPr/>
        </p:nvSpPr>
        <p:spPr>
          <a:xfrm>
            <a:off x="1995065" y="1606790"/>
            <a:ext cx="529312" cy="338554"/>
          </a:xfrm>
          <a:prstGeom prst="rect">
            <a:avLst/>
          </a:prstGeom>
          <a:noFill/>
        </p:spPr>
        <p:txBody>
          <a:bodyPr wrap="none" rtlCol="0">
            <a:spAutoFit/>
          </a:bodyPr>
          <a:lstStyle/>
          <a:p>
            <a:pPr algn="ctr"/>
            <a:r>
              <a:rPr lang="en-US" sz="1600">
                <a:solidFill>
                  <a:srgbClr val="FF0000"/>
                </a:solidFill>
                <a:latin typeface="Gill Sans" panose="020B0502020104020203" pitchFamily="34" charset="-79"/>
                <a:cs typeface="Gill Sans" panose="020B0502020104020203" pitchFamily="34" charset="-79"/>
              </a:rPr>
              <a:t>21%</a:t>
            </a:r>
          </a:p>
        </p:txBody>
      </p:sp>
      <p:grpSp>
        <p:nvGrpSpPr>
          <p:cNvPr id="24" name="Group 23">
            <a:extLst>
              <a:ext uri="{FF2B5EF4-FFF2-40B4-BE49-F238E27FC236}">
                <a16:creationId xmlns:a16="http://schemas.microsoft.com/office/drawing/2014/main" id="{F4942BCD-1D99-BCD4-AE6E-A728304A529A}"/>
              </a:ext>
            </a:extLst>
          </p:cNvPr>
          <p:cNvGrpSpPr/>
          <p:nvPr/>
        </p:nvGrpSpPr>
        <p:grpSpPr>
          <a:xfrm>
            <a:off x="6441395" y="4527802"/>
            <a:ext cx="1198605" cy="307777"/>
            <a:chOff x="4031564" y="4594183"/>
            <a:chExt cx="1198605" cy="307777"/>
          </a:xfrm>
        </p:grpSpPr>
        <p:sp>
          <p:nvSpPr>
            <p:cNvPr id="25" name="Freeform 24">
              <a:extLst>
                <a:ext uri="{FF2B5EF4-FFF2-40B4-BE49-F238E27FC236}">
                  <a16:creationId xmlns:a16="http://schemas.microsoft.com/office/drawing/2014/main" id="{EF7A446A-E757-8B12-5755-777707736DB5}"/>
                </a:ext>
              </a:extLst>
            </p:cNvPr>
            <p:cNvSpPr/>
            <p:nvPr/>
          </p:nvSpPr>
          <p:spPr>
            <a:xfrm>
              <a:off x="4031564" y="4685842"/>
              <a:ext cx="355600" cy="124459"/>
            </a:xfrm>
            <a:custGeom>
              <a:avLst/>
              <a:gdLst>
                <a:gd name="connsiteX0" fmla="*/ 0 w 355600"/>
                <a:gd name="connsiteY0" fmla="*/ 124460 h 124459"/>
                <a:gd name="connsiteX1" fmla="*/ 355600 w 355600"/>
                <a:gd name="connsiteY1" fmla="*/ 124460 h 124459"/>
                <a:gd name="connsiteX2" fmla="*/ 355600 w 355600"/>
                <a:gd name="connsiteY2" fmla="*/ 0 h 124459"/>
                <a:gd name="connsiteX3" fmla="*/ 0 w 355600"/>
                <a:gd name="connsiteY3" fmla="*/ 0 h 124459"/>
              </a:gdLst>
              <a:ahLst/>
              <a:cxnLst>
                <a:cxn ang="0">
                  <a:pos x="connsiteX0" y="connsiteY0"/>
                </a:cxn>
                <a:cxn ang="0">
                  <a:pos x="connsiteX1" y="connsiteY1"/>
                </a:cxn>
                <a:cxn ang="0">
                  <a:pos x="connsiteX2" y="connsiteY2"/>
                </a:cxn>
                <a:cxn ang="0">
                  <a:pos x="connsiteX3" y="connsiteY3"/>
                </a:cxn>
              </a:cxnLst>
              <a:rect l="l" t="t" r="r" b="b"/>
              <a:pathLst>
                <a:path w="355600" h="124459">
                  <a:moveTo>
                    <a:pt x="0" y="124460"/>
                  </a:moveTo>
                  <a:lnTo>
                    <a:pt x="355600" y="124460"/>
                  </a:lnTo>
                  <a:lnTo>
                    <a:pt x="355600" y="0"/>
                  </a:lnTo>
                  <a:lnTo>
                    <a:pt x="0" y="0"/>
                  </a:lnTo>
                  <a:close/>
                </a:path>
              </a:pathLst>
            </a:custGeom>
            <a:solidFill>
              <a:srgbClr val="FF9300">
                <a:alpha val="80000"/>
              </a:srgbClr>
            </a:solidFill>
            <a:ln w="12700" cap="flat">
              <a:solidFill>
                <a:srgbClr val="000000">
                  <a:alpha val="80000"/>
                </a:srgbClr>
              </a:solidFill>
              <a:prstDash val="solid"/>
              <a:miter/>
            </a:ln>
          </p:spPr>
          <p:txBody>
            <a:bodyPr rtlCol="0" anchor="ctr"/>
            <a:lstStyle/>
            <a:p>
              <a:endParaRPr lang="en-US">
                <a:latin typeface="Gill Sans Light" panose="020B0302020104020203" pitchFamily="34" charset="-79"/>
                <a:cs typeface="Gill Sans Light" panose="020B0302020104020203" pitchFamily="34" charset="-79"/>
              </a:endParaRPr>
            </a:p>
          </p:txBody>
        </p:sp>
        <p:sp>
          <p:nvSpPr>
            <p:cNvPr id="26" name="TextBox 25">
              <a:extLst>
                <a:ext uri="{FF2B5EF4-FFF2-40B4-BE49-F238E27FC236}">
                  <a16:creationId xmlns:a16="http://schemas.microsoft.com/office/drawing/2014/main" id="{6D21E9A2-7545-6FD4-565A-E6E1EF8EC275}"/>
                </a:ext>
              </a:extLst>
            </p:cNvPr>
            <p:cNvSpPr txBox="1"/>
            <p:nvPr/>
          </p:nvSpPr>
          <p:spPr>
            <a:xfrm>
              <a:off x="4437964" y="4594183"/>
              <a:ext cx="792205" cy="307777"/>
            </a:xfrm>
            <a:prstGeom prst="rect">
              <a:avLst/>
            </a:prstGeom>
            <a:noFill/>
          </p:spPr>
          <p:txBody>
            <a:bodyPr wrap="none" rtlCol="0">
              <a:spAutoFit/>
            </a:bodyPr>
            <a:lstStyle/>
            <a:p>
              <a:pPr algn="l"/>
              <a:r>
                <a:rPr lang="en-US" spc="0" baseline="0">
                  <a:ln/>
                  <a:solidFill>
                    <a:srgbClr val="000000"/>
                  </a:solidFill>
                  <a:latin typeface="Gill Sans Light" panose="020B0302020104020203" pitchFamily="34" charset="-79"/>
                  <a:cs typeface="Gill Sans Light" panose="020B0302020104020203" pitchFamily="34" charset="-79"/>
                  <a:sym typeface="Arial"/>
                  <a:rtl val="0"/>
                </a:rPr>
                <a:t>Fallbacks</a:t>
              </a:r>
            </a:p>
          </p:txBody>
        </p:sp>
      </p:grpSp>
      <p:sp>
        <p:nvSpPr>
          <p:cNvPr id="188" name="Freeform 187">
            <a:extLst>
              <a:ext uri="{FF2B5EF4-FFF2-40B4-BE49-F238E27FC236}">
                <a16:creationId xmlns:a16="http://schemas.microsoft.com/office/drawing/2014/main" id="{FF3A44A9-2EE9-1346-B9B9-565FB8C0F0D8}"/>
              </a:ext>
            </a:extLst>
          </p:cNvPr>
          <p:cNvSpPr/>
          <p:nvPr/>
        </p:nvSpPr>
        <p:spPr>
          <a:xfrm>
            <a:off x="4760328" y="2300470"/>
            <a:ext cx="801377" cy="1674720"/>
          </a:xfrm>
          <a:custGeom>
            <a:avLst/>
            <a:gdLst>
              <a:gd name="connsiteX0" fmla="*/ 0 w 474053"/>
              <a:gd name="connsiteY0" fmla="*/ 1068346 h 1068345"/>
              <a:gd name="connsiteX1" fmla="*/ 474053 w 474053"/>
              <a:gd name="connsiteY1" fmla="*/ 1068346 h 1068345"/>
              <a:gd name="connsiteX2" fmla="*/ 474053 w 474053"/>
              <a:gd name="connsiteY2" fmla="*/ 0 h 1068345"/>
              <a:gd name="connsiteX3" fmla="*/ 0 w 474053"/>
              <a:gd name="connsiteY3" fmla="*/ 0 h 1068345"/>
            </a:gdLst>
            <a:ahLst/>
            <a:cxnLst>
              <a:cxn ang="0">
                <a:pos x="connsiteX0" y="connsiteY0"/>
              </a:cxn>
              <a:cxn ang="0">
                <a:pos x="connsiteX1" y="connsiteY1"/>
              </a:cxn>
              <a:cxn ang="0">
                <a:pos x="connsiteX2" y="connsiteY2"/>
              </a:cxn>
              <a:cxn ang="0">
                <a:pos x="connsiteX3" y="connsiteY3"/>
              </a:cxn>
            </a:cxnLst>
            <a:rect l="l" t="t" r="r" b="b"/>
            <a:pathLst>
              <a:path w="474053" h="1068345">
                <a:moveTo>
                  <a:pt x="0" y="1068346"/>
                </a:moveTo>
                <a:lnTo>
                  <a:pt x="474053" y="1068346"/>
                </a:lnTo>
                <a:lnTo>
                  <a:pt x="474053" y="0"/>
                </a:lnTo>
                <a:lnTo>
                  <a:pt x="0" y="0"/>
                </a:lnTo>
                <a:close/>
              </a:path>
            </a:pathLst>
          </a:custGeom>
          <a:solidFill>
            <a:srgbClr val="3CB043">
              <a:alpha val="80000"/>
            </a:srgbClr>
          </a:solidFill>
          <a:ln w="25400" cap="flat">
            <a:solidFill>
              <a:srgbClr val="000000">
                <a:alpha val="80000"/>
              </a:srgbClr>
            </a:solidFill>
            <a:prstDash val="solid"/>
            <a:miter/>
          </a:ln>
        </p:spPr>
        <p:txBody>
          <a:bodyPr rtlCol="0" anchor="ctr"/>
          <a:lstStyle/>
          <a:p>
            <a:pPr algn="ctr"/>
            <a:endParaRPr lang="en-US" sz="1600">
              <a:latin typeface="Gill Sans Light" panose="020B0302020104020203" pitchFamily="34" charset="-79"/>
              <a:cs typeface="Gill Sans Light" panose="020B0302020104020203" pitchFamily="34" charset="-79"/>
            </a:endParaRPr>
          </a:p>
        </p:txBody>
      </p:sp>
      <p:sp>
        <p:nvSpPr>
          <p:cNvPr id="190" name="TextBox 189">
            <a:extLst>
              <a:ext uri="{FF2B5EF4-FFF2-40B4-BE49-F238E27FC236}">
                <a16:creationId xmlns:a16="http://schemas.microsoft.com/office/drawing/2014/main" id="{E4C92208-5BAB-A285-26B6-5396AF7C1155}"/>
              </a:ext>
            </a:extLst>
          </p:cNvPr>
          <p:cNvSpPr txBox="1"/>
          <p:nvPr/>
        </p:nvSpPr>
        <p:spPr>
          <a:xfrm>
            <a:off x="4831884" y="2351156"/>
            <a:ext cx="658263" cy="390422"/>
          </a:xfrm>
          <a:prstGeom prst="rect">
            <a:avLst/>
          </a:prstGeom>
          <a:noFill/>
        </p:spPr>
        <p:txBody>
          <a:bodyPr wrap="none" rtlCol="0">
            <a:spAutoFit/>
          </a:bodyPr>
          <a:lstStyle/>
          <a:p>
            <a:pPr algn="ctr"/>
            <a:r>
              <a:rPr lang="en-US" sz="1600" spc="0" baseline="0">
                <a:ln/>
                <a:solidFill>
                  <a:srgbClr val="000000"/>
                </a:solidFill>
                <a:latin typeface="Gill Sans" panose="020B0502020104020203" pitchFamily="34" charset="-79"/>
                <a:cs typeface="Gill Sans" panose="020B0502020104020203" pitchFamily="34" charset="-79"/>
                <a:sym typeface="Arial"/>
                <a:rtl val="0"/>
              </a:rPr>
              <a:t>76%</a:t>
            </a:r>
          </a:p>
        </p:txBody>
      </p:sp>
      <p:sp>
        <p:nvSpPr>
          <p:cNvPr id="28" name="TextBox 27">
            <a:extLst>
              <a:ext uri="{FF2B5EF4-FFF2-40B4-BE49-F238E27FC236}">
                <a16:creationId xmlns:a16="http://schemas.microsoft.com/office/drawing/2014/main" id="{9AD53949-6892-B007-8A7F-7DE9236044CC}"/>
              </a:ext>
            </a:extLst>
          </p:cNvPr>
          <p:cNvSpPr txBox="1"/>
          <p:nvPr/>
        </p:nvSpPr>
        <p:spPr>
          <a:xfrm>
            <a:off x="-9041" y="4866501"/>
            <a:ext cx="2836033" cy="276999"/>
          </a:xfrm>
          <a:prstGeom prst="rect">
            <a:avLst/>
          </a:prstGeom>
          <a:noFill/>
        </p:spPr>
        <p:txBody>
          <a:bodyPr wrap="none" rtlCol="0">
            <a:spAutoFit/>
          </a:bodyPr>
          <a:lstStyle/>
          <a:p>
            <a:r>
              <a:rPr lang="en-US" sz="1200">
                <a:latin typeface="Gill Sans Light" panose="020B0302020104020203" pitchFamily="34" charset="-79"/>
                <a:cs typeface="Gill Sans Light" panose="020B0302020104020203" pitchFamily="34" charset="-79"/>
              </a:rPr>
              <a:t>Numbers in failiure-controlled environment.</a:t>
            </a:r>
          </a:p>
        </p:txBody>
      </p:sp>
    </p:spTree>
    <p:extLst>
      <p:ext uri="{BB962C8B-B14F-4D97-AF65-F5344CB8AC3E}">
        <p14:creationId xmlns:p14="http://schemas.microsoft.com/office/powerpoint/2010/main" val="10084919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3" presetClass="emph" presetSubtype="2" fill="hold" grpId="0" nodeType="withEffect">
                                  <p:stCondLst>
                                    <p:cond delay="0"/>
                                  </p:stCondLst>
                                  <p:childTnLst>
                                    <p:animClr clrSpc="rgb" dir="cw">
                                      <p:cBhvr override="childStyle">
                                        <p:cTn id="12" dur="500" fill="hold"/>
                                        <p:tgtEl>
                                          <p:spTgt spid="139"/>
                                        </p:tgtEl>
                                        <p:attrNameLst>
                                          <p:attrName>style.color</p:attrName>
                                        </p:attrNameLst>
                                      </p:cBhvr>
                                      <p:to>
                                        <a:schemeClr val="accent1"/>
                                      </p:to>
                                    </p:animClr>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9" grpId="0"/>
      <p:bldP spid="15" grpId="0"/>
      <p:bldP spid="19" grpId="0"/>
      <p:bldP spid="20" grpId="0" animBg="1"/>
      <p:bldP spid="22"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DCFE95D-D070-238B-3375-9F65573CED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52</a:t>
            </a:fld>
            <a:endParaRPr lang="en-US"/>
          </a:p>
        </p:txBody>
      </p:sp>
      <p:sp>
        <p:nvSpPr>
          <p:cNvPr id="7" name="Rounded Rectangle 6">
            <a:extLst>
              <a:ext uri="{FF2B5EF4-FFF2-40B4-BE49-F238E27FC236}">
                <a16:creationId xmlns:a16="http://schemas.microsoft.com/office/drawing/2014/main" id="{FAB035A6-A7E1-96D5-F627-A4A3B40638BA}"/>
              </a:ext>
            </a:extLst>
          </p:cNvPr>
          <p:cNvSpPr/>
          <p:nvPr/>
        </p:nvSpPr>
        <p:spPr>
          <a:xfrm>
            <a:off x="2605759" y="1968357"/>
            <a:ext cx="3932483" cy="958789"/>
          </a:xfrm>
          <a:prstGeom prst="roundRect">
            <a:avLst/>
          </a:prstGeom>
          <a:solidFill>
            <a:schemeClr val="bg1"/>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a:solidFill>
                  <a:srgbClr val="FF9300"/>
                </a:solidFill>
                <a:latin typeface="Gill Sans" panose="020B0502020104020203" pitchFamily="34" charset="-79"/>
                <a:cs typeface="Gill Sans" panose="020B0502020104020203" pitchFamily="34" charset="-79"/>
              </a:rPr>
              <a:t>Oobleck</a:t>
            </a:r>
          </a:p>
          <a:p>
            <a:pPr algn="ctr"/>
            <a:r>
              <a:rPr lang="en-US" sz="1600">
                <a:solidFill>
                  <a:srgbClr val="FF9300"/>
                </a:solidFill>
                <a:latin typeface="Gill Sans Light" panose="020B0302020104020203" pitchFamily="34" charset="-79"/>
                <a:cs typeface="Gill Sans Light" panose="020B0302020104020203" pitchFamily="34" charset="-79"/>
              </a:rPr>
              <a:t>https://github.com/SymbioticLab/Oobleck</a:t>
            </a:r>
          </a:p>
        </p:txBody>
      </p:sp>
      <p:sp>
        <p:nvSpPr>
          <p:cNvPr id="8" name="TextBox 7">
            <a:extLst>
              <a:ext uri="{FF2B5EF4-FFF2-40B4-BE49-F238E27FC236}">
                <a16:creationId xmlns:a16="http://schemas.microsoft.com/office/drawing/2014/main" id="{356006ED-DA68-6968-C167-1889BCDDAF3B}"/>
              </a:ext>
            </a:extLst>
          </p:cNvPr>
          <p:cNvSpPr txBox="1"/>
          <p:nvPr/>
        </p:nvSpPr>
        <p:spPr>
          <a:xfrm>
            <a:off x="3104130" y="869354"/>
            <a:ext cx="2935740" cy="700256"/>
          </a:xfrm>
          <a:prstGeom prst="rect">
            <a:avLst/>
          </a:prstGeom>
          <a:noFill/>
        </p:spPr>
        <p:txBody>
          <a:bodyPr wrap="none" rtlCol="0">
            <a:spAutoFit/>
          </a:bodyPr>
          <a:lstStyle/>
          <a:p>
            <a:pPr>
              <a:lnSpc>
                <a:spcPct val="120000"/>
              </a:lnSpc>
            </a:pPr>
            <a:r>
              <a:rPr lang="en-US" sz="2000">
                <a:latin typeface="Gill Sans" panose="020B0502020104020203" pitchFamily="34" charset="-79"/>
                <a:cs typeface="Gill Sans" panose="020B0502020104020203" pitchFamily="34" charset="-79"/>
              </a:rPr>
              <a:t>Fault tolerance guarantee</a:t>
            </a:r>
          </a:p>
          <a:p>
            <a:pPr marL="182880" indent="-182880">
              <a:lnSpc>
                <a:spcPct val="120000"/>
              </a:lnSpc>
              <a:buFont typeface="Arial" panose="020B0604020202020204" pitchFamily="34" charset="0"/>
              <a:buChar char="•"/>
            </a:pPr>
            <a:r>
              <a:rPr lang="en-US">
                <a:latin typeface="Gill Sans Light" panose="020B0302020104020203" pitchFamily="34" charset="-79"/>
                <a:cs typeface="Gill Sans Light" panose="020B0302020104020203" pitchFamily="34" charset="-79"/>
              </a:rPr>
              <a:t>Utilize model replicas as redundancy</a:t>
            </a:r>
          </a:p>
        </p:txBody>
      </p:sp>
      <p:sp>
        <p:nvSpPr>
          <p:cNvPr id="9" name="TextBox 8">
            <a:extLst>
              <a:ext uri="{FF2B5EF4-FFF2-40B4-BE49-F238E27FC236}">
                <a16:creationId xmlns:a16="http://schemas.microsoft.com/office/drawing/2014/main" id="{16C3606D-32C2-53E6-DA92-626664A63473}"/>
              </a:ext>
            </a:extLst>
          </p:cNvPr>
          <p:cNvSpPr txBox="1"/>
          <p:nvPr/>
        </p:nvSpPr>
        <p:spPr>
          <a:xfrm>
            <a:off x="433200" y="3325893"/>
            <a:ext cx="4115550" cy="958789"/>
          </a:xfrm>
          <a:prstGeom prst="rect">
            <a:avLst/>
          </a:prstGeom>
          <a:noFill/>
        </p:spPr>
        <p:txBody>
          <a:bodyPr wrap="none" rtlCol="0">
            <a:spAutoFit/>
          </a:bodyPr>
          <a:lstStyle/>
          <a:p>
            <a:pPr>
              <a:lnSpc>
                <a:spcPct val="120000"/>
              </a:lnSpc>
            </a:pPr>
            <a:r>
              <a:rPr lang="en-US" sz="2000">
                <a:latin typeface="Gill Sans" panose="020B0502020104020203" pitchFamily="34" charset="-79"/>
                <a:cs typeface="Gill Sans" panose="020B0502020104020203" pitchFamily="34" charset="-79"/>
              </a:rPr>
              <a:t>High throughput</a:t>
            </a:r>
          </a:p>
          <a:p>
            <a:pPr marL="182880" indent="-182880">
              <a:lnSpc>
                <a:spcPct val="120000"/>
              </a:lnSpc>
              <a:buFont typeface="Arial" panose="020B0604020202020204" pitchFamily="34" charset="0"/>
              <a:buChar char="•"/>
            </a:pPr>
            <a:r>
              <a:rPr lang="en-US">
                <a:latin typeface="Gill Sans Light" panose="020B0302020104020203" pitchFamily="34" charset="-79"/>
                <a:cs typeface="Gill Sans Light" panose="020B0302020104020203" pitchFamily="34" charset="-79"/>
              </a:rPr>
              <a:t>Utilize all available resources</a:t>
            </a:r>
          </a:p>
          <a:p>
            <a:pPr marL="182880" indent="-182880">
              <a:lnSpc>
                <a:spcPct val="120000"/>
              </a:lnSpc>
              <a:buFont typeface="Arial" panose="020B0604020202020204" pitchFamily="34" charset="0"/>
              <a:buChar char="•"/>
            </a:pPr>
            <a:r>
              <a:rPr lang="en-US">
                <a:latin typeface="Gill Sans Light" panose="020B0302020104020203" pitchFamily="34" charset="-79"/>
                <a:cs typeface="Gill Sans Light" panose="020B0302020104020203" pitchFamily="34" charset="-79"/>
              </a:rPr>
              <a:t>Avoid stragglers in heterogeneous pipeline execution</a:t>
            </a:r>
          </a:p>
        </p:txBody>
      </p:sp>
      <p:sp>
        <p:nvSpPr>
          <p:cNvPr id="10" name="TextBox 9">
            <a:extLst>
              <a:ext uri="{FF2B5EF4-FFF2-40B4-BE49-F238E27FC236}">
                <a16:creationId xmlns:a16="http://schemas.microsoft.com/office/drawing/2014/main" id="{1D8346C5-892D-6A2D-2F47-A7292D8D9E5F}"/>
              </a:ext>
            </a:extLst>
          </p:cNvPr>
          <p:cNvSpPr txBox="1"/>
          <p:nvPr/>
        </p:nvSpPr>
        <p:spPr>
          <a:xfrm>
            <a:off x="5259485" y="3325892"/>
            <a:ext cx="3197029" cy="958789"/>
          </a:xfrm>
          <a:prstGeom prst="rect">
            <a:avLst/>
          </a:prstGeom>
          <a:noFill/>
        </p:spPr>
        <p:txBody>
          <a:bodyPr wrap="none" rtlCol="0">
            <a:spAutoFit/>
          </a:bodyPr>
          <a:lstStyle/>
          <a:p>
            <a:pPr>
              <a:lnSpc>
                <a:spcPct val="120000"/>
              </a:lnSpc>
            </a:pPr>
            <a:r>
              <a:rPr lang="en-US" sz="2000">
                <a:latin typeface="Gill Sans" panose="020B0502020104020203" pitchFamily="34" charset="-79"/>
                <a:cs typeface="Gill Sans" panose="020B0502020104020203" pitchFamily="34" charset="-79"/>
              </a:rPr>
              <a:t>Fast recovery from failures</a:t>
            </a:r>
          </a:p>
          <a:p>
            <a:pPr marL="182880" indent="-182880">
              <a:lnSpc>
                <a:spcPct val="120000"/>
              </a:lnSpc>
              <a:buFont typeface="Arial" panose="020B0604020202020204" pitchFamily="34" charset="0"/>
              <a:buChar char="•"/>
            </a:pPr>
            <a:r>
              <a:rPr lang="en-US">
                <a:latin typeface="Gill Sans Light" panose="020B0302020104020203" pitchFamily="34" charset="-79"/>
                <a:cs typeface="Gill Sans Light" panose="020B0302020104020203" pitchFamily="34" charset="-79"/>
              </a:rPr>
              <a:t>Dynamic reconfiguration without restart</a:t>
            </a:r>
          </a:p>
          <a:p>
            <a:pPr marL="182880" indent="-182880">
              <a:lnSpc>
                <a:spcPct val="120000"/>
              </a:lnSpc>
              <a:buFont typeface="Arial" panose="020B0604020202020204" pitchFamily="34" charset="0"/>
              <a:buChar char="•"/>
            </a:pPr>
            <a:r>
              <a:rPr lang="en-US">
                <a:latin typeface="Gill Sans Light" panose="020B0302020104020203" pitchFamily="34" charset="-79"/>
                <a:cs typeface="Gill Sans Light" panose="020B0302020104020203" pitchFamily="34" charset="-79"/>
              </a:rPr>
              <a:t>Reuse pre-generated pipeline templates</a:t>
            </a:r>
          </a:p>
        </p:txBody>
      </p:sp>
      <p:cxnSp>
        <p:nvCxnSpPr>
          <p:cNvPr id="12" name="Straight Connector 11">
            <a:extLst>
              <a:ext uri="{FF2B5EF4-FFF2-40B4-BE49-F238E27FC236}">
                <a16:creationId xmlns:a16="http://schemas.microsoft.com/office/drawing/2014/main" id="{82ACFBD2-FF88-9CC3-52FF-0D2DDA82E19A}"/>
              </a:ext>
            </a:extLst>
          </p:cNvPr>
          <p:cNvCxnSpPr>
            <a:cxnSpLocks/>
            <a:stCxn id="7" idx="0"/>
            <a:endCxn id="8" idx="2"/>
          </p:cNvCxnSpPr>
          <p:nvPr/>
        </p:nvCxnSpPr>
        <p:spPr>
          <a:xfrm flipH="1" flipV="1">
            <a:off x="4572000" y="1569610"/>
            <a:ext cx="1" cy="398747"/>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5E19BE5C-0FC1-9598-E597-6FADB515E95F}"/>
              </a:ext>
            </a:extLst>
          </p:cNvPr>
          <p:cNvCxnSpPr>
            <a:cxnSpLocks/>
            <a:stCxn id="9" idx="0"/>
          </p:cNvCxnSpPr>
          <p:nvPr/>
        </p:nvCxnSpPr>
        <p:spPr>
          <a:xfrm flipV="1">
            <a:off x="2490975" y="2927146"/>
            <a:ext cx="1286546" cy="398747"/>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865A9E3-6860-C8DD-24AC-463AB7F29554}"/>
              </a:ext>
            </a:extLst>
          </p:cNvPr>
          <p:cNvCxnSpPr>
            <a:cxnSpLocks/>
            <a:stCxn id="10" idx="0"/>
          </p:cNvCxnSpPr>
          <p:nvPr/>
        </p:nvCxnSpPr>
        <p:spPr>
          <a:xfrm flipH="1" flipV="1">
            <a:off x="5456420" y="2927146"/>
            <a:ext cx="1401580" cy="398746"/>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124AEDC-F1FD-A39C-6D6C-8D30C6E0FE13}"/>
              </a:ext>
            </a:extLst>
          </p:cNvPr>
          <p:cNvSpPr txBox="1"/>
          <p:nvPr/>
        </p:nvSpPr>
        <p:spPr>
          <a:xfrm>
            <a:off x="3676793" y="3018115"/>
            <a:ext cx="1800493" cy="338554"/>
          </a:xfrm>
          <a:prstGeom prst="rect">
            <a:avLst/>
          </a:prstGeom>
          <a:noFill/>
        </p:spPr>
        <p:txBody>
          <a:bodyPr wrap="none" rtlCol="0">
            <a:spAutoFit/>
          </a:bodyPr>
          <a:lstStyle/>
          <a:p>
            <a:pPr algn="ctr"/>
            <a:r>
              <a:rPr lang="en-US" sz="1600">
                <a:latin typeface="Gill Sans Light" panose="020B0302020104020203" pitchFamily="34" charset="-79"/>
                <a:cs typeface="Gill Sans Light" panose="020B0302020104020203" pitchFamily="34" charset="-79"/>
              </a:rPr>
              <a:t>insujang@umich.edu</a:t>
            </a:r>
          </a:p>
        </p:txBody>
      </p:sp>
    </p:spTree>
    <p:extLst>
      <p:ext uri="{BB962C8B-B14F-4D97-AF65-F5344CB8AC3E}">
        <p14:creationId xmlns:p14="http://schemas.microsoft.com/office/powerpoint/2010/main" val="8204023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83A184-4548-6745-9CA3-37650A275A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53</a:t>
            </a:fld>
            <a:r>
              <a:rPr lang="en-US"/>
              <a:t> / 33</a:t>
            </a:r>
          </a:p>
        </p:txBody>
      </p:sp>
      <p:sp>
        <p:nvSpPr>
          <p:cNvPr id="4" name="Title 3">
            <a:extLst>
              <a:ext uri="{FF2B5EF4-FFF2-40B4-BE49-F238E27FC236}">
                <a16:creationId xmlns:a16="http://schemas.microsoft.com/office/drawing/2014/main" id="{638A56C6-BFF7-1412-97D3-A3F1EDD2581F}"/>
              </a:ext>
            </a:extLst>
          </p:cNvPr>
          <p:cNvSpPr>
            <a:spLocks noGrp="1"/>
          </p:cNvSpPr>
          <p:nvPr>
            <p:ph type="title"/>
          </p:nvPr>
        </p:nvSpPr>
        <p:spPr/>
        <p:txBody>
          <a:bodyPr/>
          <a:lstStyle/>
          <a:p>
            <a:r>
              <a:rPr lang="en-US"/>
              <a:t>Pipeline Parallelism</a:t>
            </a:r>
          </a:p>
        </p:txBody>
      </p:sp>
      <p:pic>
        <p:nvPicPr>
          <p:cNvPr id="6" name="Picture 5">
            <a:extLst>
              <a:ext uri="{FF2B5EF4-FFF2-40B4-BE49-F238E27FC236}">
                <a16:creationId xmlns:a16="http://schemas.microsoft.com/office/drawing/2014/main" id="{3C53B504-6B24-D78F-60B7-3429F7892AC7}"/>
              </a:ext>
            </a:extLst>
          </p:cNvPr>
          <p:cNvPicPr>
            <a:picLocks noChangeAspect="1"/>
          </p:cNvPicPr>
          <p:nvPr/>
        </p:nvPicPr>
        <p:blipFill>
          <a:blip r:embed="rId2"/>
          <a:stretch>
            <a:fillRect/>
          </a:stretch>
        </p:blipFill>
        <p:spPr>
          <a:xfrm>
            <a:off x="4421918" y="1992012"/>
            <a:ext cx="4624416" cy="1913238"/>
          </a:xfrm>
          <a:prstGeom prst="rect">
            <a:avLst/>
          </a:prstGeom>
        </p:spPr>
      </p:pic>
      <p:pic>
        <p:nvPicPr>
          <p:cNvPr id="9" name="Picture 8" descr="A computer keyboard with red squares&#10;&#10;Description automatically generated">
            <a:extLst>
              <a:ext uri="{FF2B5EF4-FFF2-40B4-BE49-F238E27FC236}">
                <a16:creationId xmlns:a16="http://schemas.microsoft.com/office/drawing/2014/main" id="{673D9D73-3FE0-45D4-E227-DBB0759950D4}"/>
              </a:ext>
            </a:extLst>
          </p:cNvPr>
          <p:cNvPicPr>
            <a:picLocks noChangeAspect="1"/>
          </p:cNvPicPr>
          <p:nvPr/>
        </p:nvPicPr>
        <p:blipFill>
          <a:blip r:embed="rId3"/>
          <a:stretch>
            <a:fillRect/>
          </a:stretch>
        </p:blipFill>
        <p:spPr>
          <a:xfrm>
            <a:off x="140706" y="2215407"/>
            <a:ext cx="3587531" cy="1683493"/>
          </a:xfrm>
          <a:prstGeom prst="rect">
            <a:avLst/>
          </a:prstGeom>
        </p:spPr>
      </p:pic>
    </p:spTree>
    <p:extLst>
      <p:ext uri="{BB962C8B-B14F-4D97-AF65-F5344CB8AC3E}">
        <p14:creationId xmlns:p14="http://schemas.microsoft.com/office/powerpoint/2010/main" val="30278740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94C483-0AAA-D61A-FA18-B32E00D2346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7F36AE-6B5A-6A42-DC8D-4EC8DC5FFD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54</a:t>
            </a:fld>
            <a:r>
              <a:rPr lang="en-US"/>
              <a:t> / 33</a:t>
            </a:r>
          </a:p>
        </p:txBody>
      </p:sp>
      <p:sp>
        <p:nvSpPr>
          <p:cNvPr id="4" name="Title 3">
            <a:extLst>
              <a:ext uri="{FF2B5EF4-FFF2-40B4-BE49-F238E27FC236}">
                <a16:creationId xmlns:a16="http://schemas.microsoft.com/office/drawing/2014/main" id="{9C340230-746C-A8ED-FBBD-5E9B67F6AA32}"/>
              </a:ext>
            </a:extLst>
          </p:cNvPr>
          <p:cNvSpPr>
            <a:spLocks noGrp="1"/>
          </p:cNvSpPr>
          <p:nvPr>
            <p:ph type="title"/>
          </p:nvPr>
        </p:nvSpPr>
        <p:spPr/>
        <p:txBody>
          <a:bodyPr/>
          <a:lstStyle/>
          <a:p>
            <a:r>
              <a:rPr lang="en-US"/>
              <a:t>Dynamic Programming</a:t>
            </a:r>
          </a:p>
        </p:txBody>
      </p:sp>
      <p:pic>
        <p:nvPicPr>
          <p:cNvPr id="6" name="Picture 5" descr="A math equations on a white background&#10;&#10;Description automatically generated">
            <a:extLst>
              <a:ext uri="{FF2B5EF4-FFF2-40B4-BE49-F238E27FC236}">
                <a16:creationId xmlns:a16="http://schemas.microsoft.com/office/drawing/2014/main" id="{C941D093-66CC-AD0C-CC05-381D315F310B}"/>
              </a:ext>
            </a:extLst>
          </p:cNvPr>
          <p:cNvPicPr>
            <a:picLocks noChangeAspect="1"/>
          </p:cNvPicPr>
          <p:nvPr/>
        </p:nvPicPr>
        <p:blipFill>
          <a:blip r:embed="rId2"/>
          <a:stretch>
            <a:fillRect/>
          </a:stretch>
        </p:blipFill>
        <p:spPr>
          <a:xfrm>
            <a:off x="3640301" y="1196054"/>
            <a:ext cx="3630430" cy="1124318"/>
          </a:xfrm>
          <a:prstGeom prst="rect">
            <a:avLst/>
          </a:prstGeom>
          <a:ln>
            <a:noFill/>
          </a:ln>
        </p:spPr>
      </p:pic>
      <p:sp>
        <p:nvSpPr>
          <p:cNvPr id="8" name="Rectangle 7">
            <a:extLst>
              <a:ext uri="{FF2B5EF4-FFF2-40B4-BE49-F238E27FC236}">
                <a16:creationId xmlns:a16="http://schemas.microsoft.com/office/drawing/2014/main" id="{91E4C7E2-F493-E074-5740-5FF5BB7BB51D}"/>
              </a:ext>
            </a:extLst>
          </p:cNvPr>
          <p:cNvSpPr/>
          <p:nvPr/>
        </p:nvSpPr>
        <p:spPr>
          <a:xfrm>
            <a:off x="4490367" y="1757231"/>
            <a:ext cx="2208552" cy="258946"/>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98467574-912F-1D9F-B878-9455490EE6C0}"/>
              </a:ext>
            </a:extLst>
          </p:cNvPr>
          <p:cNvGrpSpPr/>
          <p:nvPr/>
        </p:nvGrpSpPr>
        <p:grpSpPr>
          <a:xfrm>
            <a:off x="74646" y="1211365"/>
            <a:ext cx="4795473" cy="739429"/>
            <a:chOff x="74646" y="1211365"/>
            <a:chExt cx="4795473" cy="739429"/>
          </a:xfrm>
        </p:grpSpPr>
        <p:sp>
          <p:nvSpPr>
            <p:cNvPr id="7" name="Rectangle 6">
              <a:extLst>
                <a:ext uri="{FF2B5EF4-FFF2-40B4-BE49-F238E27FC236}">
                  <a16:creationId xmlns:a16="http://schemas.microsoft.com/office/drawing/2014/main" id="{1A2899D6-EB7B-54F7-1658-E927FE16D75B}"/>
                </a:ext>
              </a:extLst>
            </p:cNvPr>
            <p:cNvSpPr/>
            <p:nvPr/>
          </p:nvSpPr>
          <p:spPr>
            <a:xfrm>
              <a:off x="3723371" y="1211365"/>
              <a:ext cx="1146748" cy="3476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3466FD53-A823-E0C2-1AC2-784C070157F5}"/>
                </a:ext>
              </a:extLst>
            </p:cNvPr>
            <p:cNvSpPr txBox="1"/>
            <p:nvPr/>
          </p:nvSpPr>
          <p:spPr>
            <a:xfrm>
              <a:off x="74646" y="1212130"/>
              <a:ext cx="3342583" cy="738664"/>
            </a:xfrm>
            <a:prstGeom prst="rect">
              <a:avLst/>
            </a:prstGeom>
            <a:noFill/>
          </p:spPr>
          <p:txBody>
            <a:bodyPr wrap="none" rtlCol="0">
              <a:spAutoFit/>
            </a:bodyPr>
            <a:lstStyle/>
            <a:p>
              <a:pPr algn="r"/>
              <a:r>
                <a:rPr lang="en-US">
                  <a:latin typeface="Gill Sans Light" panose="020B0302020104020203" pitchFamily="34" charset="-79"/>
                  <a:cs typeface="Gill Sans Light" panose="020B0302020104020203" pitchFamily="34" charset="-79"/>
                </a:rPr>
                <a:t>Minimal total iteration time</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when slicing </a:t>
              </a:r>
              <a:r>
                <a:rPr lang="en-US" i="1">
                  <a:latin typeface="Gill Sans Light" panose="020B0302020104020203" pitchFamily="34" charset="-79"/>
                  <a:cs typeface="Gill Sans Light" panose="020B0302020104020203" pitchFamily="34" charset="-79"/>
                </a:rPr>
                <a:t>k-</a:t>
              </a:r>
              <a:r>
                <a:rPr lang="en-US">
                  <a:latin typeface="Gill Sans Light" panose="020B0302020104020203" pitchFamily="34" charset="-79"/>
                  <a:cs typeface="Gill Sans Light" panose="020B0302020104020203" pitchFamily="34" charset="-79"/>
                </a:rPr>
                <a:t>th~last operators into s stages</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and putting them to d devices</a:t>
              </a:r>
            </a:p>
          </p:txBody>
        </p:sp>
        <p:cxnSp>
          <p:nvCxnSpPr>
            <p:cNvPr id="40" name="Straight Arrow Connector 39">
              <a:extLst>
                <a:ext uri="{FF2B5EF4-FFF2-40B4-BE49-F238E27FC236}">
                  <a16:creationId xmlns:a16="http://schemas.microsoft.com/office/drawing/2014/main" id="{8FD2A095-0DAC-F387-D1AA-4CFA3B814039}"/>
                </a:ext>
              </a:extLst>
            </p:cNvPr>
            <p:cNvCxnSpPr>
              <a:stCxn id="7" idx="1"/>
            </p:cNvCxnSpPr>
            <p:nvPr/>
          </p:nvCxnSpPr>
          <p:spPr>
            <a:xfrm flipH="1">
              <a:off x="3394744" y="1385171"/>
              <a:ext cx="32862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403201C1-2A67-D81D-6AAA-8EFBC301F551}"/>
              </a:ext>
            </a:extLst>
          </p:cNvPr>
          <p:cNvSpPr txBox="1"/>
          <p:nvPr/>
        </p:nvSpPr>
        <p:spPr>
          <a:xfrm>
            <a:off x="5010831" y="1246507"/>
            <a:ext cx="4211409" cy="307777"/>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Time for one stage with kth~ith operators with s devices</a:t>
            </a:r>
          </a:p>
        </p:txBody>
      </p:sp>
      <p:sp>
        <p:nvSpPr>
          <p:cNvPr id="42" name="Rectangle 41">
            <a:extLst>
              <a:ext uri="{FF2B5EF4-FFF2-40B4-BE49-F238E27FC236}">
                <a16:creationId xmlns:a16="http://schemas.microsoft.com/office/drawing/2014/main" id="{8CAA5565-D120-600C-D5D2-7B3E5AED2265}"/>
              </a:ext>
            </a:extLst>
          </p:cNvPr>
          <p:cNvSpPr/>
          <p:nvPr/>
        </p:nvSpPr>
        <p:spPr>
          <a:xfrm>
            <a:off x="4499120" y="1537183"/>
            <a:ext cx="2208552" cy="258946"/>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544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1" grpId="0"/>
      <p:bldP spid="42"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BA86C9-D396-1C18-8701-A767D8D800C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1E78BC-39F3-3DAC-3F8D-DBCB224234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55</a:t>
            </a:fld>
            <a:r>
              <a:rPr lang="en-US"/>
              <a:t> / 33</a:t>
            </a:r>
          </a:p>
        </p:txBody>
      </p:sp>
      <p:sp>
        <p:nvSpPr>
          <p:cNvPr id="4" name="Title 3">
            <a:extLst>
              <a:ext uri="{FF2B5EF4-FFF2-40B4-BE49-F238E27FC236}">
                <a16:creationId xmlns:a16="http://schemas.microsoft.com/office/drawing/2014/main" id="{331DF2A6-F021-C58B-F09F-883076B5DB4A}"/>
              </a:ext>
            </a:extLst>
          </p:cNvPr>
          <p:cNvSpPr>
            <a:spLocks noGrp="1"/>
          </p:cNvSpPr>
          <p:nvPr>
            <p:ph type="title"/>
          </p:nvPr>
        </p:nvSpPr>
        <p:spPr/>
        <p:txBody>
          <a:bodyPr/>
          <a:lstStyle/>
          <a:p>
            <a:r>
              <a:rPr lang="en-US"/>
              <a:t>Dynamic Programming</a:t>
            </a:r>
          </a:p>
        </p:txBody>
      </p:sp>
      <p:pic>
        <p:nvPicPr>
          <p:cNvPr id="6" name="Picture 5" descr="A math equations on a white background&#10;&#10;Description automatically generated">
            <a:extLst>
              <a:ext uri="{FF2B5EF4-FFF2-40B4-BE49-F238E27FC236}">
                <a16:creationId xmlns:a16="http://schemas.microsoft.com/office/drawing/2014/main" id="{324C26C6-4169-74F3-1158-27E63591D0C3}"/>
              </a:ext>
            </a:extLst>
          </p:cNvPr>
          <p:cNvPicPr>
            <a:picLocks noChangeAspect="1"/>
          </p:cNvPicPr>
          <p:nvPr/>
        </p:nvPicPr>
        <p:blipFill>
          <a:blip r:embed="rId2"/>
          <a:stretch>
            <a:fillRect/>
          </a:stretch>
        </p:blipFill>
        <p:spPr>
          <a:xfrm>
            <a:off x="3640301" y="1196054"/>
            <a:ext cx="3630430" cy="1124318"/>
          </a:xfrm>
          <a:prstGeom prst="rect">
            <a:avLst/>
          </a:prstGeom>
          <a:ln>
            <a:noFill/>
          </a:ln>
        </p:spPr>
      </p:pic>
      <p:sp>
        <p:nvSpPr>
          <p:cNvPr id="8" name="Rectangle 7">
            <a:extLst>
              <a:ext uri="{FF2B5EF4-FFF2-40B4-BE49-F238E27FC236}">
                <a16:creationId xmlns:a16="http://schemas.microsoft.com/office/drawing/2014/main" id="{783274D5-4AF3-CDEB-8555-C41036E61F48}"/>
              </a:ext>
            </a:extLst>
          </p:cNvPr>
          <p:cNvSpPr/>
          <p:nvPr/>
        </p:nvSpPr>
        <p:spPr>
          <a:xfrm>
            <a:off x="4490367" y="1757231"/>
            <a:ext cx="2208552" cy="258946"/>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BBB6917-BBFA-2229-976E-E09A63DA3B32}"/>
              </a:ext>
            </a:extLst>
          </p:cNvPr>
          <p:cNvGrpSpPr/>
          <p:nvPr/>
        </p:nvGrpSpPr>
        <p:grpSpPr>
          <a:xfrm>
            <a:off x="1210412" y="3396152"/>
            <a:ext cx="5906124" cy="608646"/>
            <a:chOff x="777240" y="1127766"/>
            <a:chExt cx="7772964" cy="801031"/>
          </a:xfrm>
        </p:grpSpPr>
        <p:sp>
          <p:nvSpPr>
            <p:cNvPr id="10" name="Rounded Rectangle 9">
              <a:extLst>
                <a:ext uri="{FF2B5EF4-FFF2-40B4-BE49-F238E27FC236}">
                  <a16:creationId xmlns:a16="http://schemas.microsoft.com/office/drawing/2014/main" id="{E7BE59B5-A938-60F3-1DA9-4AE902C06DAC}"/>
                </a:ext>
              </a:extLst>
            </p:cNvPr>
            <p:cNvSpPr/>
            <p:nvPr/>
          </p:nvSpPr>
          <p:spPr>
            <a:xfrm>
              <a:off x="777240" y="1584119"/>
              <a:ext cx="36576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x</a:t>
              </a:r>
            </a:p>
          </p:txBody>
        </p:sp>
        <p:sp>
          <p:nvSpPr>
            <p:cNvPr id="11" name="Rounded Rectangle 10">
              <a:extLst>
                <a:ext uri="{FF2B5EF4-FFF2-40B4-BE49-F238E27FC236}">
                  <a16:creationId xmlns:a16="http://schemas.microsoft.com/office/drawing/2014/main" id="{BFF4AB6D-C17F-D7CD-1150-65107B8C3FFD}"/>
                </a:ext>
              </a:extLst>
            </p:cNvPr>
            <p:cNvSpPr/>
            <p:nvPr/>
          </p:nvSpPr>
          <p:spPr>
            <a:xfrm>
              <a:off x="1295016"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12" name="Rounded Rectangle 11">
              <a:extLst>
                <a:ext uri="{FF2B5EF4-FFF2-40B4-BE49-F238E27FC236}">
                  <a16:creationId xmlns:a16="http://schemas.microsoft.com/office/drawing/2014/main" id="{FF78D0D0-3048-8B99-9026-F56858DF9AE9}"/>
                </a:ext>
              </a:extLst>
            </p:cNvPr>
            <p:cNvSpPr/>
            <p:nvPr/>
          </p:nvSpPr>
          <p:spPr>
            <a:xfrm>
              <a:off x="1377312"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k1</a:t>
              </a:r>
            </a:p>
          </p:txBody>
        </p:sp>
        <p:sp>
          <p:nvSpPr>
            <p:cNvPr id="13" name="Rounded Rectangle 12">
              <a:extLst>
                <a:ext uri="{FF2B5EF4-FFF2-40B4-BE49-F238E27FC236}">
                  <a16:creationId xmlns:a16="http://schemas.microsoft.com/office/drawing/2014/main" id="{0704014C-DEDC-AE80-0C0D-F9611E4736EB}"/>
                </a:ext>
              </a:extLst>
            </p:cNvPr>
            <p:cNvSpPr/>
            <p:nvPr/>
          </p:nvSpPr>
          <p:spPr>
            <a:xfrm>
              <a:off x="2090544" y="1585722"/>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14" name="Rounded Rectangle 13">
              <a:extLst>
                <a:ext uri="{FF2B5EF4-FFF2-40B4-BE49-F238E27FC236}">
                  <a16:creationId xmlns:a16="http://schemas.microsoft.com/office/drawing/2014/main" id="{3FFBE844-3FD6-2AB0-8ED6-CF6C21137E92}"/>
                </a:ext>
              </a:extLst>
            </p:cNvPr>
            <p:cNvSpPr/>
            <p:nvPr/>
          </p:nvSpPr>
          <p:spPr>
            <a:xfrm>
              <a:off x="2886072"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15" name="Rounded Rectangle 14">
              <a:extLst>
                <a:ext uri="{FF2B5EF4-FFF2-40B4-BE49-F238E27FC236}">
                  <a16:creationId xmlns:a16="http://schemas.microsoft.com/office/drawing/2014/main" id="{4F1A8658-7EC9-8324-EAB4-31FEF306A661}"/>
                </a:ext>
              </a:extLst>
            </p:cNvPr>
            <p:cNvSpPr/>
            <p:nvPr/>
          </p:nvSpPr>
          <p:spPr>
            <a:xfrm>
              <a:off x="2968368"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k2</a:t>
              </a:r>
            </a:p>
          </p:txBody>
        </p:sp>
        <p:sp>
          <p:nvSpPr>
            <p:cNvPr id="16" name="Rounded Rectangle 15">
              <a:extLst>
                <a:ext uri="{FF2B5EF4-FFF2-40B4-BE49-F238E27FC236}">
                  <a16:creationId xmlns:a16="http://schemas.microsoft.com/office/drawing/2014/main" id="{84D19ED2-9346-16B1-C0AC-570F7E26280A}"/>
                </a:ext>
              </a:extLst>
            </p:cNvPr>
            <p:cNvSpPr/>
            <p:nvPr/>
          </p:nvSpPr>
          <p:spPr>
            <a:xfrm>
              <a:off x="3681600"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add</a:t>
              </a:r>
            </a:p>
          </p:txBody>
        </p:sp>
        <p:sp>
          <p:nvSpPr>
            <p:cNvPr id="17" name="Rounded Rectangle 16">
              <a:extLst>
                <a:ext uri="{FF2B5EF4-FFF2-40B4-BE49-F238E27FC236}">
                  <a16:creationId xmlns:a16="http://schemas.microsoft.com/office/drawing/2014/main" id="{6B793DA5-A983-4E95-35FC-4F5E7D6F4E06}"/>
                </a:ext>
              </a:extLst>
            </p:cNvPr>
            <p:cNvSpPr/>
            <p:nvPr/>
          </p:nvSpPr>
          <p:spPr>
            <a:xfrm>
              <a:off x="4477128" y="1584119"/>
              <a:ext cx="75324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avgpool</a:t>
              </a:r>
            </a:p>
          </p:txBody>
        </p:sp>
        <p:sp>
          <p:nvSpPr>
            <p:cNvPr id="18" name="Rounded Rectangle 17">
              <a:extLst>
                <a:ext uri="{FF2B5EF4-FFF2-40B4-BE49-F238E27FC236}">
                  <a16:creationId xmlns:a16="http://schemas.microsoft.com/office/drawing/2014/main" id="{AC46D856-05B8-1B93-5DB3-7FAF8A650D25}"/>
                </a:ext>
              </a:extLst>
            </p:cNvPr>
            <p:cNvSpPr/>
            <p:nvPr/>
          </p:nvSpPr>
          <p:spPr>
            <a:xfrm>
              <a:off x="5368092"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matmul</a:t>
              </a:r>
            </a:p>
          </p:txBody>
        </p:sp>
        <p:sp>
          <p:nvSpPr>
            <p:cNvPr id="19" name="Rounded Rectangle 18">
              <a:extLst>
                <a:ext uri="{FF2B5EF4-FFF2-40B4-BE49-F238E27FC236}">
                  <a16:creationId xmlns:a16="http://schemas.microsoft.com/office/drawing/2014/main" id="{14A324B3-C0A9-1BFE-FA92-3D34744305D9}"/>
                </a:ext>
              </a:extLst>
            </p:cNvPr>
            <p:cNvSpPr/>
            <p:nvPr/>
          </p:nvSpPr>
          <p:spPr>
            <a:xfrm>
              <a:off x="5450388"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w1</a:t>
              </a:r>
            </a:p>
          </p:txBody>
        </p:sp>
        <p:sp>
          <p:nvSpPr>
            <p:cNvPr id="20" name="Rounded Rectangle 19">
              <a:extLst>
                <a:ext uri="{FF2B5EF4-FFF2-40B4-BE49-F238E27FC236}">
                  <a16:creationId xmlns:a16="http://schemas.microsoft.com/office/drawing/2014/main" id="{2ECEA499-7B05-224B-2AB7-B34DD6562D16}"/>
                </a:ext>
              </a:extLst>
            </p:cNvPr>
            <p:cNvSpPr/>
            <p:nvPr/>
          </p:nvSpPr>
          <p:spPr>
            <a:xfrm>
              <a:off x="6163620" y="1585722"/>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21" name="Rounded Rectangle 20">
              <a:extLst>
                <a:ext uri="{FF2B5EF4-FFF2-40B4-BE49-F238E27FC236}">
                  <a16:creationId xmlns:a16="http://schemas.microsoft.com/office/drawing/2014/main" id="{67075BBC-2912-9022-F95B-E922CBB2DC5D}"/>
                </a:ext>
              </a:extLst>
            </p:cNvPr>
            <p:cNvSpPr/>
            <p:nvPr/>
          </p:nvSpPr>
          <p:spPr>
            <a:xfrm>
              <a:off x="6959148"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matmul</a:t>
              </a:r>
            </a:p>
          </p:txBody>
        </p:sp>
        <p:sp>
          <p:nvSpPr>
            <p:cNvPr id="22" name="Rounded Rectangle 21">
              <a:extLst>
                <a:ext uri="{FF2B5EF4-FFF2-40B4-BE49-F238E27FC236}">
                  <a16:creationId xmlns:a16="http://schemas.microsoft.com/office/drawing/2014/main" id="{72DE709D-99D4-4DE4-75B4-3739DABAB58B}"/>
                </a:ext>
              </a:extLst>
            </p:cNvPr>
            <p:cNvSpPr/>
            <p:nvPr/>
          </p:nvSpPr>
          <p:spPr>
            <a:xfrm>
              <a:off x="7041444"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w2</a:t>
              </a:r>
            </a:p>
          </p:txBody>
        </p:sp>
        <p:sp>
          <p:nvSpPr>
            <p:cNvPr id="23" name="Rounded Rectangle 22">
              <a:extLst>
                <a:ext uri="{FF2B5EF4-FFF2-40B4-BE49-F238E27FC236}">
                  <a16:creationId xmlns:a16="http://schemas.microsoft.com/office/drawing/2014/main" id="{C65F3496-788E-F953-B7C3-7F18852C4CA1}"/>
                </a:ext>
              </a:extLst>
            </p:cNvPr>
            <p:cNvSpPr/>
            <p:nvPr/>
          </p:nvSpPr>
          <p:spPr>
            <a:xfrm>
              <a:off x="7754676" y="1584119"/>
              <a:ext cx="795528"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softmax</a:t>
              </a:r>
            </a:p>
          </p:txBody>
        </p:sp>
        <p:cxnSp>
          <p:nvCxnSpPr>
            <p:cNvPr id="24" name="Straight Arrow Connector 23">
              <a:extLst>
                <a:ext uri="{FF2B5EF4-FFF2-40B4-BE49-F238E27FC236}">
                  <a16:creationId xmlns:a16="http://schemas.microsoft.com/office/drawing/2014/main" id="{777B7FAA-46B5-D1C9-85AF-D1D44D4D666C}"/>
                </a:ext>
              </a:extLst>
            </p:cNvPr>
            <p:cNvCxnSpPr>
              <a:stCxn id="10" idx="3"/>
              <a:endCxn id="11" idx="1"/>
            </p:cNvCxnSpPr>
            <p:nvPr/>
          </p:nvCxnSpPr>
          <p:spPr>
            <a:xfrm>
              <a:off x="1143000"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D804960E-AAFD-21A6-9DA5-D20002002584}"/>
                </a:ext>
              </a:extLst>
            </p:cNvPr>
            <p:cNvCxnSpPr>
              <a:cxnSpLocks/>
              <a:stCxn id="11" idx="3"/>
              <a:endCxn id="13" idx="1"/>
            </p:cNvCxnSpPr>
            <p:nvPr/>
          </p:nvCxnSpPr>
          <p:spPr>
            <a:xfrm>
              <a:off x="1938528"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CB09C34-6821-B8F6-81DC-AD7895C876A6}"/>
                </a:ext>
              </a:extLst>
            </p:cNvPr>
            <p:cNvCxnSpPr>
              <a:cxnSpLocks/>
              <a:stCxn id="12" idx="2"/>
              <a:endCxn id="11" idx="0"/>
            </p:cNvCxnSpPr>
            <p:nvPr/>
          </p:nvCxnSpPr>
          <p:spPr>
            <a:xfrm>
              <a:off x="1616772"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0D1E6FE-4ADD-832D-3C73-833BB8E436B1}"/>
                </a:ext>
              </a:extLst>
            </p:cNvPr>
            <p:cNvCxnSpPr>
              <a:cxnSpLocks/>
              <a:stCxn id="13" idx="3"/>
              <a:endCxn id="14" idx="1"/>
            </p:cNvCxnSpPr>
            <p:nvPr/>
          </p:nvCxnSpPr>
          <p:spPr>
            <a:xfrm flipV="1">
              <a:off x="2734056"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7D050799-7D9C-944F-4845-9BF0256E74DB}"/>
                </a:ext>
              </a:extLst>
            </p:cNvPr>
            <p:cNvCxnSpPr>
              <a:cxnSpLocks/>
              <a:stCxn id="15" idx="2"/>
              <a:endCxn id="14" idx="0"/>
            </p:cNvCxnSpPr>
            <p:nvPr/>
          </p:nvCxnSpPr>
          <p:spPr>
            <a:xfrm>
              <a:off x="3207828"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533E629-1E0A-0972-6F7E-C0D2AAD82083}"/>
                </a:ext>
              </a:extLst>
            </p:cNvPr>
            <p:cNvCxnSpPr>
              <a:cxnSpLocks/>
              <a:stCxn id="14" idx="3"/>
              <a:endCxn id="16" idx="1"/>
            </p:cNvCxnSpPr>
            <p:nvPr/>
          </p:nvCxnSpPr>
          <p:spPr>
            <a:xfrm>
              <a:off x="3529584"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Elbow Connector 29">
              <a:extLst>
                <a:ext uri="{FF2B5EF4-FFF2-40B4-BE49-F238E27FC236}">
                  <a16:creationId xmlns:a16="http://schemas.microsoft.com/office/drawing/2014/main" id="{4D34707F-DFE3-E0EB-5009-C44BEDE31919}"/>
                </a:ext>
              </a:extLst>
            </p:cNvPr>
            <p:cNvCxnSpPr>
              <a:stCxn id="10" idx="2"/>
              <a:endCxn id="16" idx="2"/>
            </p:cNvCxnSpPr>
            <p:nvPr/>
          </p:nvCxnSpPr>
          <p:spPr>
            <a:xfrm rot="16200000" flipH="1">
              <a:off x="2481738" y="400829"/>
              <a:ext cx="12700" cy="3043236"/>
            </a:xfrm>
            <a:prstGeom prst="bentConnector3">
              <a:avLst>
                <a:gd name="adj1" fmla="val 1080000"/>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7EABB81C-8221-EED9-D166-106A19BFA320}"/>
                </a:ext>
              </a:extLst>
            </p:cNvPr>
            <p:cNvCxnSpPr>
              <a:stCxn id="16" idx="3"/>
              <a:endCxn id="17" idx="1"/>
            </p:cNvCxnSpPr>
            <p:nvPr/>
          </p:nvCxnSpPr>
          <p:spPr>
            <a:xfrm>
              <a:off x="4325112"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0D32B125-37F6-BF98-4D17-B48EE7E80F37}"/>
                </a:ext>
              </a:extLst>
            </p:cNvPr>
            <p:cNvCxnSpPr>
              <a:cxnSpLocks/>
              <a:stCxn id="17" idx="3"/>
              <a:endCxn id="18" idx="1"/>
            </p:cNvCxnSpPr>
            <p:nvPr/>
          </p:nvCxnSpPr>
          <p:spPr>
            <a:xfrm>
              <a:off x="5230368" y="1753283"/>
              <a:ext cx="1377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E6F5D557-9BD6-C2D6-1703-1E3D8EE3DE4A}"/>
                </a:ext>
              </a:extLst>
            </p:cNvPr>
            <p:cNvCxnSpPr>
              <a:cxnSpLocks/>
              <a:stCxn id="19" idx="2"/>
              <a:endCxn id="18" idx="0"/>
            </p:cNvCxnSpPr>
            <p:nvPr/>
          </p:nvCxnSpPr>
          <p:spPr>
            <a:xfrm>
              <a:off x="5689848"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6222DE5B-3AC9-9BE7-2A46-3F7B0D7C0058}"/>
                </a:ext>
              </a:extLst>
            </p:cNvPr>
            <p:cNvCxnSpPr>
              <a:cxnSpLocks/>
              <a:stCxn id="18" idx="3"/>
              <a:endCxn id="20" idx="1"/>
            </p:cNvCxnSpPr>
            <p:nvPr/>
          </p:nvCxnSpPr>
          <p:spPr>
            <a:xfrm>
              <a:off x="6011604"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96612BBE-1A7F-09E0-4FB7-2D63454E15E6}"/>
                </a:ext>
              </a:extLst>
            </p:cNvPr>
            <p:cNvCxnSpPr>
              <a:cxnSpLocks/>
              <a:stCxn id="20" idx="3"/>
              <a:endCxn id="21" idx="1"/>
            </p:cNvCxnSpPr>
            <p:nvPr/>
          </p:nvCxnSpPr>
          <p:spPr>
            <a:xfrm flipV="1">
              <a:off x="6807132"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11A0B63A-88EF-B226-D7FF-91942E8FC23B}"/>
                </a:ext>
              </a:extLst>
            </p:cNvPr>
            <p:cNvCxnSpPr>
              <a:cxnSpLocks/>
              <a:stCxn id="22" idx="2"/>
              <a:endCxn id="21" idx="0"/>
            </p:cNvCxnSpPr>
            <p:nvPr/>
          </p:nvCxnSpPr>
          <p:spPr>
            <a:xfrm>
              <a:off x="7280904"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561B586C-B2F2-CA7C-7D25-1101839499AA}"/>
                </a:ext>
              </a:extLst>
            </p:cNvPr>
            <p:cNvCxnSpPr>
              <a:cxnSpLocks/>
              <a:stCxn id="21" idx="3"/>
              <a:endCxn id="23" idx="1"/>
            </p:cNvCxnSpPr>
            <p:nvPr/>
          </p:nvCxnSpPr>
          <p:spPr>
            <a:xfrm>
              <a:off x="7602660"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73" name="Group 72">
            <a:extLst>
              <a:ext uri="{FF2B5EF4-FFF2-40B4-BE49-F238E27FC236}">
                <a16:creationId xmlns:a16="http://schemas.microsoft.com/office/drawing/2014/main" id="{0AEFC4DF-67BA-8024-A009-FD0616BD9298}"/>
              </a:ext>
            </a:extLst>
          </p:cNvPr>
          <p:cNvGrpSpPr/>
          <p:nvPr/>
        </p:nvGrpSpPr>
        <p:grpSpPr>
          <a:xfrm>
            <a:off x="74646" y="1211365"/>
            <a:ext cx="4795473" cy="739429"/>
            <a:chOff x="74646" y="1211365"/>
            <a:chExt cx="4795473" cy="739429"/>
          </a:xfrm>
        </p:grpSpPr>
        <p:sp>
          <p:nvSpPr>
            <p:cNvPr id="7" name="Rectangle 6">
              <a:extLst>
                <a:ext uri="{FF2B5EF4-FFF2-40B4-BE49-F238E27FC236}">
                  <a16:creationId xmlns:a16="http://schemas.microsoft.com/office/drawing/2014/main" id="{B8BDF7EA-8FBD-DEC0-44D0-8893AA3F8157}"/>
                </a:ext>
              </a:extLst>
            </p:cNvPr>
            <p:cNvSpPr/>
            <p:nvPr/>
          </p:nvSpPr>
          <p:spPr>
            <a:xfrm>
              <a:off x="3723371" y="1211365"/>
              <a:ext cx="1146748" cy="3476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F7E3B919-AF92-D24A-2CFD-608D8617BCB1}"/>
                </a:ext>
              </a:extLst>
            </p:cNvPr>
            <p:cNvSpPr txBox="1"/>
            <p:nvPr/>
          </p:nvSpPr>
          <p:spPr>
            <a:xfrm>
              <a:off x="74646" y="1212130"/>
              <a:ext cx="3342583" cy="738664"/>
            </a:xfrm>
            <a:prstGeom prst="rect">
              <a:avLst/>
            </a:prstGeom>
            <a:noFill/>
          </p:spPr>
          <p:txBody>
            <a:bodyPr wrap="none" rtlCol="0">
              <a:spAutoFit/>
            </a:bodyPr>
            <a:lstStyle/>
            <a:p>
              <a:pPr algn="r"/>
              <a:r>
                <a:rPr lang="en-US">
                  <a:latin typeface="Gill Sans Light" panose="020B0302020104020203" pitchFamily="34" charset="-79"/>
                  <a:cs typeface="Gill Sans Light" panose="020B0302020104020203" pitchFamily="34" charset="-79"/>
                </a:rPr>
                <a:t>Minimal total iteration time</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when slicing </a:t>
              </a:r>
              <a:r>
                <a:rPr lang="en-US" i="1">
                  <a:latin typeface="Gill Sans Light" panose="020B0302020104020203" pitchFamily="34" charset="-79"/>
                  <a:cs typeface="Gill Sans Light" panose="020B0302020104020203" pitchFamily="34" charset="-79"/>
                </a:rPr>
                <a:t>k-</a:t>
              </a:r>
              <a:r>
                <a:rPr lang="en-US">
                  <a:latin typeface="Gill Sans Light" panose="020B0302020104020203" pitchFamily="34" charset="-79"/>
                  <a:cs typeface="Gill Sans Light" panose="020B0302020104020203" pitchFamily="34" charset="-79"/>
                </a:rPr>
                <a:t>th~last operators into s stages</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and putting them to d devices</a:t>
              </a:r>
            </a:p>
          </p:txBody>
        </p:sp>
        <p:cxnSp>
          <p:nvCxnSpPr>
            <p:cNvPr id="40" name="Straight Arrow Connector 39">
              <a:extLst>
                <a:ext uri="{FF2B5EF4-FFF2-40B4-BE49-F238E27FC236}">
                  <a16:creationId xmlns:a16="http://schemas.microsoft.com/office/drawing/2014/main" id="{553C5690-463F-8E5C-CA0C-0600031942B8}"/>
                </a:ext>
              </a:extLst>
            </p:cNvPr>
            <p:cNvCxnSpPr>
              <a:stCxn id="7" idx="1"/>
            </p:cNvCxnSpPr>
            <p:nvPr/>
          </p:nvCxnSpPr>
          <p:spPr>
            <a:xfrm flipH="1">
              <a:off x="3394744" y="1385171"/>
              <a:ext cx="32862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A17CF36E-6C72-4895-73DF-BC0BDE1C6D37}"/>
              </a:ext>
            </a:extLst>
          </p:cNvPr>
          <p:cNvSpPr txBox="1"/>
          <p:nvPr/>
        </p:nvSpPr>
        <p:spPr>
          <a:xfrm>
            <a:off x="5010831" y="1246507"/>
            <a:ext cx="4211409" cy="307777"/>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Time for one stage with kth~ith operators with s devices</a:t>
            </a:r>
          </a:p>
        </p:txBody>
      </p:sp>
      <p:sp>
        <p:nvSpPr>
          <p:cNvPr id="42" name="Rectangle 41">
            <a:extLst>
              <a:ext uri="{FF2B5EF4-FFF2-40B4-BE49-F238E27FC236}">
                <a16:creationId xmlns:a16="http://schemas.microsoft.com/office/drawing/2014/main" id="{3B9DE2F0-037B-BC5D-8359-AFD2290B0363}"/>
              </a:ext>
            </a:extLst>
          </p:cNvPr>
          <p:cNvSpPr/>
          <p:nvPr/>
        </p:nvSpPr>
        <p:spPr>
          <a:xfrm>
            <a:off x="4499120" y="1537183"/>
            <a:ext cx="2208552" cy="258946"/>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4DCD2E2-8626-75D5-3775-0BA91A906600}"/>
              </a:ext>
            </a:extLst>
          </p:cNvPr>
          <p:cNvSpPr/>
          <p:nvPr/>
        </p:nvSpPr>
        <p:spPr>
          <a:xfrm>
            <a:off x="3394744" y="3278486"/>
            <a:ext cx="3875987" cy="98224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BACBF39B-BBB8-E62E-EB09-21D5D18673DC}"/>
              </a:ext>
            </a:extLst>
          </p:cNvPr>
          <p:cNvCxnSpPr>
            <a:cxnSpLocks/>
            <a:endCxn id="16" idx="0"/>
          </p:cNvCxnSpPr>
          <p:nvPr/>
        </p:nvCxnSpPr>
        <p:spPr>
          <a:xfrm>
            <a:off x="3255862" y="3004586"/>
            <a:ext cx="405847" cy="7383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28C7B63-280A-12CA-F4BF-C1A5D071C2F8}"/>
              </a:ext>
            </a:extLst>
          </p:cNvPr>
          <p:cNvSpPr txBox="1"/>
          <p:nvPr/>
        </p:nvSpPr>
        <p:spPr>
          <a:xfrm>
            <a:off x="3048874" y="2714775"/>
            <a:ext cx="460382" cy="307777"/>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k-th</a:t>
            </a:r>
          </a:p>
        </p:txBody>
      </p:sp>
      <p:sp>
        <p:nvSpPr>
          <p:cNvPr id="62" name="Rectangle 61">
            <a:extLst>
              <a:ext uri="{FF2B5EF4-FFF2-40B4-BE49-F238E27FC236}">
                <a16:creationId xmlns:a16="http://schemas.microsoft.com/office/drawing/2014/main" id="{F2B74674-7147-E7A7-4861-281A2919F6E0}"/>
              </a:ext>
            </a:extLst>
          </p:cNvPr>
          <p:cNvSpPr/>
          <p:nvPr/>
        </p:nvSpPr>
        <p:spPr>
          <a:xfrm>
            <a:off x="3359476" y="3615504"/>
            <a:ext cx="604465" cy="553195"/>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A362D90-86D7-3B7F-F85E-024DBE50C6B3}"/>
              </a:ext>
            </a:extLst>
          </p:cNvPr>
          <p:cNvSpPr/>
          <p:nvPr/>
        </p:nvSpPr>
        <p:spPr>
          <a:xfrm>
            <a:off x="3999097" y="3318242"/>
            <a:ext cx="3478539" cy="1039536"/>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C1EF06D4-38C8-F659-AF5A-CFCAFC510B2F}"/>
              </a:ext>
            </a:extLst>
          </p:cNvPr>
          <p:cNvSpPr txBox="1"/>
          <p:nvPr/>
        </p:nvSpPr>
        <p:spPr>
          <a:xfrm>
            <a:off x="4406366" y="4505717"/>
            <a:ext cx="4211409" cy="307777"/>
          </a:xfrm>
          <a:prstGeom prst="rect">
            <a:avLst/>
          </a:prstGeom>
          <a:noFill/>
        </p:spPr>
        <p:txBody>
          <a:bodyPr wrap="none" rtlCol="0">
            <a:spAutoFit/>
          </a:bodyPr>
          <a:lstStyle/>
          <a:p>
            <a:r>
              <a:rPr lang="en-US" i="1">
                <a:latin typeface="Gill Sans Light" panose="020B0302020104020203" pitchFamily="34" charset="-79"/>
                <a:cs typeface="Gill Sans Light" panose="020B0302020104020203" pitchFamily="34" charset="-79"/>
              </a:rPr>
              <a:t>(i+1)-</a:t>
            </a:r>
            <a:r>
              <a:rPr lang="en-US">
                <a:latin typeface="Gill Sans Light" panose="020B0302020104020203" pitchFamily="34" charset="-79"/>
                <a:cs typeface="Gill Sans Light" panose="020B0302020104020203" pitchFamily="34" charset="-79"/>
              </a:rPr>
              <a:t>th-last operators in s-1 stages using d-n</a:t>
            </a:r>
            <a:r>
              <a:rPr lang="en-US" baseline="-25000">
                <a:latin typeface="Gill Sans Light" panose="020B0302020104020203" pitchFamily="34" charset="-79"/>
                <a:cs typeface="Gill Sans Light" panose="020B0302020104020203" pitchFamily="34" charset="-79"/>
              </a:rPr>
              <a:t>s</a:t>
            </a:r>
            <a:r>
              <a:rPr lang="en-US">
                <a:latin typeface="Gill Sans Light" panose="020B0302020104020203" pitchFamily="34" charset="-79"/>
                <a:cs typeface="Gill Sans Light" panose="020B0302020104020203" pitchFamily="34" charset="-79"/>
              </a:rPr>
              <a:t>*m</a:t>
            </a:r>
            <a:r>
              <a:rPr lang="en-US" baseline="-25000">
                <a:latin typeface="Gill Sans Light" panose="020B0302020104020203" pitchFamily="34" charset="-79"/>
                <a:cs typeface="Gill Sans Light" panose="020B0302020104020203" pitchFamily="34" charset="-79"/>
              </a:rPr>
              <a:t>s</a:t>
            </a:r>
            <a:r>
              <a:rPr lang="en-US">
                <a:latin typeface="Gill Sans Light" panose="020B0302020104020203" pitchFamily="34" charset="-79"/>
                <a:cs typeface="Gill Sans Light" panose="020B0302020104020203" pitchFamily="34" charset="-79"/>
              </a:rPr>
              <a:t> devices</a:t>
            </a:r>
          </a:p>
        </p:txBody>
      </p:sp>
      <p:sp>
        <p:nvSpPr>
          <p:cNvPr id="65" name="TextBox 64">
            <a:extLst>
              <a:ext uri="{FF2B5EF4-FFF2-40B4-BE49-F238E27FC236}">
                <a16:creationId xmlns:a16="http://schemas.microsoft.com/office/drawing/2014/main" id="{5840E9D6-9C30-14FE-776E-546FB4BCF33B}"/>
              </a:ext>
            </a:extLst>
          </p:cNvPr>
          <p:cNvSpPr txBox="1"/>
          <p:nvPr/>
        </p:nvSpPr>
        <p:spPr>
          <a:xfrm>
            <a:off x="1696335" y="4497368"/>
            <a:ext cx="2172390" cy="307777"/>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One stage with n</a:t>
            </a:r>
            <a:r>
              <a:rPr lang="en-US" baseline="-25000">
                <a:latin typeface="Gill Sans Light" panose="020B0302020104020203" pitchFamily="34" charset="-79"/>
                <a:cs typeface="Gill Sans Light" panose="020B0302020104020203" pitchFamily="34" charset="-79"/>
              </a:rPr>
              <a:t>s</a:t>
            </a:r>
            <a:r>
              <a:rPr lang="en-US">
                <a:latin typeface="Gill Sans Light" panose="020B0302020104020203" pitchFamily="34" charset="-79"/>
                <a:cs typeface="Gill Sans Light" panose="020B0302020104020203" pitchFamily="34" charset="-79"/>
              </a:rPr>
              <a:t>*m</a:t>
            </a:r>
            <a:r>
              <a:rPr lang="en-US" baseline="-25000">
                <a:latin typeface="Gill Sans Light" panose="020B0302020104020203" pitchFamily="34" charset="-79"/>
                <a:cs typeface="Gill Sans Light" panose="020B0302020104020203" pitchFamily="34" charset="-79"/>
              </a:rPr>
              <a:t>s </a:t>
            </a:r>
            <a:r>
              <a:rPr lang="en-US">
                <a:latin typeface="Gill Sans Light" panose="020B0302020104020203" pitchFamily="34" charset="-79"/>
                <a:cs typeface="Gill Sans Light" panose="020B0302020104020203" pitchFamily="34" charset="-79"/>
              </a:rPr>
              <a:t>mesh </a:t>
            </a:r>
          </a:p>
        </p:txBody>
      </p:sp>
      <p:sp>
        <p:nvSpPr>
          <p:cNvPr id="66" name="TextBox 65">
            <a:extLst>
              <a:ext uri="{FF2B5EF4-FFF2-40B4-BE49-F238E27FC236}">
                <a16:creationId xmlns:a16="http://schemas.microsoft.com/office/drawing/2014/main" id="{52C4498F-69B1-D8BE-D631-E21764773AC1}"/>
              </a:ext>
            </a:extLst>
          </p:cNvPr>
          <p:cNvSpPr txBox="1"/>
          <p:nvPr/>
        </p:nvSpPr>
        <p:spPr>
          <a:xfrm>
            <a:off x="3802363" y="2579979"/>
            <a:ext cx="1443024" cy="307777"/>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Iteration start: i=k</a:t>
            </a:r>
          </a:p>
        </p:txBody>
      </p:sp>
      <p:cxnSp>
        <p:nvCxnSpPr>
          <p:cNvPr id="68" name="Straight Arrow Connector 67">
            <a:extLst>
              <a:ext uri="{FF2B5EF4-FFF2-40B4-BE49-F238E27FC236}">
                <a16:creationId xmlns:a16="http://schemas.microsoft.com/office/drawing/2014/main" id="{CDB776FC-6793-4218-5471-E2A525AC8968}"/>
              </a:ext>
            </a:extLst>
          </p:cNvPr>
          <p:cNvCxnSpPr>
            <a:stCxn id="65" idx="0"/>
            <a:endCxn id="62" idx="2"/>
          </p:cNvCxnSpPr>
          <p:nvPr/>
        </p:nvCxnSpPr>
        <p:spPr>
          <a:xfrm flipV="1">
            <a:off x="2782530" y="4168699"/>
            <a:ext cx="879179" cy="32866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9BAB8BA-9B59-3F38-B034-8F50E368FB8B}"/>
              </a:ext>
            </a:extLst>
          </p:cNvPr>
          <p:cNvCxnSpPr>
            <a:cxnSpLocks/>
            <a:stCxn id="64" idx="0"/>
            <a:endCxn id="63" idx="2"/>
          </p:cNvCxnSpPr>
          <p:nvPr/>
        </p:nvCxnSpPr>
        <p:spPr>
          <a:xfrm flipH="1" flipV="1">
            <a:off x="5738367" y="4357778"/>
            <a:ext cx="773704" cy="14793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7421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483B845-DD2F-CB81-7AC8-CAB36F0F3F0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5D14912-2499-BCB6-94F7-494F7BB81B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56</a:t>
            </a:fld>
            <a:r>
              <a:rPr lang="en-US"/>
              <a:t> / 33</a:t>
            </a:r>
          </a:p>
        </p:txBody>
      </p:sp>
      <p:sp>
        <p:nvSpPr>
          <p:cNvPr id="4" name="Title 3">
            <a:extLst>
              <a:ext uri="{FF2B5EF4-FFF2-40B4-BE49-F238E27FC236}">
                <a16:creationId xmlns:a16="http://schemas.microsoft.com/office/drawing/2014/main" id="{EF653D9E-5595-EAAB-8446-619DFCA625A0}"/>
              </a:ext>
            </a:extLst>
          </p:cNvPr>
          <p:cNvSpPr>
            <a:spLocks noGrp="1"/>
          </p:cNvSpPr>
          <p:nvPr>
            <p:ph type="title"/>
          </p:nvPr>
        </p:nvSpPr>
        <p:spPr/>
        <p:txBody>
          <a:bodyPr/>
          <a:lstStyle/>
          <a:p>
            <a:r>
              <a:rPr lang="en-US"/>
              <a:t>Dynamic Programming</a:t>
            </a:r>
          </a:p>
        </p:txBody>
      </p:sp>
      <p:pic>
        <p:nvPicPr>
          <p:cNvPr id="6" name="Picture 5" descr="A math equations on a white background&#10;&#10;Description automatically generated">
            <a:extLst>
              <a:ext uri="{FF2B5EF4-FFF2-40B4-BE49-F238E27FC236}">
                <a16:creationId xmlns:a16="http://schemas.microsoft.com/office/drawing/2014/main" id="{E9D39D90-D5C8-48BA-556E-E127D698A2A3}"/>
              </a:ext>
            </a:extLst>
          </p:cNvPr>
          <p:cNvPicPr>
            <a:picLocks noChangeAspect="1"/>
          </p:cNvPicPr>
          <p:nvPr/>
        </p:nvPicPr>
        <p:blipFill>
          <a:blip r:embed="rId2"/>
          <a:stretch>
            <a:fillRect/>
          </a:stretch>
        </p:blipFill>
        <p:spPr>
          <a:xfrm>
            <a:off x="3640301" y="1196054"/>
            <a:ext cx="3630430" cy="1124318"/>
          </a:xfrm>
          <a:prstGeom prst="rect">
            <a:avLst/>
          </a:prstGeom>
          <a:ln>
            <a:noFill/>
          </a:ln>
        </p:spPr>
      </p:pic>
      <p:sp>
        <p:nvSpPr>
          <p:cNvPr id="7" name="Rectangle 6">
            <a:extLst>
              <a:ext uri="{FF2B5EF4-FFF2-40B4-BE49-F238E27FC236}">
                <a16:creationId xmlns:a16="http://schemas.microsoft.com/office/drawing/2014/main" id="{05BDDEC4-9AEC-38AC-F6B8-386A0D6DDA46}"/>
              </a:ext>
            </a:extLst>
          </p:cNvPr>
          <p:cNvSpPr/>
          <p:nvPr/>
        </p:nvSpPr>
        <p:spPr>
          <a:xfrm>
            <a:off x="3723371" y="1211365"/>
            <a:ext cx="1146748" cy="34761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99D9541-DAE1-3CA4-D5D0-1CC39C3CC0EF}"/>
              </a:ext>
            </a:extLst>
          </p:cNvPr>
          <p:cNvSpPr/>
          <p:nvPr/>
        </p:nvSpPr>
        <p:spPr>
          <a:xfrm>
            <a:off x="4490367" y="1757231"/>
            <a:ext cx="2208552" cy="258946"/>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A625C21-A6C3-C991-439E-579B06702657}"/>
              </a:ext>
            </a:extLst>
          </p:cNvPr>
          <p:cNvGrpSpPr/>
          <p:nvPr/>
        </p:nvGrpSpPr>
        <p:grpSpPr>
          <a:xfrm>
            <a:off x="1210412" y="3396152"/>
            <a:ext cx="5906124" cy="608646"/>
            <a:chOff x="777240" y="1127766"/>
            <a:chExt cx="7772964" cy="801031"/>
          </a:xfrm>
        </p:grpSpPr>
        <p:sp>
          <p:nvSpPr>
            <p:cNvPr id="10" name="Rounded Rectangle 9">
              <a:extLst>
                <a:ext uri="{FF2B5EF4-FFF2-40B4-BE49-F238E27FC236}">
                  <a16:creationId xmlns:a16="http://schemas.microsoft.com/office/drawing/2014/main" id="{721CEE0B-6F42-0B31-2FE1-5A6BCAFF0C54}"/>
                </a:ext>
              </a:extLst>
            </p:cNvPr>
            <p:cNvSpPr/>
            <p:nvPr/>
          </p:nvSpPr>
          <p:spPr>
            <a:xfrm>
              <a:off x="777240" y="1584119"/>
              <a:ext cx="36576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x</a:t>
              </a:r>
            </a:p>
          </p:txBody>
        </p:sp>
        <p:sp>
          <p:nvSpPr>
            <p:cNvPr id="11" name="Rounded Rectangle 10">
              <a:extLst>
                <a:ext uri="{FF2B5EF4-FFF2-40B4-BE49-F238E27FC236}">
                  <a16:creationId xmlns:a16="http://schemas.microsoft.com/office/drawing/2014/main" id="{1DFEEEFC-E2E0-994C-CF4C-AE012D187B48}"/>
                </a:ext>
              </a:extLst>
            </p:cNvPr>
            <p:cNvSpPr/>
            <p:nvPr/>
          </p:nvSpPr>
          <p:spPr>
            <a:xfrm>
              <a:off x="1295016"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12" name="Rounded Rectangle 11">
              <a:extLst>
                <a:ext uri="{FF2B5EF4-FFF2-40B4-BE49-F238E27FC236}">
                  <a16:creationId xmlns:a16="http://schemas.microsoft.com/office/drawing/2014/main" id="{BBF97326-439D-9A9B-43A3-7549AB67CC8F}"/>
                </a:ext>
              </a:extLst>
            </p:cNvPr>
            <p:cNvSpPr/>
            <p:nvPr/>
          </p:nvSpPr>
          <p:spPr>
            <a:xfrm>
              <a:off x="1377312"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k1</a:t>
              </a:r>
            </a:p>
          </p:txBody>
        </p:sp>
        <p:sp>
          <p:nvSpPr>
            <p:cNvPr id="13" name="Rounded Rectangle 12">
              <a:extLst>
                <a:ext uri="{FF2B5EF4-FFF2-40B4-BE49-F238E27FC236}">
                  <a16:creationId xmlns:a16="http://schemas.microsoft.com/office/drawing/2014/main" id="{EBE43C16-BC4C-0A2F-00FF-D86AF35254AB}"/>
                </a:ext>
              </a:extLst>
            </p:cNvPr>
            <p:cNvSpPr/>
            <p:nvPr/>
          </p:nvSpPr>
          <p:spPr>
            <a:xfrm>
              <a:off x="2090544" y="1585722"/>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14" name="Rounded Rectangle 13">
              <a:extLst>
                <a:ext uri="{FF2B5EF4-FFF2-40B4-BE49-F238E27FC236}">
                  <a16:creationId xmlns:a16="http://schemas.microsoft.com/office/drawing/2014/main" id="{99BF65F1-22FC-0795-8E6A-EBBA020A312C}"/>
                </a:ext>
              </a:extLst>
            </p:cNvPr>
            <p:cNvSpPr/>
            <p:nvPr/>
          </p:nvSpPr>
          <p:spPr>
            <a:xfrm>
              <a:off x="2886072"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conv</a:t>
              </a:r>
            </a:p>
          </p:txBody>
        </p:sp>
        <p:sp>
          <p:nvSpPr>
            <p:cNvPr id="15" name="Rounded Rectangle 14">
              <a:extLst>
                <a:ext uri="{FF2B5EF4-FFF2-40B4-BE49-F238E27FC236}">
                  <a16:creationId xmlns:a16="http://schemas.microsoft.com/office/drawing/2014/main" id="{FB1F3F36-BD39-F021-9303-09D6E02C75F6}"/>
                </a:ext>
              </a:extLst>
            </p:cNvPr>
            <p:cNvSpPr/>
            <p:nvPr/>
          </p:nvSpPr>
          <p:spPr>
            <a:xfrm>
              <a:off x="2968368"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k2</a:t>
              </a:r>
            </a:p>
          </p:txBody>
        </p:sp>
        <p:sp>
          <p:nvSpPr>
            <p:cNvPr id="16" name="Rounded Rectangle 15">
              <a:extLst>
                <a:ext uri="{FF2B5EF4-FFF2-40B4-BE49-F238E27FC236}">
                  <a16:creationId xmlns:a16="http://schemas.microsoft.com/office/drawing/2014/main" id="{4F092F36-3408-97DF-F097-804F3FF2366D}"/>
                </a:ext>
              </a:extLst>
            </p:cNvPr>
            <p:cNvSpPr/>
            <p:nvPr/>
          </p:nvSpPr>
          <p:spPr>
            <a:xfrm>
              <a:off x="3681600"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add</a:t>
              </a:r>
            </a:p>
          </p:txBody>
        </p:sp>
        <p:sp>
          <p:nvSpPr>
            <p:cNvPr id="17" name="Rounded Rectangle 16">
              <a:extLst>
                <a:ext uri="{FF2B5EF4-FFF2-40B4-BE49-F238E27FC236}">
                  <a16:creationId xmlns:a16="http://schemas.microsoft.com/office/drawing/2014/main" id="{817BBDF8-5E8A-9A51-B78B-5D8278C622DF}"/>
                </a:ext>
              </a:extLst>
            </p:cNvPr>
            <p:cNvSpPr/>
            <p:nvPr/>
          </p:nvSpPr>
          <p:spPr>
            <a:xfrm>
              <a:off x="4477128" y="1584119"/>
              <a:ext cx="75324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avgpool</a:t>
              </a:r>
            </a:p>
          </p:txBody>
        </p:sp>
        <p:sp>
          <p:nvSpPr>
            <p:cNvPr id="18" name="Rounded Rectangle 17">
              <a:extLst>
                <a:ext uri="{FF2B5EF4-FFF2-40B4-BE49-F238E27FC236}">
                  <a16:creationId xmlns:a16="http://schemas.microsoft.com/office/drawing/2014/main" id="{1364EBE4-8F7A-0C9D-9AFB-41055D18C8AD}"/>
                </a:ext>
              </a:extLst>
            </p:cNvPr>
            <p:cNvSpPr/>
            <p:nvPr/>
          </p:nvSpPr>
          <p:spPr>
            <a:xfrm>
              <a:off x="5368092"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matmul</a:t>
              </a:r>
            </a:p>
          </p:txBody>
        </p:sp>
        <p:sp>
          <p:nvSpPr>
            <p:cNvPr id="19" name="Rounded Rectangle 18">
              <a:extLst>
                <a:ext uri="{FF2B5EF4-FFF2-40B4-BE49-F238E27FC236}">
                  <a16:creationId xmlns:a16="http://schemas.microsoft.com/office/drawing/2014/main" id="{731489D3-EEE0-61E8-0347-4B2C93859821}"/>
                </a:ext>
              </a:extLst>
            </p:cNvPr>
            <p:cNvSpPr/>
            <p:nvPr/>
          </p:nvSpPr>
          <p:spPr>
            <a:xfrm>
              <a:off x="5450388"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w1</a:t>
              </a:r>
            </a:p>
          </p:txBody>
        </p:sp>
        <p:sp>
          <p:nvSpPr>
            <p:cNvPr id="20" name="Rounded Rectangle 19">
              <a:extLst>
                <a:ext uri="{FF2B5EF4-FFF2-40B4-BE49-F238E27FC236}">
                  <a16:creationId xmlns:a16="http://schemas.microsoft.com/office/drawing/2014/main" id="{610E6C3D-4DAF-75B0-C40F-D0580BBD7574}"/>
                </a:ext>
              </a:extLst>
            </p:cNvPr>
            <p:cNvSpPr/>
            <p:nvPr/>
          </p:nvSpPr>
          <p:spPr>
            <a:xfrm>
              <a:off x="6163620" y="1585722"/>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relu</a:t>
              </a:r>
            </a:p>
          </p:txBody>
        </p:sp>
        <p:sp>
          <p:nvSpPr>
            <p:cNvPr id="21" name="Rounded Rectangle 20">
              <a:extLst>
                <a:ext uri="{FF2B5EF4-FFF2-40B4-BE49-F238E27FC236}">
                  <a16:creationId xmlns:a16="http://schemas.microsoft.com/office/drawing/2014/main" id="{7FE297B4-BCE7-DDBB-197A-03EF9CE23A65}"/>
                </a:ext>
              </a:extLst>
            </p:cNvPr>
            <p:cNvSpPr/>
            <p:nvPr/>
          </p:nvSpPr>
          <p:spPr>
            <a:xfrm>
              <a:off x="6959148" y="1584119"/>
              <a:ext cx="643512"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matmul</a:t>
              </a:r>
            </a:p>
          </p:txBody>
        </p:sp>
        <p:sp>
          <p:nvSpPr>
            <p:cNvPr id="22" name="Rounded Rectangle 21">
              <a:extLst>
                <a:ext uri="{FF2B5EF4-FFF2-40B4-BE49-F238E27FC236}">
                  <a16:creationId xmlns:a16="http://schemas.microsoft.com/office/drawing/2014/main" id="{51540069-7BF4-FA7C-8012-5EB874FA9D06}"/>
                </a:ext>
              </a:extLst>
            </p:cNvPr>
            <p:cNvSpPr/>
            <p:nvPr/>
          </p:nvSpPr>
          <p:spPr>
            <a:xfrm>
              <a:off x="7041444" y="1127766"/>
              <a:ext cx="478920"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w2</a:t>
              </a:r>
            </a:p>
          </p:txBody>
        </p:sp>
        <p:sp>
          <p:nvSpPr>
            <p:cNvPr id="23" name="Rounded Rectangle 22">
              <a:extLst>
                <a:ext uri="{FF2B5EF4-FFF2-40B4-BE49-F238E27FC236}">
                  <a16:creationId xmlns:a16="http://schemas.microsoft.com/office/drawing/2014/main" id="{2F00B98E-A16D-28E8-90C6-2C6E77F1B328}"/>
                </a:ext>
              </a:extLst>
            </p:cNvPr>
            <p:cNvSpPr/>
            <p:nvPr/>
          </p:nvSpPr>
          <p:spPr>
            <a:xfrm>
              <a:off x="7754676" y="1584119"/>
              <a:ext cx="795528" cy="33832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sz="1000">
                  <a:latin typeface="Gill Sans" panose="020B0502020104020203" pitchFamily="34" charset="-79"/>
                  <a:cs typeface="Gill Sans" panose="020B0502020104020203" pitchFamily="34" charset="-79"/>
                </a:rPr>
                <a:t>softmax</a:t>
              </a:r>
            </a:p>
          </p:txBody>
        </p:sp>
        <p:cxnSp>
          <p:nvCxnSpPr>
            <p:cNvPr id="24" name="Straight Arrow Connector 23">
              <a:extLst>
                <a:ext uri="{FF2B5EF4-FFF2-40B4-BE49-F238E27FC236}">
                  <a16:creationId xmlns:a16="http://schemas.microsoft.com/office/drawing/2014/main" id="{270A0B39-8039-6156-D5F8-FCD498A500ED}"/>
                </a:ext>
              </a:extLst>
            </p:cNvPr>
            <p:cNvCxnSpPr>
              <a:stCxn id="10" idx="3"/>
              <a:endCxn id="11" idx="1"/>
            </p:cNvCxnSpPr>
            <p:nvPr/>
          </p:nvCxnSpPr>
          <p:spPr>
            <a:xfrm>
              <a:off x="1143000"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E213C98-E2C6-E5CC-D8A9-C2E47E1BC07E}"/>
                </a:ext>
              </a:extLst>
            </p:cNvPr>
            <p:cNvCxnSpPr>
              <a:cxnSpLocks/>
              <a:stCxn id="11" idx="3"/>
              <a:endCxn id="13" idx="1"/>
            </p:cNvCxnSpPr>
            <p:nvPr/>
          </p:nvCxnSpPr>
          <p:spPr>
            <a:xfrm>
              <a:off x="1938528"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E412E83A-673B-0FCE-20B0-707DEFE331BF}"/>
                </a:ext>
              </a:extLst>
            </p:cNvPr>
            <p:cNvCxnSpPr>
              <a:cxnSpLocks/>
              <a:stCxn id="12" idx="2"/>
              <a:endCxn id="11" idx="0"/>
            </p:cNvCxnSpPr>
            <p:nvPr/>
          </p:nvCxnSpPr>
          <p:spPr>
            <a:xfrm>
              <a:off x="1616772"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60E5CAB4-E53A-8ECB-5409-D79A9F03D5FC}"/>
                </a:ext>
              </a:extLst>
            </p:cNvPr>
            <p:cNvCxnSpPr>
              <a:cxnSpLocks/>
              <a:stCxn id="13" idx="3"/>
              <a:endCxn id="14" idx="1"/>
            </p:cNvCxnSpPr>
            <p:nvPr/>
          </p:nvCxnSpPr>
          <p:spPr>
            <a:xfrm flipV="1">
              <a:off x="2734056"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E9B42F56-BCF7-3397-C3C9-2F4E28895C8B}"/>
                </a:ext>
              </a:extLst>
            </p:cNvPr>
            <p:cNvCxnSpPr>
              <a:cxnSpLocks/>
              <a:stCxn id="15" idx="2"/>
              <a:endCxn id="14" idx="0"/>
            </p:cNvCxnSpPr>
            <p:nvPr/>
          </p:nvCxnSpPr>
          <p:spPr>
            <a:xfrm>
              <a:off x="3207828"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8B64BC1-4AA9-3A28-88CA-65F5E47EFCEB}"/>
                </a:ext>
              </a:extLst>
            </p:cNvPr>
            <p:cNvCxnSpPr>
              <a:cxnSpLocks/>
              <a:stCxn id="14" idx="3"/>
              <a:endCxn id="16" idx="1"/>
            </p:cNvCxnSpPr>
            <p:nvPr/>
          </p:nvCxnSpPr>
          <p:spPr>
            <a:xfrm>
              <a:off x="3529584"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Elbow Connector 29">
              <a:extLst>
                <a:ext uri="{FF2B5EF4-FFF2-40B4-BE49-F238E27FC236}">
                  <a16:creationId xmlns:a16="http://schemas.microsoft.com/office/drawing/2014/main" id="{D1F7C576-037D-0681-437D-2EAD9670C25C}"/>
                </a:ext>
              </a:extLst>
            </p:cNvPr>
            <p:cNvCxnSpPr>
              <a:stCxn id="10" idx="2"/>
              <a:endCxn id="16" idx="2"/>
            </p:cNvCxnSpPr>
            <p:nvPr/>
          </p:nvCxnSpPr>
          <p:spPr>
            <a:xfrm rot="16200000" flipH="1">
              <a:off x="2481738" y="400829"/>
              <a:ext cx="12700" cy="3043236"/>
            </a:xfrm>
            <a:prstGeom prst="bentConnector3">
              <a:avLst>
                <a:gd name="adj1" fmla="val 1080000"/>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0D3CF6E-CD2E-BB60-37F0-1000D5056FD5}"/>
                </a:ext>
              </a:extLst>
            </p:cNvPr>
            <p:cNvCxnSpPr>
              <a:stCxn id="16" idx="3"/>
              <a:endCxn id="17" idx="1"/>
            </p:cNvCxnSpPr>
            <p:nvPr/>
          </p:nvCxnSpPr>
          <p:spPr>
            <a:xfrm>
              <a:off x="4325112"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0957F363-A55C-51FB-742F-F37A3AD77268}"/>
                </a:ext>
              </a:extLst>
            </p:cNvPr>
            <p:cNvCxnSpPr>
              <a:cxnSpLocks/>
              <a:stCxn id="17" idx="3"/>
              <a:endCxn id="18" idx="1"/>
            </p:cNvCxnSpPr>
            <p:nvPr/>
          </p:nvCxnSpPr>
          <p:spPr>
            <a:xfrm>
              <a:off x="5230368" y="1753283"/>
              <a:ext cx="1377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424DF6D3-A29E-9499-32A1-19D31DB98D6D}"/>
                </a:ext>
              </a:extLst>
            </p:cNvPr>
            <p:cNvCxnSpPr>
              <a:cxnSpLocks/>
              <a:stCxn id="19" idx="2"/>
              <a:endCxn id="18" idx="0"/>
            </p:cNvCxnSpPr>
            <p:nvPr/>
          </p:nvCxnSpPr>
          <p:spPr>
            <a:xfrm>
              <a:off x="5689848"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4FBD2372-8632-000E-5B94-88A5FD60735D}"/>
                </a:ext>
              </a:extLst>
            </p:cNvPr>
            <p:cNvCxnSpPr>
              <a:cxnSpLocks/>
              <a:stCxn id="18" idx="3"/>
              <a:endCxn id="20" idx="1"/>
            </p:cNvCxnSpPr>
            <p:nvPr/>
          </p:nvCxnSpPr>
          <p:spPr>
            <a:xfrm>
              <a:off x="6011604"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982CE2E7-CD79-77B3-0335-EC1602C1A6CE}"/>
                </a:ext>
              </a:extLst>
            </p:cNvPr>
            <p:cNvCxnSpPr>
              <a:cxnSpLocks/>
              <a:stCxn id="20" idx="3"/>
              <a:endCxn id="21" idx="1"/>
            </p:cNvCxnSpPr>
            <p:nvPr/>
          </p:nvCxnSpPr>
          <p:spPr>
            <a:xfrm flipV="1">
              <a:off x="6807132" y="1753283"/>
              <a:ext cx="152016" cy="1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333533AD-541E-5E08-9F71-AF08E4D25CE2}"/>
                </a:ext>
              </a:extLst>
            </p:cNvPr>
            <p:cNvCxnSpPr>
              <a:cxnSpLocks/>
              <a:stCxn id="22" idx="2"/>
              <a:endCxn id="21" idx="0"/>
            </p:cNvCxnSpPr>
            <p:nvPr/>
          </p:nvCxnSpPr>
          <p:spPr>
            <a:xfrm>
              <a:off x="7280904" y="1466094"/>
              <a:ext cx="0" cy="118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E150023E-F1AC-C2A3-4A97-EC5E2C2E1C67}"/>
                </a:ext>
              </a:extLst>
            </p:cNvPr>
            <p:cNvCxnSpPr>
              <a:cxnSpLocks/>
              <a:stCxn id="21" idx="3"/>
              <a:endCxn id="23" idx="1"/>
            </p:cNvCxnSpPr>
            <p:nvPr/>
          </p:nvCxnSpPr>
          <p:spPr>
            <a:xfrm>
              <a:off x="7602660" y="1753283"/>
              <a:ext cx="15201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8" name="TextBox 37">
            <a:extLst>
              <a:ext uri="{FF2B5EF4-FFF2-40B4-BE49-F238E27FC236}">
                <a16:creationId xmlns:a16="http://schemas.microsoft.com/office/drawing/2014/main" id="{FA8CFBA0-D18E-0FA0-A26D-487AFA6A3C46}"/>
              </a:ext>
            </a:extLst>
          </p:cNvPr>
          <p:cNvSpPr txBox="1"/>
          <p:nvPr/>
        </p:nvSpPr>
        <p:spPr>
          <a:xfrm>
            <a:off x="74646" y="1212130"/>
            <a:ext cx="3342583" cy="738664"/>
          </a:xfrm>
          <a:prstGeom prst="rect">
            <a:avLst/>
          </a:prstGeom>
          <a:noFill/>
        </p:spPr>
        <p:txBody>
          <a:bodyPr wrap="none" rtlCol="0">
            <a:spAutoFit/>
          </a:bodyPr>
          <a:lstStyle/>
          <a:p>
            <a:pPr algn="r"/>
            <a:r>
              <a:rPr lang="en-US">
                <a:latin typeface="Gill Sans Light" panose="020B0302020104020203" pitchFamily="34" charset="-79"/>
                <a:cs typeface="Gill Sans Light" panose="020B0302020104020203" pitchFamily="34" charset="-79"/>
              </a:rPr>
              <a:t>Minimal total iteration time</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when slicing </a:t>
            </a:r>
            <a:r>
              <a:rPr lang="en-US" i="1">
                <a:latin typeface="Gill Sans Light" panose="020B0302020104020203" pitchFamily="34" charset="-79"/>
                <a:cs typeface="Gill Sans Light" panose="020B0302020104020203" pitchFamily="34" charset="-79"/>
              </a:rPr>
              <a:t>k-</a:t>
            </a:r>
            <a:r>
              <a:rPr lang="en-US">
                <a:latin typeface="Gill Sans Light" panose="020B0302020104020203" pitchFamily="34" charset="-79"/>
                <a:cs typeface="Gill Sans Light" panose="020B0302020104020203" pitchFamily="34" charset="-79"/>
              </a:rPr>
              <a:t>th~last operators into s stages</a:t>
            </a:r>
            <a:br>
              <a:rPr lang="en-US">
                <a:latin typeface="Gill Sans Light" panose="020B0302020104020203" pitchFamily="34" charset="-79"/>
                <a:cs typeface="Gill Sans Light" panose="020B0302020104020203" pitchFamily="34" charset="-79"/>
              </a:rPr>
            </a:br>
            <a:r>
              <a:rPr lang="en-US">
                <a:latin typeface="Gill Sans Light" panose="020B0302020104020203" pitchFamily="34" charset="-79"/>
                <a:cs typeface="Gill Sans Light" panose="020B0302020104020203" pitchFamily="34" charset="-79"/>
              </a:rPr>
              <a:t>and putting them to d devices</a:t>
            </a:r>
          </a:p>
        </p:txBody>
      </p:sp>
      <p:cxnSp>
        <p:nvCxnSpPr>
          <p:cNvPr id="40" name="Straight Arrow Connector 39">
            <a:extLst>
              <a:ext uri="{FF2B5EF4-FFF2-40B4-BE49-F238E27FC236}">
                <a16:creationId xmlns:a16="http://schemas.microsoft.com/office/drawing/2014/main" id="{ACC1FEC5-9E36-0D4B-6AB2-38A3EF26AD40}"/>
              </a:ext>
            </a:extLst>
          </p:cNvPr>
          <p:cNvCxnSpPr>
            <a:stCxn id="7" idx="1"/>
          </p:cNvCxnSpPr>
          <p:nvPr/>
        </p:nvCxnSpPr>
        <p:spPr>
          <a:xfrm flipH="1">
            <a:off x="3394744" y="1385171"/>
            <a:ext cx="32862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E38CFD9-5A31-57E6-ED41-3D7F94EC7219}"/>
              </a:ext>
            </a:extLst>
          </p:cNvPr>
          <p:cNvSpPr txBox="1"/>
          <p:nvPr/>
        </p:nvSpPr>
        <p:spPr>
          <a:xfrm>
            <a:off x="5010831" y="1246507"/>
            <a:ext cx="4211409" cy="307777"/>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Time for one stage with kth~ith operators with s devices</a:t>
            </a:r>
          </a:p>
        </p:txBody>
      </p:sp>
      <p:sp>
        <p:nvSpPr>
          <p:cNvPr id="42" name="Rectangle 41">
            <a:extLst>
              <a:ext uri="{FF2B5EF4-FFF2-40B4-BE49-F238E27FC236}">
                <a16:creationId xmlns:a16="http://schemas.microsoft.com/office/drawing/2014/main" id="{DC0D9765-C3AB-8796-5D79-BE5C198CD472}"/>
              </a:ext>
            </a:extLst>
          </p:cNvPr>
          <p:cNvSpPr/>
          <p:nvPr/>
        </p:nvSpPr>
        <p:spPr>
          <a:xfrm>
            <a:off x="4499120" y="1537183"/>
            <a:ext cx="2208552" cy="258946"/>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81EAB74-2331-7E27-FB0E-58D02D046E02}"/>
              </a:ext>
            </a:extLst>
          </p:cNvPr>
          <p:cNvSpPr/>
          <p:nvPr/>
        </p:nvSpPr>
        <p:spPr>
          <a:xfrm>
            <a:off x="3394744" y="3278486"/>
            <a:ext cx="3875987" cy="98224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D5D44EE0-A3A1-666D-684B-524BE0EFA943}"/>
              </a:ext>
            </a:extLst>
          </p:cNvPr>
          <p:cNvCxnSpPr>
            <a:cxnSpLocks/>
            <a:endCxn id="16" idx="0"/>
          </p:cNvCxnSpPr>
          <p:nvPr/>
        </p:nvCxnSpPr>
        <p:spPr>
          <a:xfrm>
            <a:off x="3255862" y="3004586"/>
            <a:ext cx="405847" cy="7383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FB4FA7D-814F-9336-5B47-72BA0F5384EC}"/>
              </a:ext>
            </a:extLst>
          </p:cNvPr>
          <p:cNvSpPr txBox="1"/>
          <p:nvPr/>
        </p:nvSpPr>
        <p:spPr>
          <a:xfrm>
            <a:off x="3048874" y="2714775"/>
            <a:ext cx="460382" cy="307777"/>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k-th</a:t>
            </a:r>
          </a:p>
        </p:txBody>
      </p:sp>
      <p:sp>
        <p:nvSpPr>
          <p:cNvPr id="62" name="Rectangle 61">
            <a:extLst>
              <a:ext uri="{FF2B5EF4-FFF2-40B4-BE49-F238E27FC236}">
                <a16:creationId xmlns:a16="http://schemas.microsoft.com/office/drawing/2014/main" id="{4EE42C5D-06FF-566D-74BC-B1559FFE6C7C}"/>
              </a:ext>
            </a:extLst>
          </p:cNvPr>
          <p:cNvSpPr/>
          <p:nvPr/>
        </p:nvSpPr>
        <p:spPr>
          <a:xfrm>
            <a:off x="3359476" y="3615504"/>
            <a:ext cx="1244199" cy="553195"/>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6B5A627-00F6-D5F7-3739-5E062BFE1A01}"/>
              </a:ext>
            </a:extLst>
          </p:cNvPr>
          <p:cNvSpPr/>
          <p:nvPr/>
        </p:nvSpPr>
        <p:spPr>
          <a:xfrm>
            <a:off x="4651781" y="3318242"/>
            <a:ext cx="2825855" cy="1039536"/>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C634D21A-76E8-C8A0-6884-565D2CA07214}"/>
              </a:ext>
            </a:extLst>
          </p:cNvPr>
          <p:cNvSpPr txBox="1"/>
          <p:nvPr/>
        </p:nvSpPr>
        <p:spPr>
          <a:xfrm>
            <a:off x="4406366" y="4505717"/>
            <a:ext cx="4211409" cy="307777"/>
          </a:xfrm>
          <a:prstGeom prst="rect">
            <a:avLst/>
          </a:prstGeom>
          <a:noFill/>
        </p:spPr>
        <p:txBody>
          <a:bodyPr wrap="none" rtlCol="0">
            <a:spAutoFit/>
          </a:bodyPr>
          <a:lstStyle/>
          <a:p>
            <a:r>
              <a:rPr lang="en-US" i="1">
                <a:latin typeface="Gill Sans Light" panose="020B0302020104020203" pitchFamily="34" charset="-79"/>
                <a:cs typeface="Gill Sans Light" panose="020B0302020104020203" pitchFamily="34" charset="-79"/>
              </a:rPr>
              <a:t>(i+1)-</a:t>
            </a:r>
            <a:r>
              <a:rPr lang="en-US">
                <a:latin typeface="Gill Sans Light" panose="020B0302020104020203" pitchFamily="34" charset="-79"/>
                <a:cs typeface="Gill Sans Light" panose="020B0302020104020203" pitchFamily="34" charset="-79"/>
              </a:rPr>
              <a:t>th-last operators in s-1 stages using d-n</a:t>
            </a:r>
            <a:r>
              <a:rPr lang="en-US" baseline="-25000">
                <a:latin typeface="Gill Sans Light" panose="020B0302020104020203" pitchFamily="34" charset="-79"/>
                <a:cs typeface="Gill Sans Light" panose="020B0302020104020203" pitchFamily="34" charset="-79"/>
              </a:rPr>
              <a:t>s</a:t>
            </a:r>
            <a:r>
              <a:rPr lang="en-US">
                <a:latin typeface="Gill Sans Light" panose="020B0302020104020203" pitchFamily="34" charset="-79"/>
                <a:cs typeface="Gill Sans Light" panose="020B0302020104020203" pitchFamily="34" charset="-79"/>
              </a:rPr>
              <a:t>*m</a:t>
            </a:r>
            <a:r>
              <a:rPr lang="en-US" baseline="-25000">
                <a:latin typeface="Gill Sans Light" panose="020B0302020104020203" pitchFamily="34" charset="-79"/>
                <a:cs typeface="Gill Sans Light" panose="020B0302020104020203" pitchFamily="34" charset="-79"/>
              </a:rPr>
              <a:t>s</a:t>
            </a:r>
            <a:r>
              <a:rPr lang="en-US">
                <a:latin typeface="Gill Sans Light" panose="020B0302020104020203" pitchFamily="34" charset="-79"/>
                <a:cs typeface="Gill Sans Light" panose="020B0302020104020203" pitchFamily="34" charset="-79"/>
              </a:rPr>
              <a:t> devices</a:t>
            </a:r>
          </a:p>
        </p:txBody>
      </p:sp>
      <p:sp>
        <p:nvSpPr>
          <p:cNvPr id="65" name="TextBox 64">
            <a:extLst>
              <a:ext uri="{FF2B5EF4-FFF2-40B4-BE49-F238E27FC236}">
                <a16:creationId xmlns:a16="http://schemas.microsoft.com/office/drawing/2014/main" id="{DC215C7C-207B-5167-D6D4-FA355B0CAEA6}"/>
              </a:ext>
            </a:extLst>
          </p:cNvPr>
          <p:cNvSpPr txBox="1"/>
          <p:nvPr/>
        </p:nvSpPr>
        <p:spPr>
          <a:xfrm>
            <a:off x="1696335" y="4497368"/>
            <a:ext cx="2172390" cy="307777"/>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One stage with n</a:t>
            </a:r>
            <a:r>
              <a:rPr lang="en-US" baseline="-25000">
                <a:latin typeface="Gill Sans Light" panose="020B0302020104020203" pitchFamily="34" charset="-79"/>
                <a:cs typeface="Gill Sans Light" panose="020B0302020104020203" pitchFamily="34" charset="-79"/>
              </a:rPr>
              <a:t>s</a:t>
            </a:r>
            <a:r>
              <a:rPr lang="en-US">
                <a:latin typeface="Gill Sans Light" panose="020B0302020104020203" pitchFamily="34" charset="-79"/>
                <a:cs typeface="Gill Sans Light" panose="020B0302020104020203" pitchFamily="34" charset="-79"/>
              </a:rPr>
              <a:t>*m</a:t>
            </a:r>
            <a:r>
              <a:rPr lang="en-US" baseline="-25000">
                <a:latin typeface="Gill Sans Light" panose="020B0302020104020203" pitchFamily="34" charset="-79"/>
                <a:cs typeface="Gill Sans Light" panose="020B0302020104020203" pitchFamily="34" charset="-79"/>
              </a:rPr>
              <a:t>s </a:t>
            </a:r>
            <a:r>
              <a:rPr lang="en-US">
                <a:latin typeface="Gill Sans Light" panose="020B0302020104020203" pitchFamily="34" charset="-79"/>
                <a:cs typeface="Gill Sans Light" panose="020B0302020104020203" pitchFamily="34" charset="-79"/>
              </a:rPr>
              <a:t>mesh </a:t>
            </a:r>
          </a:p>
        </p:txBody>
      </p:sp>
      <p:cxnSp>
        <p:nvCxnSpPr>
          <p:cNvPr id="68" name="Straight Arrow Connector 67">
            <a:extLst>
              <a:ext uri="{FF2B5EF4-FFF2-40B4-BE49-F238E27FC236}">
                <a16:creationId xmlns:a16="http://schemas.microsoft.com/office/drawing/2014/main" id="{0298FEE9-D4D9-4AE9-E338-8CACED589692}"/>
              </a:ext>
            </a:extLst>
          </p:cNvPr>
          <p:cNvCxnSpPr>
            <a:cxnSpLocks/>
            <a:stCxn id="65" idx="0"/>
            <a:endCxn id="62" idx="2"/>
          </p:cNvCxnSpPr>
          <p:nvPr/>
        </p:nvCxnSpPr>
        <p:spPr>
          <a:xfrm flipV="1">
            <a:off x="2782530" y="4168699"/>
            <a:ext cx="1199046" cy="32866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A4DF0121-8A83-30D4-64C2-C4BF690ECAAE}"/>
              </a:ext>
            </a:extLst>
          </p:cNvPr>
          <p:cNvCxnSpPr>
            <a:cxnSpLocks/>
            <a:stCxn id="64" idx="0"/>
            <a:endCxn id="63" idx="2"/>
          </p:cNvCxnSpPr>
          <p:nvPr/>
        </p:nvCxnSpPr>
        <p:spPr>
          <a:xfrm flipH="1" flipV="1">
            <a:off x="6064709" y="4357778"/>
            <a:ext cx="447362" cy="14793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2CEB7A56-F42E-C732-4A4A-C1AE1B09F6A2}"/>
              </a:ext>
            </a:extLst>
          </p:cNvPr>
          <p:cNvSpPr txBox="1"/>
          <p:nvPr/>
        </p:nvSpPr>
        <p:spPr>
          <a:xfrm>
            <a:off x="3802363" y="2579979"/>
            <a:ext cx="2018501" cy="307777"/>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Iteration continues: i=k+1</a:t>
            </a:r>
          </a:p>
        </p:txBody>
      </p:sp>
    </p:spTree>
    <p:extLst>
      <p:ext uri="{BB962C8B-B14F-4D97-AF65-F5344CB8AC3E}">
        <p14:creationId xmlns:p14="http://schemas.microsoft.com/office/powerpoint/2010/main" val="4209761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96758-6B15-6BB4-C92B-3BF6A848E91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2C6958-68F4-01C7-849B-59484EDB55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6</a:t>
            </a:fld>
            <a:r>
              <a:rPr lang="en-US"/>
              <a:t> / 33</a:t>
            </a:r>
          </a:p>
        </p:txBody>
      </p:sp>
      <p:sp>
        <p:nvSpPr>
          <p:cNvPr id="3" name="Text Placeholder 2">
            <a:extLst>
              <a:ext uri="{FF2B5EF4-FFF2-40B4-BE49-F238E27FC236}">
                <a16:creationId xmlns:a16="http://schemas.microsoft.com/office/drawing/2014/main" id="{338362A5-5F0D-AB7C-EF58-6F068ACF9403}"/>
              </a:ext>
            </a:extLst>
          </p:cNvPr>
          <p:cNvSpPr>
            <a:spLocks noGrp="1"/>
          </p:cNvSpPr>
          <p:nvPr>
            <p:ph type="body" idx="1"/>
          </p:nvPr>
        </p:nvSpPr>
        <p:spPr>
          <a:xfrm>
            <a:off x="433199" y="1233850"/>
            <a:ext cx="8435029" cy="3466200"/>
          </a:xfrm>
        </p:spPr>
        <p:txBody>
          <a:bodyPr/>
          <a:lstStyle/>
          <a:p>
            <a:r>
              <a:rPr lang="en-US"/>
              <a:t>How to </a:t>
            </a:r>
            <a:r>
              <a:rPr lang="en-US" b="1">
                <a:solidFill>
                  <a:srgbClr val="C00000"/>
                </a:solidFill>
              </a:rPr>
              <a:t>automatically parallelize arbitrary models</a:t>
            </a:r>
            <a:r>
              <a:rPr lang="en-US"/>
              <a:t>?</a:t>
            </a:r>
          </a:p>
          <a:p>
            <a:r>
              <a:rPr lang="en-US"/>
              <a:t>How to partition model and cluster to provide maximum throughput?</a:t>
            </a:r>
          </a:p>
        </p:txBody>
      </p:sp>
      <p:sp>
        <p:nvSpPr>
          <p:cNvPr id="4" name="Title 3">
            <a:extLst>
              <a:ext uri="{FF2B5EF4-FFF2-40B4-BE49-F238E27FC236}">
                <a16:creationId xmlns:a16="http://schemas.microsoft.com/office/drawing/2014/main" id="{19B16BBC-DAEF-E025-4542-35109C026736}"/>
              </a:ext>
            </a:extLst>
          </p:cNvPr>
          <p:cNvSpPr>
            <a:spLocks noGrp="1"/>
          </p:cNvSpPr>
          <p:nvPr>
            <p:ph type="title"/>
          </p:nvPr>
        </p:nvSpPr>
        <p:spPr/>
        <p:txBody>
          <a:bodyPr/>
          <a:lstStyle/>
          <a:p>
            <a:r>
              <a:rPr lang="en-US"/>
              <a:t>Problem</a:t>
            </a:r>
          </a:p>
        </p:txBody>
      </p:sp>
      <p:pic>
        <p:nvPicPr>
          <p:cNvPr id="39" name="Picture 38" descr="A table with numbers and a number of sizes&#10;&#10;Description automatically generated with medium confidence">
            <a:extLst>
              <a:ext uri="{FF2B5EF4-FFF2-40B4-BE49-F238E27FC236}">
                <a16:creationId xmlns:a16="http://schemas.microsoft.com/office/drawing/2014/main" id="{1A4875E5-3D4F-D34F-56FE-12290AA5B7AA}"/>
              </a:ext>
            </a:extLst>
          </p:cNvPr>
          <p:cNvPicPr>
            <a:picLocks noChangeAspect="1"/>
          </p:cNvPicPr>
          <p:nvPr/>
        </p:nvPicPr>
        <p:blipFill>
          <a:blip r:embed="rId3"/>
          <a:stretch>
            <a:fillRect/>
          </a:stretch>
        </p:blipFill>
        <p:spPr>
          <a:xfrm>
            <a:off x="1030513" y="2571750"/>
            <a:ext cx="6814458" cy="2165782"/>
          </a:xfrm>
          <a:prstGeom prst="rect">
            <a:avLst/>
          </a:prstGeom>
        </p:spPr>
      </p:pic>
      <p:sp>
        <p:nvSpPr>
          <p:cNvPr id="40" name="Rectangle 39">
            <a:extLst>
              <a:ext uri="{FF2B5EF4-FFF2-40B4-BE49-F238E27FC236}">
                <a16:creationId xmlns:a16="http://schemas.microsoft.com/office/drawing/2014/main" id="{C7F939F5-4BF9-D777-4DB9-C2938508232E}"/>
              </a:ext>
            </a:extLst>
          </p:cNvPr>
          <p:cNvSpPr/>
          <p:nvPr/>
        </p:nvSpPr>
        <p:spPr>
          <a:xfrm>
            <a:off x="3323771" y="2571750"/>
            <a:ext cx="1973943" cy="19616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531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00231-F819-0455-CB1E-7CAFDF0CF77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A32BCD-15BB-424A-3562-4388CB63AE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7</a:t>
            </a:fld>
            <a:r>
              <a:rPr lang="en-US"/>
              <a:t> / 33</a:t>
            </a:r>
          </a:p>
        </p:txBody>
      </p:sp>
      <p:sp>
        <p:nvSpPr>
          <p:cNvPr id="3" name="Text Placeholder 2">
            <a:extLst>
              <a:ext uri="{FF2B5EF4-FFF2-40B4-BE49-F238E27FC236}">
                <a16:creationId xmlns:a16="http://schemas.microsoft.com/office/drawing/2014/main" id="{DAF5FC02-8DBE-988D-5FAF-9A4F64D7190D}"/>
              </a:ext>
            </a:extLst>
          </p:cNvPr>
          <p:cNvSpPr>
            <a:spLocks noGrp="1"/>
          </p:cNvSpPr>
          <p:nvPr>
            <p:ph type="body" idx="1"/>
          </p:nvPr>
        </p:nvSpPr>
        <p:spPr>
          <a:xfrm>
            <a:off x="433200" y="1233850"/>
            <a:ext cx="8558400" cy="3466200"/>
          </a:xfrm>
        </p:spPr>
        <p:txBody>
          <a:bodyPr/>
          <a:lstStyle/>
          <a:p>
            <a:r>
              <a:rPr lang="en-US"/>
              <a:t>How to </a:t>
            </a:r>
            <a:r>
              <a:rPr lang="en-US" b="1">
                <a:solidFill>
                  <a:srgbClr val="C00000"/>
                </a:solidFill>
              </a:rPr>
              <a:t>automatically parallelize arbitrary models</a:t>
            </a:r>
            <a:r>
              <a:rPr lang="en-US"/>
              <a:t>?</a:t>
            </a:r>
          </a:p>
          <a:p>
            <a:r>
              <a:rPr lang="en-US"/>
              <a:t>How to partition model and cluster to provide maximum throughput?</a:t>
            </a:r>
          </a:p>
          <a:p>
            <a:endParaRPr lang="en-US"/>
          </a:p>
        </p:txBody>
      </p:sp>
      <p:sp>
        <p:nvSpPr>
          <p:cNvPr id="4" name="Title 3">
            <a:extLst>
              <a:ext uri="{FF2B5EF4-FFF2-40B4-BE49-F238E27FC236}">
                <a16:creationId xmlns:a16="http://schemas.microsoft.com/office/drawing/2014/main" id="{F2224AD5-2860-FE21-2B8C-80C1B067580A}"/>
              </a:ext>
            </a:extLst>
          </p:cNvPr>
          <p:cNvSpPr>
            <a:spLocks noGrp="1"/>
          </p:cNvSpPr>
          <p:nvPr>
            <p:ph type="title"/>
          </p:nvPr>
        </p:nvSpPr>
        <p:spPr/>
        <p:txBody>
          <a:bodyPr/>
          <a:lstStyle/>
          <a:p>
            <a:r>
              <a:rPr lang="en-US"/>
              <a:t>Problem</a:t>
            </a:r>
          </a:p>
        </p:txBody>
      </p:sp>
      <p:pic>
        <p:nvPicPr>
          <p:cNvPr id="6" name="Picture 5" descr="A diagram of a diagram of a diagram&#10;&#10;Description automatically generated">
            <a:extLst>
              <a:ext uri="{FF2B5EF4-FFF2-40B4-BE49-F238E27FC236}">
                <a16:creationId xmlns:a16="http://schemas.microsoft.com/office/drawing/2014/main" id="{C754ED28-85A3-77C8-5764-264964A27E31}"/>
              </a:ext>
            </a:extLst>
          </p:cNvPr>
          <p:cNvPicPr>
            <a:picLocks noChangeAspect="1"/>
          </p:cNvPicPr>
          <p:nvPr/>
        </p:nvPicPr>
        <p:blipFill>
          <a:blip r:embed="rId3"/>
          <a:stretch>
            <a:fillRect/>
          </a:stretch>
        </p:blipFill>
        <p:spPr>
          <a:xfrm>
            <a:off x="685800" y="2467496"/>
            <a:ext cx="7772400" cy="1996504"/>
          </a:xfrm>
          <a:prstGeom prst="rect">
            <a:avLst/>
          </a:prstGeom>
        </p:spPr>
      </p:pic>
      <p:sp>
        <p:nvSpPr>
          <p:cNvPr id="7" name="TextBox 6">
            <a:extLst>
              <a:ext uri="{FF2B5EF4-FFF2-40B4-BE49-F238E27FC236}">
                <a16:creationId xmlns:a16="http://schemas.microsoft.com/office/drawing/2014/main" id="{CEC90B06-6133-E14C-08ED-80311225357D}"/>
              </a:ext>
            </a:extLst>
          </p:cNvPr>
          <p:cNvSpPr txBox="1"/>
          <p:nvPr/>
        </p:nvSpPr>
        <p:spPr>
          <a:xfrm>
            <a:off x="2873828" y="4392273"/>
            <a:ext cx="2839239" cy="307777"/>
          </a:xfrm>
          <a:prstGeom prst="rect">
            <a:avLst/>
          </a:prstGeom>
          <a:noFill/>
        </p:spPr>
        <p:txBody>
          <a:bodyPr wrap="none" rtlCol="0">
            <a:spAutoFit/>
          </a:bodyPr>
          <a:lstStyle/>
          <a:p>
            <a:r>
              <a:rPr lang="en-US">
                <a:latin typeface="Gill Sans Light" panose="020B0302020104020203" pitchFamily="34" charset="-79"/>
                <a:cs typeface="Gill Sans Light" panose="020B0302020104020203" pitchFamily="34" charset="-79"/>
              </a:rPr>
              <a:t>Wide-Resnet with Alpa and 16 GPUs</a:t>
            </a:r>
          </a:p>
        </p:txBody>
      </p:sp>
    </p:spTree>
    <p:extLst>
      <p:ext uri="{BB962C8B-B14F-4D97-AF65-F5344CB8AC3E}">
        <p14:creationId xmlns:p14="http://schemas.microsoft.com/office/powerpoint/2010/main" val="104605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CDEF3F-F4E5-0F7E-3F63-02C57586FEF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8</a:t>
            </a:fld>
            <a:r>
              <a:rPr lang="en-US"/>
              <a:t> / 33</a:t>
            </a:r>
          </a:p>
        </p:txBody>
      </p:sp>
      <p:sp>
        <p:nvSpPr>
          <p:cNvPr id="4" name="Title 3">
            <a:extLst>
              <a:ext uri="{FF2B5EF4-FFF2-40B4-BE49-F238E27FC236}">
                <a16:creationId xmlns:a16="http://schemas.microsoft.com/office/drawing/2014/main" id="{1FA898B0-6691-FA9E-2DC1-F8B80B381F6F}"/>
              </a:ext>
            </a:extLst>
          </p:cNvPr>
          <p:cNvSpPr>
            <a:spLocks noGrp="1"/>
          </p:cNvSpPr>
          <p:nvPr>
            <p:ph type="title"/>
          </p:nvPr>
        </p:nvSpPr>
        <p:spPr/>
        <p:txBody>
          <a:bodyPr/>
          <a:lstStyle/>
          <a:p>
            <a:r>
              <a:rPr lang="en-US"/>
              <a:t>Observation</a:t>
            </a:r>
          </a:p>
        </p:txBody>
      </p:sp>
      <p:grpSp>
        <p:nvGrpSpPr>
          <p:cNvPr id="55" name="Group 54">
            <a:extLst>
              <a:ext uri="{FF2B5EF4-FFF2-40B4-BE49-F238E27FC236}">
                <a16:creationId xmlns:a16="http://schemas.microsoft.com/office/drawing/2014/main" id="{9F37D31D-E91A-F863-C69B-2AAAC7650D46}"/>
              </a:ext>
            </a:extLst>
          </p:cNvPr>
          <p:cNvGrpSpPr/>
          <p:nvPr/>
        </p:nvGrpSpPr>
        <p:grpSpPr>
          <a:xfrm>
            <a:off x="1173995" y="3309024"/>
            <a:ext cx="6011060" cy="1581418"/>
            <a:chOff x="19162" y="2233983"/>
            <a:chExt cx="8260175" cy="2173126"/>
          </a:xfrm>
        </p:grpSpPr>
        <p:sp>
          <p:nvSpPr>
            <p:cNvPr id="50" name="TextBox 49">
              <a:extLst>
                <a:ext uri="{FF2B5EF4-FFF2-40B4-BE49-F238E27FC236}">
                  <a16:creationId xmlns:a16="http://schemas.microsoft.com/office/drawing/2014/main" id="{00EFC967-3626-F19E-B532-A6CE3C5322F4}"/>
                </a:ext>
              </a:extLst>
            </p:cNvPr>
            <p:cNvSpPr txBox="1"/>
            <p:nvPr/>
          </p:nvSpPr>
          <p:spPr>
            <a:xfrm>
              <a:off x="19162" y="3469737"/>
              <a:ext cx="551754" cy="307777"/>
            </a:xfrm>
            <a:prstGeom prst="rect">
              <a:avLst/>
            </a:prstGeom>
            <a:noFill/>
          </p:spPr>
          <p:txBody>
            <a:bodyPr wrap="none" rtlCol="0">
              <a:spAutoFit/>
            </a:bodyPr>
            <a:lstStyle/>
            <a:p>
              <a:r>
                <a:rPr lang="en-US" b="1">
                  <a:solidFill>
                    <a:srgbClr val="00B050"/>
                  </a:solidFill>
                </a:rPr>
                <a:t>Fast</a:t>
              </a:r>
            </a:p>
          </p:txBody>
        </p:sp>
        <p:grpSp>
          <p:nvGrpSpPr>
            <p:cNvPr id="18" name="Group 17">
              <a:extLst>
                <a:ext uri="{FF2B5EF4-FFF2-40B4-BE49-F238E27FC236}">
                  <a16:creationId xmlns:a16="http://schemas.microsoft.com/office/drawing/2014/main" id="{1FE6224D-EDF5-4555-512C-DBF34AF61D67}"/>
                </a:ext>
              </a:extLst>
            </p:cNvPr>
            <p:cNvGrpSpPr/>
            <p:nvPr/>
          </p:nvGrpSpPr>
          <p:grpSpPr>
            <a:xfrm>
              <a:off x="2905517" y="2818151"/>
              <a:ext cx="1356610" cy="1588958"/>
              <a:chOff x="3008026" y="2818151"/>
              <a:chExt cx="1356610" cy="1588958"/>
            </a:xfrm>
          </p:grpSpPr>
          <p:sp>
            <p:nvSpPr>
              <p:cNvPr id="6" name="Rectangle 5">
                <a:extLst>
                  <a:ext uri="{FF2B5EF4-FFF2-40B4-BE49-F238E27FC236}">
                    <a16:creationId xmlns:a16="http://schemas.microsoft.com/office/drawing/2014/main" id="{7E69C5B1-8990-70FF-CD1B-4A4BDCEF63B8}"/>
                  </a:ext>
                </a:extLst>
              </p:cNvPr>
              <p:cNvSpPr/>
              <p:nvPr/>
            </p:nvSpPr>
            <p:spPr>
              <a:xfrm>
                <a:off x="3008026" y="2818151"/>
                <a:ext cx="1356610" cy="15889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atin typeface="Gill Sans Light" panose="020B0302020104020203" pitchFamily="34" charset="-79"/>
                    <a:cs typeface="Gill Sans Light" panose="020B0302020104020203" pitchFamily="34" charset="-79"/>
                  </a:rPr>
                  <a:t>Node</a:t>
                </a:r>
              </a:p>
            </p:txBody>
          </p:sp>
          <p:sp>
            <p:nvSpPr>
              <p:cNvPr id="14" name="Rectangle 13">
                <a:extLst>
                  <a:ext uri="{FF2B5EF4-FFF2-40B4-BE49-F238E27FC236}">
                    <a16:creationId xmlns:a16="http://schemas.microsoft.com/office/drawing/2014/main" id="{CE83A650-1FAC-ADC5-7B0E-1219D579A761}"/>
                  </a:ext>
                </a:extLst>
              </p:cNvPr>
              <p:cNvSpPr/>
              <p:nvPr/>
            </p:nvSpPr>
            <p:spPr>
              <a:xfrm>
                <a:off x="3273789" y="3185410"/>
                <a:ext cx="825084" cy="236724"/>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nchor="ctr"/>
              <a:lstStyle/>
              <a:p>
                <a:pPr algn="ctr"/>
                <a:r>
                  <a:rPr lang="en-US">
                    <a:solidFill>
                      <a:schemeClr val="accent1"/>
                    </a:solidFill>
                    <a:latin typeface="Gill Sans Light" panose="020B0302020104020203" pitchFamily="34" charset="-79"/>
                    <a:cs typeface="Gill Sans Light" panose="020B0302020104020203" pitchFamily="34" charset="-79"/>
                  </a:rPr>
                  <a:t>GPU</a:t>
                </a:r>
              </a:p>
            </p:txBody>
          </p:sp>
          <p:sp>
            <p:nvSpPr>
              <p:cNvPr id="15" name="Rectangle 14">
                <a:extLst>
                  <a:ext uri="{FF2B5EF4-FFF2-40B4-BE49-F238E27FC236}">
                    <a16:creationId xmlns:a16="http://schemas.microsoft.com/office/drawing/2014/main" id="{586D519C-C9CD-FDC3-51F5-C58755CD7CDE}"/>
                  </a:ext>
                </a:extLst>
              </p:cNvPr>
              <p:cNvSpPr/>
              <p:nvPr/>
            </p:nvSpPr>
            <p:spPr>
              <a:xfrm>
                <a:off x="3273789" y="3462114"/>
                <a:ext cx="825084" cy="236724"/>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nchor="ctr"/>
              <a:lstStyle/>
              <a:p>
                <a:pPr algn="ctr"/>
                <a:r>
                  <a:rPr lang="en-US">
                    <a:solidFill>
                      <a:schemeClr val="accent1"/>
                    </a:solidFill>
                    <a:latin typeface="Gill Sans Light" panose="020B0302020104020203" pitchFamily="34" charset="-79"/>
                    <a:cs typeface="Gill Sans Light" panose="020B0302020104020203" pitchFamily="34" charset="-79"/>
                  </a:rPr>
                  <a:t>GPU</a:t>
                </a:r>
              </a:p>
            </p:txBody>
          </p:sp>
          <p:sp>
            <p:nvSpPr>
              <p:cNvPr id="16" name="Rectangle 15">
                <a:extLst>
                  <a:ext uri="{FF2B5EF4-FFF2-40B4-BE49-F238E27FC236}">
                    <a16:creationId xmlns:a16="http://schemas.microsoft.com/office/drawing/2014/main" id="{84663EEB-DEB8-4725-AD32-93BAF892B78F}"/>
                  </a:ext>
                </a:extLst>
              </p:cNvPr>
              <p:cNvSpPr/>
              <p:nvPr/>
            </p:nvSpPr>
            <p:spPr>
              <a:xfrm>
                <a:off x="3273789" y="3738818"/>
                <a:ext cx="825084" cy="236724"/>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nchor="ctr"/>
              <a:lstStyle/>
              <a:p>
                <a:pPr algn="ctr"/>
                <a:r>
                  <a:rPr lang="en-US">
                    <a:solidFill>
                      <a:schemeClr val="accent1"/>
                    </a:solidFill>
                    <a:latin typeface="Gill Sans Light" panose="020B0302020104020203" pitchFamily="34" charset="-79"/>
                    <a:cs typeface="Gill Sans Light" panose="020B0302020104020203" pitchFamily="34" charset="-79"/>
                  </a:rPr>
                  <a:t>GPU</a:t>
                </a:r>
              </a:p>
            </p:txBody>
          </p:sp>
          <p:sp>
            <p:nvSpPr>
              <p:cNvPr id="17" name="Rectangle 16">
                <a:extLst>
                  <a:ext uri="{FF2B5EF4-FFF2-40B4-BE49-F238E27FC236}">
                    <a16:creationId xmlns:a16="http://schemas.microsoft.com/office/drawing/2014/main" id="{EC5891B1-A7CB-6E09-1AE7-6243D83EC8E9}"/>
                  </a:ext>
                </a:extLst>
              </p:cNvPr>
              <p:cNvSpPr/>
              <p:nvPr/>
            </p:nvSpPr>
            <p:spPr>
              <a:xfrm>
                <a:off x="3273789" y="4015522"/>
                <a:ext cx="825084" cy="236724"/>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nchor="ctr"/>
              <a:lstStyle/>
              <a:p>
                <a:pPr algn="ctr"/>
                <a:r>
                  <a:rPr lang="en-US">
                    <a:solidFill>
                      <a:schemeClr val="accent1"/>
                    </a:solidFill>
                    <a:latin typeface="Gill Sans Light" panose="020B0302020104020203" pitchFamily="34" charset="-79"/>
                    <a:cs typeface="Gill Sans Light" panose="020B0302020104020203" pitchFamily="34" charset="-79"/>
                  </a:rPr>
                  <a:t>GPU</a:t>
                </a:r>
              </a:p>
            </p:txBody>
          </p:sp>
        </p:grpSp>
        <p:grpSp>
          <p:nvGrpSpPr>
            <p:cNvPr id="19" name="Group 18">
              <a:extLst>
                <a:ext uri="{FF2B5EF4-FFF2-40B4-BE49-F238E27FC236}">
                  <a16:creationId xmlns:a16="http://schemas.microsoft.com/office/drawing/2014/main" id="{D9BE5881-95D9-2ED5-0CC2-CAC58FBE77D4}"/>
                </a:ext>
              </a:extLst>
            </p:cNvPr>
            <p:cNvGrpSpPr/>
            <p:nvPr/>
          </p:nvGrpSpPr>
          <p:grpSpPr>
            <a:xfrm>
              <a:off x="896912" y="2818151"/>
              <a:ext cx="1356610" cy="1588958"/>
              <a:chOff x="3008026" y="2818151"/>
              <a:chExt cx="1356610" cy="1588958"/>
            </a:xfrm>
          </p:grpSpPr>
          <p:sp>
            <p:nvSpPr>
              <p:cNvPr id="20" name="Rectangle 19">
                <a:extLst>
                  <a:ext uri="{FF2B5EF4-FFF2-40B4-BE49-F238E27FC236}">
                    <a16:creationId xmlns:a16="http://schemas.microsoft.com/office/drawing/2014/main" id="{94633350-3B6E-D0CC-FD4C-E1D70D631177}"/>
                  </a:ext>
                </a:extLst>
              </p:cNvPr>
              <p:cNvSpPr/>
              <p:nvPr/>
            </p:nvSpPr>
            <p:spPr>
              <a:xfrm>
                <a:off x="3008026" y="2818151"/>
                <a:ext cx="1356610" cy="15889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atin typeface="Gill Sans Light" panose="020B0302020104020203" pitchFamily="34" charset="-79"/>
                    <a:cs typeface="Gill Sans Light" panose="020B0302020104020203" pitchFamily="34" charset="-79"/>
                  </a:rPr>
                  <a:t>Node</a:t>
                </a:r>
              </a:p>
            </p:txBody>
          </p:sp>
          <p:sp>
            <p:nvSpPr>
              <p:cNvPr id="21" name="Rectangle 20">
                <a:extLst>
                  <a:ext uri="{FF2B5EF4-FFF2-40B4-BE49-F238E27FC236}">
                    <a16:creationId xmlns:a16="http://schemas.microsoft.com/office/drawing/2014/main" id="{26FDAF19-B8A2-6731-1E5B-F1874975182C}"/>
                  </a:ext>
                </a:extLst>
              </p:cNvPr>
              <p:cNvSpPr/>
              <p:nvPr/>
            </p:nvSpPr>
            <p:spPr>
              <a:xfrm>
                <a:off x="3273789" y="3185410"/>
                <a:ext cx="825084" cy="236724"/>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nchor="ctr"/>
              <a:lstStyle/>
              <a:p>
                <a:pPr algn="ctr"/>
                <a:r>
                  <a:rPr lang="en-US">
                    <a:solidFill>
                      <a:schemeClr val="accent1"/>
                    </a:solidFill>
                    <a:latin typeface="Gill Sans Light" panose="020B0302020104020203" pitchFamily="34" charset="-79"/>
                    <a:cs typeface="Gill Sans Light" panose="020B0302020104020203" pitchFamily="34" charset="-79"/>
                  </a:rPr>
                  <a:t>GPU</a:t>
                </a:r>
              </a:p>
            </p:txBody>
          </p:sp>
          <p:sp>
            <p:nvSpPr>
              <p:cNvPr id="22" name="Rectangle 21">
                <a:extLst>
                  <a:ext uri="{FF2B5EF4-FFF2-40B4-BE49-F238E27FC236}">
                    <a16:creationId xmlns:a16="http://schemas.microsoft.com/office/drawing/2014/main" id="{470907E3-59E9-C275-D182-E472A02CB8A2}"/>
                  </a:ext>
                </a:extLst>
              </p:cNvPr>
              <p:cNvSpPr/>
              <p:nvPr/>
            </p:nvSpPr>
            <p:spPr>
              <a:xfrm>
                <a:off x="3273789" y="3462114"/>
                <a:ext cx="825084" cy="236724"/>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nchor="ctr"/>
              <a:lstStyle/>
              <a:p>
                <a:pPr algn="ctr"/>
                <a:r>
                  <a:rPr lang="en-US">
                    <a:solidFill>
                      <a:schemeClr val="accent1"/>
                    </a:solidFill>
                    <a:latin typeface="Gill Sans Light" panose="020B0302020104020203" pitchFamily="34" charset="-79"/>
                    <a:cs typeface="Gill Sans Light" panose="020B0302020104020203" pitchFamily="34" charset="-79"/>
                  </a:rPr>
                  <a:t>GPU</a:t>
                </a:r>
              </a:p>
            </p:txBody>
          </p:sp>
          <p:sp>
            <p:nvSpPr>
              <p:cNvPr id="23" name="Rectangle 22">
                <a:extLst>
                  <a:ext uri="{FF2B5EF4-FFF2-40B4-BE49-F238E27FC236}">
                    <a16:creationId xmlns:a16="http://schemas.microsoft.com/office/drawing/2014/main" id="{D796B75E-9851-36A7-6962-D7E5483EF319}"/>
                  </a:ext>
                </a:extLst>
              </p:cNvPr>
              <p:cNvSpPr/>
              <p:nvPr/>
            </p:nvSpPr>
            <p:spPr>
              <a:xfrm>
                <a:off x="3273789" y="3738818"/>
                <a:ext cx="825084" cy="236724"/>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nchor="ctr"/>
              <a:lstStyle/>
              <a:p>
                <a:pPr algn="ctr"/>
                <a:r>
                  <a:rPr lang="en-US">
                    <a:solidFill>
                      <a:schemeClr val="accent1"/>
                    </a:solidFill>
                    <a:latin typeface="Gill Sans Light" panose="020B0302020104020203" pitchFamily="34" charset="-79"/>
                    <a:cs typeface="Gill Sans Light" panose="020B0302020104020203" pitchFamily="34" charset="-79"/>
                  </a:rPr>
                  <a:t>GPU</a:t>
                </a:r>
              </a:p>
            </p:txBody>
          </p:sp>
          <p:sp>
            <p:nvSpPr>
              <p:cNvPr id="24" name="Rectangle 23">
                <a:extLst>
                  <a:ext uri="{FF2B5EF4-FFF2-40B4-BE49-F238E27FC236}">
                    <a16:creationId xmlns:a16="http://schemas.microsoft.com/office/drawing/2014/main" id="{3CD07D23-D0C4-3058-30E4-C29871E37D83}"/>
                  </a:ext>
                </a:extLst>
              </p:cNvPr>
              <p:cNvSpPr/>
              <p:nvPr/>
            </p:nvSpPr>
            <p:spPr>
              <a:xfrm>
                <a:off x="3273789" y="4015522"/>
                <a:ext cx="825084" cy="236724"/>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nchor="ctr"/>
              <a:lstStyle/>
              <a:p>
                <a:pPr algn="ctr"/>
                <a:r>
                  <a:rPr lang="en-US">
                    <a:solidFill>
                      <a:schemeClr val="accent1"/>
                    </a:solidFill>
                    <a:latin typeface="Gill Sans Light" panose="020B0302020104020203" pitchFamily="34" charset="-79"/>
                    <a:cs typeface="Gill Sans Light" panose="020B0302020104020203" pitchFamily="34" charset="-79"/>
                  </a:rPr>
                  <a:t>GPU</a:t>
                </a:r>
              </a:p>
            </p:txBody>
          </p:sp>
        </p:grpSp>
        <p:grpSp>
          <p:nvGrpSpPr>
            <p:cNvPr id="25" name="Group 24">
              <a:extLst>
                <a:ext uri="{FF2B5EF4-FFF2-40B4-BE49-F238E27FC236}">
                  <a16:creationId xmlns:a16="http://schemas.microsoft.com/office/drawing/2014/main" id="{4395C4C4-A933-E8A7-1627-A0D83C85BB64}"/>
                </a:ext>
              </a:extLst>
            </p:cNvPr>
            <p:cNvGrpSpPr/>
            <p:nvPr/>
          </p:nvGrpSpPr>
          <p:grpSpPr>
            <a:xfrm>
              <a:off x="4914122" y="2818151"/>
              <a:ext cx="1356610" cy="1588958"/>
              <a:chOff x="3008026" y="2818151"/>
              <a:chExt cx="1356610" cy="1588958"/>
            </a:xfrm>
          </p:grpSpPr>
          <p:sp>
            <p:nvSpPr>
              <p:cNvPr id="26" name="Rectangle 25">
                <a:extLst>
                  <a:ext uri="{FF2B5EF4-FFF2-40B4-BE49-F238E27FC236}">
                    <a16:creationId xmlns:a16="http://schemas.microsoft.com/office/drawing/2014/main" id="{B77713F8-C183-4F8D-220C-4415804068DD}"/>
                  </a:ext>
                </a:extLst>
              </p:cNvPr>
              <p:cNvSpPr/>
              <p:nvPr/>
            </p:nvSpPr>
            <p:spPr>
              <a:xfrm>
                <a:off x="3008026" y="2818151"/>
                <a:ext cx="1356610" cy="15889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atin typeface="Gill Sans Light" panose="020B0302020104020203" pitchFamily="34" charset="-79"/>
                    <a:cs typeface="Gill Sans Light" panose="020B0302020104020203" pitchFamily="34" charset="-79"/>
                  </a:rPr>
                  <a:t>Node</a:t>
                </a:r>
              </a:p>
            </p:txBody>
          </p:sp>
          <p:sp>
            <p:nvSpPr>
              <p:cNvPr id="27" name="Rectangle 26">
                <a:extLst>
                  <a:ext uri="{FF2B5EF4-FFF2-40B4-BE49-F238E27FC236}">
                    <a16:creationId xmlns:a16="http://schemas.microsoft.com/office/drawing/2014/main" id="{0CE575CF-2052-9FB7-D4F6-FA272B57B5FB}"/>
                  </a:ext>
                </a:extLst>
              </p:cNvPr>
              <p:cNvSpPr/>
              <p:nvPr/>
            </p:nvSpPr>
            <p:spPr>
              <a:xfrm>
                <a:off x="3273789" y="3185410"/>
                <a:ext cx="825084" cy="236724"/>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nchor="ctr"/>
              <a:lstStyle/>
              <a:p>
                <a:pPr algn="ctr"/>
                <a:r>
                  <a:rPr lang="en-US">
                    <a:solidFill>
                      <a:schemeClr val="accent1"/>
                    </a:solidFill>
                    <a:latin typeface="Gill Sans Light" panose="020B0302020104020203" pitchFamily="34" charset="-79"/>
                    <a:cs typeface="Gill Sans Light" panose="020B0302020104020203" pitchFamily="34" charset="-79"/>
                  </a:rPr>
                  <a:t>GPU</a:t>
                </a:r>
              </a:p>
            </p:txBody>
          </p:sp>
          <p:sp>
            <p:nvSpPr>
              <p:cNvPr id="28" name="Rectangle 27">
                <a:extLst>
                  <a:ext uri="{FF2B5EF4-FFF2-40B4-BE49-F238E27FC236}">
                    <a16:creationId xmlns:a16="http://schemas.microsoft.com/office/drawing/2014/main" id="{C3767EC1-6E21-1D25-3B56-DBC7ED932406}"/>
                  </a:ext>
                </a:extLst>
              </p:cNvPr>
              <p:cNvSpPr/>
              <p:nvPr/>
            </p:nvSpPr>
            <p:spPr>
              <a:xfrm>
                <a:off x="3273789" y="3462114"/>
                <a:ext cx="825084" cy="236724"/>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nchor="ctr"/>
              <a:lstStyle/>
              <a:p>
                <a:pPr algn="ctr"/>
                <a:r>
                  <a:rPr lang="en-US">
                    <a:solidFill>
                      <a:schemeClr val="accent1"/>
                    </a:solidFill>
                    <a:latin typeface="Gill Sans Light" panose="020B0302020104020203" pitchFamily="34" charset="-79"/>
                    <a:cs typeface="Gill Sans Light" panose="020B0302020104020203" pitchFamily="34" charset="-79"/>
                  </a:rPr>
                  <a:t>GPU</a:t>
                </a:r>
              </a:p>
            </p:txBody>
          </p:sp>
          <p:sp>
            <p:nvSpPr>
              <p:cNvPr id="29" name="Rectangle 28">
                <a:extLst>
                  <a:ext uri="{FF2B5EF4-FFF2-40B4-BE49-F238E27FC236}">
                    <a16:creationId xmlns:a16="http://schemas.microsoft.com/office/drawing/2014/main" id="{0447FDF2-5A0F-139B-9CC5-546B42731E88}"/>
                  </a:ext>
                </a:extLst>
              </p:cNvPr>
              <p:cNvSpPr/>
              <p:nvPr/>
            </p:nvSpPr>
            <p:spPr>
              <a:xfrm>
                <a:off x="3273789" y="3738818"/>
                <a:ext cx="825084" cy="236724"/>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nchor="ctr"/>
              <a:lstStyle/>
              <a:p>
                <a:pPr algn="ctr"/>
                <a:r>
                  <a:rPr lang="en-US">
                    <a:solidFill>
                      <a:schemeClr val="accent1"/>
                    </a:solidFill>
                    <a:latin typeface="Gill Sans Light" panose="020B0302020104020203" pitchFamily="34" charset="-79"/>
                    <a:cs typeface="Gill Sans Light" panose="020B0302020104020203" pitchFamily="34" charset="-79"/>
                  </a:rPr>
                  <a:t>GPU</a:t>
                </a:r>
              </a:p>
            </p:txBody>
          </p:sp>
          <p:sp>
            <p:nvSpPr>
              <p:cNvPr id="30" name="Rectangle 29">
                <a:extLst>
                  <a:ext uri="{FF2B5EF4-FFF2-40B4-BE49-F238E27FC236}">
                    <a16:creationId xmlns:a16="http://schemas.microsoft.com/office/drawing/2014/main" id="{1BA4C7F8-0BCC-2058-EFEB-DA99BEA61991}"/>
                  </a:ext>
                </a:extLst>
              </p:cNvPr>
              <p:cNvSpPr/>
              <p:nvPr/>
            </p:nvSpPr>
            <p:spPr>
              <a:xfrm>
                <a:off x="3273789" y="4015522"/>
                <a:ext cx="825084" cy="236724"/>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nchor="ctr"/>
              <a:lstStyle/>
              <a:p>
                <a:pPr algn="ctr"/>
                <a:r>
                  <a:rPr lang="en-US">
                    <a:solidFill>
                      <a:schemeClr val="accent1"/>
                    </a:solidFill>
                    <a:latin typeface="Gill Sans Light" panose="020B0302020104020203" pitchFamily="34" charset="-79"/>
                    <a:cs typeface="Gill Sans Light" panose="020B0302020104020203" pitchFamily="34" charset="-79"/>
                  </a:rPr>
                  <a:t>GPU</a:t>
                </a:r>
              </a:p>
            </p:txBody>
          </p:sp>
        </p:grpSp>
        <p:grpSp>
          <p:nvGrpSpPr>
            <p:cNvPr id="31" name="Group 30">
              <a:extLst>
                <a:ext uri="{FF2B5EF4-FFF2-40B4-BE49-F238E27FC236}">
                  <a16:creationId xmlns:a16="http://schemas.microsoft.com/office/drawing/2014/main" id="{26548CB0-D21B-F156-9AB9-86F4A388B709}"/>
                </a:ext>
              </a:extLst>
            </p:cNvPr>
            <p:cNvGrpSpPr/>
            <p:nvPr/>
          </p:nvGrpSpPr>
          <p:grpSpPr>
            <a:xfrm>
              <a:off x="6922727" y="2818151"/>
              <a:ext cx="1356610" cy="1588958"/>
              <a:chOff x="3008026" y="2818151"/>
              <a:chExt cx="1356610" cy="1588958"/>
            </a:xfrm>
          </p:grpSpPr>
          <p:sp>
            <p:nvSpPr>
              <p:cNvPr id="32" name="Rectangle 31">
                <a:extLst>
                  <a:ext uri="{FF2B5EF4-FFF2-40B4-BE49-F238E27FC236}">
                    <a16:creationId xmlns:a16="http://schemas.microsoft.com/office/drawing/2014/main" id="{73DDB019-5BF5-DE43-029F-3F3C9C8E3979}"/>
                  </a:ext>
                </a:extLst>
              </p:cNvPr>
              <p:cNvSpPr/>
              <p:nvPr/>
            </p:nvSpPr>
            <p:spPr>
              <a:xfrm>
                <a:off x="3008026" y="2818151"/>
                <a:ext cx="1356610" cy="15889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atin typeface="Gill Sans Light" panose="020B0302020104020203" pitchFamily="34" charset="-79"/>
                    <a:cs typeface="Gill Sans Light" panose="020B0302020104020203" pitchFamily="34" charset="-79"/>
                  </a:rPr>
                  <a:t>Node</a:t>
                </a:r>
              </a:p>
            </p:txBody>
          </p:sp>
          <p:sp>
            <p:nvSpPr>
              <p:cNvPr id="33" name="Rectangle 32">
                <a:extLst>
                  <a:ext uri="{FF2B5EF4-FFF2-40B4-BE49-F238E27FC236}">
                    <a16:creationId xmlns:a16="http://schemas.microsoft.com/office/drawing/2014/main" id="{31873544-2067-44B8-E667-5012C486CAED}"/>
                  </a:ext>
                </a:extLst>
              </p:cNvPr>
              <p:cNvSpPr/>
              <p:nvPr/>
            </p:nvSpPr>
            <p:spPr>
              <a:xfrm>
                <a:off x="3273789" y="3185410"/>
                <a:ext cx="825084" cy="236724"/>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nchor="ctr"/>
              <a:lstStyle/>
              <a:p>
                <a:pPr algn="ctr"/>
                <a:r>
                  <a:rPr lang="en-US">
                    <a:solidFill>
                      <a:schemeClr val="accent1"/>
                    </a:solidFill>
                    <a:latin typeface="Gill Sans Light" panose="020B0302020104020203" pitchFamily="34" charset="-79"/>
                    <a:cs typeface="Gill Sans Light" panose="020B0302020104020203" pitchFamily="34" charset="-79"/>
                  </a:rPr>
                  <a:t>GPU</a:t>
                </a:r>
              </a:p>
            </p:txBody>
          </p:sp>
          <p:sp>
            <p:nvSpPr>
              <p:cNvPr id="34" name="Rectangle 33">
                <a:extLst>
                  <a:ext uri="{FF2B5EF4-FFF2-40B4-BE49-F238E27FC236}">
                    <a16:creationId xmlns:a16="http://schemas.microsoft.com/office/drawing/2014/main" id="{AB2A2BC3-A515-4241-AAD0-E58EB1EA1028}"/>
                  </a:ext>
                </a:extLst>
              </p:cNvPr>
              <p:cNvSpPr/>
              <p:nvPr/>
            </p:nvSpPr>
            <p:spPr>
              <a:xfrm>
                <a:off x="3273789" y="3462114"/>
                <a:ext cx="825084" cy="236724"/>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nchor="ctr"/>
              <a:lstStyle/>
              <a:p>
                <a:pPr algn="ctr"/>
                <a:r>
                  <a:rPr lang="en-US">
                    <a:solidFill>
                      <a:schemeClr val="accent1"/>
                    </a:solidFill>
                    <a:latin typeface="Gill Sans Light" panose="020B0302020104020203" pitchFamily="34" charset="-79"/>
                    <a:cs typeface="Gill Sans Light" panose="020B0302020104020203" pitchFamily="34" charset="-79"/>
                  </a:rPr>
                  <a:t>GPU</a:t>
                </a:r>
              </a:p>
            </p:txBody>
          </p:sp>
          <p:sp>
            <p:nvSpPr>
              <p:cNvPr id="35" name="Rectangle 34">
                <a:extLst>
                  <a:ext uri="{FF2B5EF4-FFF2-40B4-BE49-F238E27FC236}">
                    <a16:creationId xmlns:a16="http://schemas.microsoft.com/office/drawing/2014/main" id="{FD59982F-AE7E-365A-F769-5E80EA8BCB23}"/>
                  </a:ext>
                </a:extLst>
              </p:cNvPr>
              <p:cNvSpPr/>
              <p:nvPr/>
            </p:nvSpPr>
            <p:spPr>
              <a:xfrm>
                <a:off x="3273789" y="3738818"/>
                <a:ext cx="825084" cy="236724"/>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nchor="ctr"/>
              <a:lstStyle/>
              <a:p>
                <a:pPr algn="ctr"/>
                <a:r>
                  <a:rPr lang="en-US">
                    <a:solidFill>
                      <a:schemeClr val="accent1"/>
                    </a:solidFill>
                    <a:latin typeface="Gill Sans Light" panose="020B0302020104020203" pitchFamily="34" charset="-79"/>
                    <a:cs typeface="Gill Sans Light" panose="020B0302020104020203" pitchFamily="34" charset="-79"/>
                  </a:rPr>
                  <a:t>GPU</a:t>
                </a:r>
              </a:p>
            </p:txBody>
          </p:sp>
          <p:sp>
            <p:nvSpPr>
              <p:cNvPr id="36" name="Rectangle 35">
                <a:extLst>
                  <a:ext uri="{FF2B5EF4-FFF2-40B4-BE49-F238E27FC236}">
                    <a16:creationId xmlns:a16="http://schemas.microsoft.com/office/drawing/2014/main" id="{A341AEFE-193C-AE43-F0B9-D23422864164}"/>
                  </a:ext>
                </a:extLst>
              </p:cNvPr>
              <p:cNvSpPr/>
              <p:nvPr/>
            </p:nvSpPr>
            <p:spPr>
              <a:xfrm>
                <a:off x="3273789" y="4015522"/>
                <a:ext cx="825084" cy="236724"/>
              </a:xfrm>
              <a:prstGeom prst="rect">
                <a:avLst/>
              </a:prstGeom>
            </p:spPr>
            <p:style>
              <a:lnRef idx="2">
                <a:schemeClr val="dk1">
                  <a:shade val="15000"/>
                </a:schemeClr>
              </a:lnRef>
              <a:fillRef idx="1">
                <a:schemeClr val="dk1"/>
              </a:fillRef>
              <a:effectRef idx="0">
                <a:schemeClr val="dk1"/>
              </a:effectRef>
              <a:fontRef idx="minor">
                <a:schemeClr val="lt1"/>
              </a:fontRef>
            </p:style>
            <p:txBody>
              <a:bodyPr wrap="none" rtlCol="0" anchor="ctr"/>
              <a:lstStyle/>
              <a:p>
                <a:pPr algn="ctr"/>
                <a:r>
                  <a:rPr lang="en-US">
                    <a:solidFill>
                      <a:schemeClr val="accent1"/>
                    </a:solidFill>
                    <a:latin typeface="Gill Sans Light" panose="020B0302020104020203" pitchFamily="34" charset="-79"/>
                    <a:cs typeface="Gill Sans Light" panose="020B0302020104020203" pitchFamily="34" charset="-79"/>
                  </a:rPr>
                  <a:t>GPU</a:t>
                </a:r>
              </a:p>
            </p:txBody>
          </p:sp>
        </p:grpSp>
        <p:cxnSp>
          <p:nvCxnSpPr>
            <p:cNvPr id="38" name="Elbow Connector 37">
              <a:extLst>
                <a:ext uri="{FF2B5EF4-FFF2-40B4-BE49-F238E27FC236}">
                  <a16:creationId xmlns:a16="http://schemas.microsoft.com/office/drawing/2014/main" id="{16769146-C090-4690-1D6C-996279D318CA}"/>
                </a:ext>
              </a:extLst>
            </p:cNvPr>
            <p:cNvCxnSpPr>
              <a:stCxn id="21" idx="1"/>
              <a:endCxn id="24" idx="1"/>
            </p:cNvCxnSpPr>
            <p:nvPr/>
          </p:nvCxnSpPr>
          <p:spPr>
            <a:xfrm rot="10800000" flipV="1">
              <a:off x="1162675" y="3303772"/>
              <a:ext cx="12700" cy="830112"/>
            </a:xfrm>
            <a:prstGeom prst="bentConnector3">
              <a:avLst>
                <a:gd name="adj1" fmla="val 3511472"/>
              </a:avLst>
            </a:prstGeom>
            <a:ln w="38100">
              <a:solidFill>
                <a:srgbClr val="00B050"/>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0" name="Elbow Connector 39">
              <a:extLst>
                <a:ext uri="{FF2B5EF4-FFF2-40B4-BE49-F238E27FC236}">
                  <a16:creationId xmlns:a16="http://schemas.microsoft.com/office/drawing/2014/main" id="{E2E62CFD-8430-360D-57E4-E279D5461688}"/>
                </a:ext>
              </a:extLst>
            </p:cNvPr>
            <p:cNvCxnSpPr>
              <a:cxnSpLocks/>
              <a:stCxn id="22" idx="1"/>
              <a:endCxn id="23" idx="1"/>
            </p:cNvCxnSpPr>
            <p:nvPr/>
          </p:nvCxnSpPr>
          <p:spPr>
            <a:xfrm rot="10800000" flipV="1">
              <a:off x="1162675" y="3580476"/>
              <a:ext cx="12700" cy="276704"/>
            </a:xfrm>
            <a:prstGeom prst="bentConnector3">
              <a:avLst>
                <a:gd name="adj1" fmla="val 3511480"/>
              </a:avLst>
            </a:prstGeom>
            <a:ln w="38100">
              <a:solidFill>
                <a:srgbClr val="00B050"/>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6" name="Elbow Connector 45">
              <a:extLst>
                <a:ext uri="{FF2B5EF4-FFF2-40B4-BE49-F238E27FC236}">
                  <a16:creationId xmlns:a16="http://schemas.microsoft.com/office/drawing/2014/main" id="{A63FF85B-651E-1988-E543-742229BA6CF4}"/>
                </a:ext>
              </a:extLst>
            </p:cNvPr>
            <p:cNvCxnSpPr>
              <a:stCxn id="20" idx="0"/>
              <a:endCxn id="32" idx="0"/>
            </p:cNvCxnSpPr>
            <p:nvPr/>
          </p:nvCxnSpPr>
          <p:spPr>
            <a:xfrm rot="5400000" flipH="1" flipV="1">
              <a:off x="4588124" y="-194756"/>
              <a:ext cx="12700" cy="6025815"/>
            </a:xfrm>
            <a:prstGeom prst="bentConnector3">
              <a:avLst>
                <a:gd name="adj1" fmla="val 1800000"/>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47" name="Elbow Connector 46">
              <a:extLst>
                <a:ext uri="{FF2B5EF4-FFF2-40B4-BE49-F238E27FC236}">
                  <a16:creationId xmlns:a16="http://schemas.microsoft.com/office/drawing/2014/main" id="{157AE215-4FA1-D764-FB88-42D6754EB539}"/>
                </a:ext>
              </a:extLst>
            </p:cNvPr>
            <p:cNvCxnSpPr>
              <a:cxnSpLocks/>
              <a:stCxn id="6" idx="0"/>
              <a:endCxn id="26" idx="0"/>
            </p:cNvCxnSpPr>
            <p:nvPr/>
          </p:nvCxnSpPr>
          <p:spPr>
            <a:xfrm rot="5400000" flipH="1" flipV="1">
              <a:off x="4588124" y="1813849"/>
              <a:ext cx="12700" cy="2008605"/>
            </a:xfrm>
            <a:prstGeom prst="bentConnector3">
              <a:avLst>
                <a:gd name="adj1" fmla="val 1800000"/>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51" name="TextBox 50">
              <a:extLst>
                <a:ext uri="{FF2B5EF4-FFF2-40B4-BE49-F238E27FC236}">
                  <a16:creationId xmlns:a16="http://schemas.microsoft.com/office/drawing/2014/main" id="{25F83915-0DA9-1548-3412-F7BA2FAA59DE}"/>
                </a:ext>
              </a:extLst>
            </p:cNvPr>
            <p:cNvSpPr txBox="1"/>
            <p:nvPr/>
          </p:nvSpPr>
          <p:spPr>
            <a:xfrm>
              <a:off x="3979080" y="2233983"/>
              <a:ext cx="574197" cy="307777"/>
            </a:xfrm>
            <a:prstGeom prst="rect">
              <a:avLst/>
            </a:prstGeom>
            <a:noFill/>
          </p:spPr>
          <p:txBody>
            <a:bodyPr wrap="none" rtlCol="0">
              <a:spAutoFit/>
            </a:bodyPr>
            <a:lstStyle/>
            <a:p>
              <a:r>
                <a:rPr lang="en-US">
                  <a:solidFill>
                    <a:srgbClr val="FF9300"/>
                  </a:solidFill>
                </a:rPr>
                <a:t>Slow</a:t>
              </a:r>
            </a:p>
          </p:txBody>
        </p:sp>
      </p:grpSp>
      <p:sp>
        <p:nvSpPr>
          <p:cNvPr id="53" name="Text Placeholder 52">
            <a:extLst>
              <a:ext uri="{FF2B5EF4-FFF2-40B4-BE49-F238E27FC236}">
                <a16:creationId xmlns:a16="http://schemas.microsoft.com/office/drawing/2014/main" id="{D11AFC63-A628-61DA-866B-C3B836C469B7}"/>
              </a:ext>
            </a:extLst>
          </p:cNvPr>
          <p:cNvSpPr>
            <a:spLocks noGrp="1"/>
          </p:cNvSpPr>
          <p:nvPr>
            <p:ph type="body" idx="1"/>
          </p:nvPr>
        </p:nvSpPr>
        <p:spPr/>
        <p:txBody>
          <a:bodyPr/>
          <a:lstStyle/>
          <a:p>
            <a:r>
              <a:rPr lang="en-US"/>
              <a:t>Different parallelizations have different bandwidth characteristics</a:t>
            </a:r>
          </a:p>
          <a:p>
            <a:endParaRPr lang="en-US"/>
          </a:p>
          <a:p>
            <a:endParaRPr lang="en-US"/>
          </a:p>
          <a:p>
            <a:endParaRPr lang="en-US"/>
          </a:p>
          <a:p>
            <a:r>
              <a:rPr lang="en-US"/>
              <a:t>Today’s compute cluster has heterogeneous network topology</a:t>
            </a:r>
          </a:p>
        </p:txBody>
      </p:sp>
      <p:sp>
        <p:nvSpPr>
          <p:cNvPr id="56" name="TextBox 55">
            <a:extLst>
              <a:ext uri="{FF2B5EF4-FFF2-40B4-BE49-F238E27FC236}">
                <a16:creationId xmlns:a16="http://schemas.microsoft.com/office/drawing/2014/main" id="{0D6D211B-9078-C6B5-1722-0B7B5DD320B8}"/>
              </a:ext>
            </a:extLst>
          </p:cNvPr>
          <p:cNvSpPr txBox="1"/>
          <p:nvPr/>
        </p:nvSpPr>
        <p:spPr>
          <a:xfrm>
            <a:off x="553857" y="1871650"/>
            <a:ext cx="1641796" cy="307777"/>
          </a:xfrm>
          <a:prstGeom prst="rect">
            <a:avLst/>
          </a:prstGeom>
          <a:noFill/>
        </p:spPr>
        <p:txBody>
          <a:bodyPr wrap="none" rtlCol="0">
            <a:spAutoFit/>
          </a:bodyPr>
          <a:lstStyle/>
          <a:p>
            <a:r>
              <a:rPr lang="en-US">
                <a:latin typeface="Gill Sans" panose="020B0502020104020203" pitchFamily="34" charset="-79"/>
                <a:cs typeface="Gill Sans" panose="020B0502020104020203" pitchFamily="34" charset="-79"/>
              </a:rPr>
              <a:t>Intra-OP Parallelism</a:t>
            </a:r>
          </a:p>
        </p:txBody>
      </p:sp>
      <p:sp>
        <p:nvSpPr>
          <p:cNvPr id="57" name="TextBox 56">
            <a:extLst>
              <a:ext uri="{FF2B5EF4-FFF2-40B4-BE49-F238E27FC236}">
                <a16:creationId xmlns:a16="http://schemas.microsoft.com/office/drawing/2014/main" id="{97E7ADD9-693F-5814-C699-0B331D12F383}"/>
              </a:ext>
            </a:extLst>
          </p:cNvPr>
          <p:cNvSpPr txBox="1"/>
          <p:nvPr/>
        </p:nvSpPr>
        <p:spPr>
          <a:xfrm>
            <a:off x="6234897" y="1869647"/>
            <a:ext cx="1651414" cy="307777"/>
          </a:xfrm>
          <a:prstGeom prst="rect">
            <a:avLst/>
          </a:prstGeom>
          <a:noFill/>
        </p:spPr>
        <p:txBody>
          <a:bodyPr wrap="none" rtlCol="0">
            <a:spAutoFit/>
          </a:bodyPr>
          <a:lstStyle/>
          <a:p>
            <a:r>
              <a:rPr lang="en-US">
                <a:latin typeface="Gill Sans" panose="020B0502020104020203" pitchFamily="34" charset="-79"/>
                <a:cs typeface="Gill Sans" panose="020B0502020104020203" pitchFamily="34" charset="-79"/>
              </a:rPr>
              <a:t>Inter-OP Parallelism</a:t>
            </a:r>
          </a:p>
        </p:txBody>
      </p:sp>
      <p:cxnSp>
        <p:nvCxnSpPr>
          <p:cNvPr id="59" name="Elbow Connector 58">
            <a:extLst>
              <a:ext uri="{FF2B5EF4-FFF2-40B4-BE49-F238E27FC236}">
                <a16:creationId xmlns:a16="http://schemas.microsoft.com/office/drawing/2014/main" id="{FE5592B4-9458-2A98-05B0-BCD66B07FAFA}"/>
              </a:ext>
            </a:extLst>
          </p:cNvPr>
          <p:cNvCxnSpPr>
            <a:cxnSpLocks/>
            <a:stCxn id="56" idx="3"/>
            <a:endCxn id="57" idx="1"/>
          </p:cNvCxnSpPr>
          <p:nvPr/>
        </p:nvCxnSpPr>
        <p:spPr>
          <a:xfrm flipV="1">
            <a:off x="2195653" y="2023536"/>
            <a:ext cx="4039244" cy="2003"/>
          </a:xfrm>
          <a:prstGeom prst="bentConnector3">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2" name="TextBox 61">
            <a:extLst>
              <a:ext uri="{FF2B5EF4-FFF2-40B4-BE49-F238E27FC236}">
                <a16:creationId xmlns:a16="http://schemas.microsoft.com/office/drawing/2014/main" id="{67103B52-AB95-39CE-7541-C46AD230C4F9}"/>
              </a:ext>
            </a:extLst>
          </p:cNvPr>
          <p:cNvSpPr txBox="1"/>
          <p:nvPr/>
        </p:nvSpPr>
        <p:spPr>
          <a:xfrm>
            <a:off x="1516202" y="2139684"/>
            <a:ext cx="1460656" cy="523220"/>
          </a:xfrm>
          <a:prstGeom prst="rect">
            <a:avLst/>
          </a:prstGeom>
          <a:noFill/>
        </p:spPr>
        <p:txBody>
          <a:bodyPr wrap="none" rtlCol="0">
            <a:spAutoFit/>
          </a:bodyPr>
          <a:lstStyle/>
          <a:p>
            <a:pPr algn="ctr"/>
            <a:r>
              <a:rPr lang="en-US">
                <a:solidFill>
                  <a:srgbClr val="C00000"/>
                </a:solidFill>
                <a:latin typeface="Gill Sans Light" panose="020B0302020104020203" pitchFamily="34" charset="-79"/>
                <a:cs typeface="Gill Sans Light" panose="020B0302020104020203" pitchFamily="34" charset="-79"/>
              </a:rPr>
              <a:t>High amount</a:t>
            </a:r>
            <a:br>
              <a:rPr lang="en-US">
                <a:solidFill>
                  <a:srgbClr val="C00000"/>
                </a:solidFill>
                <a:latin typeface="Gill Sans Light" panose="020B0302020104020203" pitchFamily="34" charset="-79"/>
                <a:cs typeface="Gill Sans Light" panose="020B0302020104020203" pitchFamily="34" charset="-79"/>
              </a:rPr>
            </a:br>
            <a:r>
              <a:rPr lang="en-US">
                <a:solidFill>
                  <a:srgbClr val="C00000"/>
                </a:solidFill>
                <a:latin typeface="Gill Sans Light" panose="020B0302020104020203" pitchFamily="34" charset="-79"/>
                <a:cs typeface="Gill Sans Light" panose="020B0302020104020203" pitchFamily="34" charset="-79"/>
              </a:rPr>
              <a:t>of communication</a:t>
            </a:r>
          </a:p>
        </p:txBody>
      </p:sp>
      <p:sp>
        <p:nvSpPr>
          <p:cNvPr id="63" name="TextBox 62">
            <a:extLst>
              <a:ext uri="{FF2B5EF4-FFF2-40B4-BE49-F238E27FC236}">
                <a16:creationId xmlns:a16="http://schemas.microsoft.com/office/drawing/2014/main" id="{6FCBDEAC-836C-34BB-49A7-3B752D5A1B55}"/>
              </a:ext>
            </a:extLst>
          </p:cNvPr>
          <p:cNvSpPr txBox="1"/>
          <p:nvPr/>
        </p:nvSpPr>
        <p:spPr>
          <a:xfrm>
            <a:off x="5441872" y="2130020"/>
            <a:ext cx="1460656" cy="523220"/>
          </a:xfrm>
          <a:prstGeom prst="rect">
            <a:avLst/>
          </a:prstGeom>
          <a:noFill/>
        </p:spPr>
        <p:txBody>
          <a:bodyPr wrap="none" rtlCol="0">
            <a:spAutoFit/>
          </a:bodyPr>
          <a:lstStyle/>
          <a:p>
            <a:pPr algn="ctr"/>
            <a:r>
              <a:rPr lang="en-US">
                <a:solidFill>
                  <a:srgbClr val="00B050"/>
                </a:solidFill>
                <a:latin typeface="Gill Sans Light" panose="020B0302020104020203" pitchFamily="34" charset="-79"/>
                <a:cs typeface="Gill Sans Light" panose="020B0302020104020203" pitchFamily="34" charset="-79"/>
              </a:rPr>
              <a:t>Low amount</a:t>
            </a:r>
            <a:br>
              <a:rPr lang="en-US">
                <a:solidFill>
                  <a:srgbClr val="00B050"/>
                </a:solidFill>
                <a:latin typeface="Gill Sans Light" panose="020B0302020104020203" pitchFamily="34" charset="-79"/>
                <a:cs typeface="Gill Sans Light" panose="020B0302020104020203" pitchFamily="34" charset="-79"/>
              </a:rPr>
            </a:br>
            <a:r>
              <a:rPr lang="en-US">
                <a:solidFill>
                  <a:srgbClr val="00B050"/>
                </a:solidFill>
                <a:latin typeface="Gill Sans Light" panose="020B0302020104020203" pitchFamily="34" charset="-79"/>
                <a:cs typeface="Gill Sans Light" panose="020B0302020104020203" pitchFamily="34" charset="-79"/>
              </a:rPr>
              <a:t>of communication</a:t>
            </a:r>
          </a:p>
        </p:txBody>
      </p:sp>
    </p:spTree>
    <p:extLst>
      <p:ext uri="{BB962C8B-B14F-4D97-AF65-F5344CB8AC3E}">
        <p14:creationId xmlns:p14="http://schemas.microsoft.com/office/powerpoint/2010/main" val="1289047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E53649F-1611-1658-DC56-B08D6A280B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9</a:t>
            </a:fld>
            <a:r>
              <a:rPr lang="en-US"/>
              <a:t> / 33</a:t>
            </a:r>
          </a:p>
        </p:txBody>
      </p:sp>
      <p:sp>
        <p:nvSpPr>
          <p:cNvPr id="3" name="Text Placeholder 2">
            <a:extLst>
              <a:ext uri="{FF2B5EF4-FFF2-40B4-BE49-F238E27FC236}">
                <a16:creationId xmlns:a16="http://schemas.microsoft.com/office/drawing/2014/main" id="{5086BCD0-517F-2AB1-94A9-B9E0630A6CFC}"/>
              </a:ext>
            </a:extLst>
          </p:cNvPr>
          <p:cNvSpPr>
            <a:spLocks noGrp="1"/>
          </p:cNvSpPr>
          <p:nvPr>
            <p:ph type="body" idx="1"/>
          </p:nvPr>
        </p:nvSpPr>
        <p:spPr/>
        <p:txBody>
          <a:bodyPr/>
          <a:lstStyle/>
          <a:p>
            <a:r>
              <a:rPr lang="en-US"/>
              <a:t>Generate execution plans </a:t>
            </a:r>
            <a:r>
              <a:rPr lang="en-US" b="1">
                <a:solidFill>
                  <a:srgbClr val="C00000"/>
                </a:solidFill>
              </a:rPr>
              <a:t>using hierarchical optimization algorithm</a:t>
            </a:r>
          </a:p>
          <a:p>
            <a:r>
              <a:rPr lang="en-US">
                <a:solidFill>
                  <a:schemeClr val="tx1"/>
                </a:solidFill>
              </a:rPr>
              <a:t>Match parallelism hierarchy with device topology hierarchy</a:t>
            </a:r>
          </a:p>
          <a:p>
            <a:endParaRPr lang="en-US"/>
          </a:p>
        </p:txBody>
      </p:sp>
      <p:sp>
        <p:nvSpPr>
          <p:cNvPr id="4" name="Title 3">
            <a:extLst>
              <a:ext uri="{FF2B5EF4-FFF2-40B4-BE49-F238E27FC236}">
                <a16:creationId xmlns:a16="http://schemas.microsoft.com/office/drawing/2014/main" id="{20A1F985-884F-AF10-301D-7BFF157B9242}"/>
              </a:ext>
            </a:extLst>
          </p:cNvPr>
          <p:cNvSpPr>
            <a:spLocks noGrp="1"/>
          </p:cNvSpPr>
          <p:nvPr>
            <p:ph type="title"/>
          </p:nvPr>
        </p:nvSpPr>
        <p:spPr/>
        <p:txBody>
          <a:bodyPr/>
          <a:lstStyle/>
          <a:p>
            <a:r>
              <a:rPr lang="en-US"/>
              <a:t>Alpa</a:t>
            </a:r>
          </a:p>
        </p:txBody>
      </p:sp>
      <p:pic>
        <p:nvPicPr>
          <p:cNvPr id="8" name="Picture 7" descr="A diagram of a graph&#10;&#10;Description automatically generated">
            <a:extLst>
              <a:ext uri="{FF2B5EF4-FFF2-40B4-BE49-F238E27FC236}">
                <a16:creationId xmlns:a16="http://schemas.microsoft.com/office/drawing/2014/main" id="{163D2EEC-0B28-9B47-8F77-638FE40C9DAB}"/>
              </a:ext>
            </a:extLst>
          </p:cNvPr>
          <p:cNvPicPr>
            <a:picLocks noChangeAspect="1"/>
          </p:cNvPicPr>
          <p:nvPr/>
        </p:nvPicPr>
        <p:blipFill>
          <a:blip r:embed="rId3"/>
          <a:stretch>
            <a:fillRect/>
          </a:stretch>
        </p:blipFill>
        <p:spPr>
          <a:xfrm>
            <a:off x="1710013" y="2155584"/>
            <a:ext cx="5515245" cy="2987916"/>
          </a:xfrm>
          <a:prstGeom prst="rect">
            <a:avLst/>
          </a:prstGeom>
        </p:spPr>
      </p:pic>
    </p:spTree>
    <p:extLst>
      <p:ext uri="{BB962C8B-B14F-4D97-AF65-F5344CB8AC3E}">
        <p14:creationId xmlns:p14="http://schemas.microsoft.com/office/powerpoint/2010/main" val="3386191932"/>
      </p:ext>
    </p:extLst>
  </p:cSld>
  <p:clrMapOvr>
    <a:masterClrMapping/>
  </p:clrMapOvr>
</p:sld>
</file>

<file path=ppt/theme/theme1.xml><?xml version="1.0" encoding="utf-8"?>
<a:theme xmlns:a="http://schemas.openxmlformats.org/drawingml/2006/main" name="Symbiotic">
  <a:themeElements>
    <a:clrScheme name="Office">
      <a:dk1>
        <a:srgbClr val="0C0C0C"/>
      </a:dk1>
      <a:lt1>
        <a:srgbClr val="262626"/>
      </a:lt1>
      <a:dk2>
        <a:srgbClr val="3F3F3F"/>
      </a:dk2>
      <a:lt2>
        <a:srgbClr val="7F7F7F"/>
      </a:lt2>
      <a:accent1>
        <a:srgbClr val="FFFFFF"/>
      </a:accent1>
      <a:accent2>
        <a:srgbClr val="E36C09"/>
      </a:accent2>
      <a:accent3>
        <a:srgbClr val="FF66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rgbClr val="0C0C0C"/>
    </a:dk1>
    <a:lt1>
      <a:srgbClr val="262626"/>
    </a:lt1>
    <a:dk2>
      <a:srgbClr val="3F3F3F"/>
    </a:dk2>
    <a:lt2>
      <a:srgbClr val="7F7F7F"/>
    </a:lt2>
    <a:accent1>
      <a:srgbClr val="FFFFFF"/>
    </a:accent1>
    <a:accent2>
      <a:srgbClr val="E36C09"/>
    </a:accent2>
    <a:accent3>
      <a:srgbClr val="FF66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rgbClr val="0C0C0C"/>
    </a:dk1>
    <a:lt1>
      <a:srgbClr val="262626"/>
    </a:lt1>
    <a:dk2>
      <a:srgbClr val="3F3F3F"/>
    </a:dk2>
    <a:lt2>
      <a:srgbClr val="7F7F7F"/>
    </a:lt2>
    <a:accent1>
      <a:srgbClr val="FFFFFF"/>
    </a:accent1>
    <a:accent2>
      <a:srgbClr val="E36C09"/>
    </a:accent2>
    <a:accent3>
      <a:srgbClr val="FF66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40937</TotalTime>
  <Words>6244</Words>
  <Application>Microsoft Macintosh PowerPoint</Application>
  <PresentationFormat>On-screen Show (16:9)</PresentationFormat>
  <Paragraphs>1455</Paragraphs>
  <Slides>56</Slides>
  <Notes>41</Notes>
  <HiddenSlides>11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56</vt:i4>
      </vt:variant>
    </vt:vector>
  </HeadingPairs>
  <TitlesOfParts>
    <vt:vector size="69" baseType="lpstr">
      <vt:lpstr>GILL SANS SEMIBOLD</vt:lpstr>
      <vt:lpstr>Times New Roman</vt:lpstr>
      <vt:lpstr>Arial</vt:lpstr>
      <vt:lpstr>Courier New</vt:lpstr>
      <vt:lpstr>Quattrocento Sans</vt:lpstr>
      <vt:lpstr>Cambria Math</vt:lpstr>
      <vt:lpstr>Abril Fatface</vt:lpstr>
      <vt:lpstr>Consolas</vt:lpstr>
      <vt:lpstr>GILL SANS LIGHT</vt:lpstr>
      <vt:lpstr>Calibri</vt:lpstr>
      <vt:lpstr>Wingdings</vt:lpstr>
      <vt:lpstr>Gill Sans</vt:lpstr>
      <vt:lpstr>Symbiotic</vt:lpstr>
      <vt:lpstr>Alpa</vt:lpstr>
      <vt:lpstr>Models are Becoming Larger</vt:lpstr>
      <vt:lpstr>Review: Parallelism in Megatron-LM</vt:lpstr>
      <vt:lpstr>Review: Parallelism in Megatron-LM</vt:lpstr>
      <vt:lpstr>Problem</vt:lpstr>
      <vt:lpstr>Problem</vt:lpstr>
      <vt:lpstr>Problem</vt:lpstr>
      <vt:lpstr>Observation</vt:lpstr>
      <vt:lpstr>Alpa</vt:lpstr>
      <vt:lpstr>Hierarchical Plan Generation</vt:lpstr>
      <vt:lpstr>Hierarchical Plan Generation</vt:lpstr>
      <vt:lpstr>Hierarchical Plan Generation</vt:lpstr>
      <vt:lpstr>Hierarchical Plan Generation</vt:lpstr>
      <vt:lpstr>Hierarchical Plan Generation</vt:lpstr>
      <vt:lpstr>Hierarchical Plan Generation</vt:lpstr>
      <vt:lpstr>Evaluation</vt:lpstr>
      <vt:lpstr>Evaluation</vt:lpstr>
      <vt:lpstr>Evaluation – Other Models</vt:lpstr>
      <vt:lpstr>Discussion</vt:lpstr>
      <vt:lpstr>Oobleck</vt:lpstr>
      <vt:lpstr>Large Model Training Models are Becoming Larger</vt:lpstr>
      <vt:lpstr>Large Model Training Failures Getting Noticeable</vt:lpstr>
      <vt:lpstr>Background: Checkpoint</vt:lpstr>
      <vt:lpstr>Resilient Training Requirements</vt:lpstr>
      <vt:lpstr>Oobleck: Overview</vt:lpstr>
      <vt:lpstr>Fault Tolerance Guarantee</vt:lpstr>
      <vt:lpstr>Pipeline Template</vt:lpstr>
      <vt:lpstr>Pipeline Template</vt:lpstr>
      <vt:lpstr>Pipeline Template Parallel Execution Configuration</vt:lpstr>
      <vt:lpstr>Pipeline Template Failure Recovery</vt:lpstr>
      <vt:lpstr>Pipeline Template Failure Recovery</vt:lpstr>
      <vt:lpstr>Pipeline Template Failure Recovery</vt:lpstr>
      <vt:lpstr>Pipeline Template Failure Recovery</vt:lpstr>
      <vt:lpstr>Issues in Using Pipeline Templates</vt:lpstr>
      <vt:lpstr>Issues in Using Pipeline Templates 1. Node Specification</vt:lpstr>
      <vt:lpstr>Issues in Using Pipeline Templates 1. Node Specification</vt:lpstr>
      <vt:lpstr>Issues in Using Pipeline Templates 2. Pipeline Instantiation</vt:lpstr>
      <vt:lpstr>Issues in Using Pipeline Templates 2. Pipeline Instantiation</vt:lpstr>
      <vt:lpstr>2. Pipeline Instantiation Batch Distribution</vt:lpstr>
      <vt:lpstr>2. Pipeline Instantiation Batch Distribution</vt:lpstr>
      <vt:lpstr>Issues in Using Pipeline Templates 3. Pipeline Merge</vt:lpstr>
      <vt:lpstr>Issues in Using Pipeline Templates 3. Pipeline Merge</vt:lpstr>
      <vt:lpstr>Oobleck Architecture Workflow</vt:lpstr>
      <vt:lpstr>Limitations &amp; Discussion</vt:lpstr>
      <vt:lpstr>Evaluation</vt:lpstr>
      <vt:lpstr>Small Model Throughput</vt:lpstr>
      <vt:lpstr>Large Model Throughput</vt:lpstr>
      <vt:lpstr>Throughput vs Bamboo</vt:lpstr>
      <vt:lpstr>Throughput vs Varuna</vt:lpstr>
      <vt:lpstr>Throughput vs Varuna</vt:lpstr>
      <vt:lpstr>Throughput vs Varuna</vt:lpstr>
      <vt:lpstr>PowerPoint Presentation</vt:lpstr>
      <vt:lpstr>Pipeline Parallelism</vt:lpstr>
      <vt:lpstr>Dynamic Programming</vt:lpstr>
      <vt:lpstr>Dynamic Programming</vt:lpstr>
      <vt:lpstr>Dynamic Programming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Oobleck</dc:title>
  <cp:lastModifiedBy>Jang, Insu</cp:lastModifiedBy>
  <cp:revision>168</cp:revision>
  <dcterms:modified xsi:type="dcterms:W3CDTF">2024-02-07T03:44:43Z</dcterms:modified>
</cp:coreProperties>
</file>